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71" r:id="rId5"/>
    <p:sldId id="277" r:id="rId6"/>
    <p:sldId id="276" r:id="rId7"/>
    <p:sldId id="273" r:id="rId8"/>
    <p:sldId id="274" r:id="rId9"/>
    <p:sldId id="257" r:id="rId10"/>
    <p:sldId id="283" r:id="rId11"/>
    <p:sldId id="278" r:id="rId12"/>
    <p:sldId id="259" r:id="rId13"/>
    <p:sldId id="264" r:id="rId14"/>
    <p:sldId id="261" r:id="rId15"/>
    <p:sldId id="262" r:id="rId16"/>
    <p:sldId id="265" r:id="rId17"/>
    <p:sldId id="266" r:id="rId18"/>
    <p:sldId id="267" r:id="rId19"/>
    <p:sldId id="268" r:id="rId20"/>
    <p:sldId id="281" r:id="rId21"/>
    <p:sldId id="282" r:id="rId22"/>
    <p:sldId id="263" r:id="rId23"/>
    <p:sldId id="270" r:id="rId24"/>
    <p:sldId id="269" r:id="rId25"/>
    <p:sldId id="279" r:id="rId26"/>
    <p:sldId id="260" r:id="rId27"/>
    <p:sldId id="275" r:id="rId28"/>
    <p:sldId id="280" r:id="rId29"/>
    <p:sldId id="25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55">
          <p15:clr>
            <a:srgbClr val="A4A3A4"/>
          </p15:clr>
        </p15:guide>
        <p15:guide id="2" orient="horz" pos="4110">
          <p15:clr>
            <a:srgbClr val="A4A3A4"/>
          </p15:clr>
        </p15:guide>
        <p15:guide id="3" orient="horz" pos="4065">
          <p15:clr>
            <a:srgbClr val="A4A3A4"/>
          </p15:clr>
        </p15:guide>
        <p15:guide id="4" orient="horz" pos="1162">
          <p15:clr>
            <a:srgbClr val="A4A3A4"/>
          </p15:clr>
        </p15:guide>
        <p15:guide id="5" orient="horz" pos="2840">
          <p15:clr>
            <a:srgbClr val="A4A3A4"/>
          </p15:clr>
        </p15:guide>
        <p15:guide id="6" orient="horz" pos="1476">
          <p15:clr>
            <a:srgbClr val="A4A3A4"/>
          </p15:clr>
        </p15:guide>
        <p15:guide id="7" pos="2880">
          <p15:clr>
            <a:srgbClr val="A4A3A4"/>
          </p15:clr>
        </p15:guide>
        <p15:guide id="8" pos="204">
          <p15:clr>
            <a:srgbClr val="A4A3A4"/>
          </p15:clr>
        </p15:guide>
        <p15:guide id="9" pos="5244">
          <p15:clr>
            <a:srgbClr val="A4A3A4"/>
          </p15:clr>
        </p15:guide>
        <p15:guide id="10" pos="5370">
          <p15:clr>
            <a:srgbClr val="A4A3A4"/>
          </p15:clr>
        </p15:guide>
        <p15:guide id="11" pos="2789">
          <p15:clr>
            <a:srgbClr val="A4A3A4"/>
          </p15:clr>
        </p15:guide>
        <p15:guide id="12" pos="975">
          <p15:clr>
            <a:srgbClr val="A4A3A4"/>
          </p15:clr>
        </p15:guide>
        <p15:guide id="13" pos="415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D2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5854" autoAdjust="0"/>
  </p:normalViewPr>
  <p:slideViewPr>
    <p:cSldViewPr showGuides="1">
      <p:cViewPr>
        <p:scale>
          <a:sx n="69" d="100"/>
          <a:sy n="69" d="100"/>
        </p:scale>
        <p:origin x="-2124" y="-864"/>
      </p:cViewPr>
      <p:guideLst>
        <p:guide orient="horz" pos="255"/>
        <p:guide orient="horz" pos="4110"/>
        <p:guide orient="horz" pos="4065"/>
        <p:guide orient="horz" pos="1162"/>
        <p:guide orient="horz" pos="2840"/>
        <p:guide orient="horz" pos="1476"/>
        <p:guide pos="2880"/>
        <p:guide pos="204"/>
        <p:guide pos="5244"/>
        <p:guide pos="5370"/>
        <p:guide pos="2789"/>
        <p:guide pos="975"/>
        <p:guide pos="415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9B0E03-C90C-4258-8D02-0A4F5AC3406A}" type="datetimeFigureOut">
              <a:rPr lang="en-GB" smtClean="0"/>
              <a:t>09/06/2015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1ABCF1-EB76-4FBC-9FD9-4DF29005E979}" type="slidenum">
              <a:rPr lang="en-GB" smtClean="0"/>
              <a:t>‹#›</a:t>
            </a:fld>
            <a:endParaRPr lang="en-GB"/>
          </a:p>
        </p:txBody>
      </p:sp>
    </p:spTree>
    <p:extLst>
      <p:ext uri="{BB962C8B-B14F-4D97-AF65-F5344CB8AC3E}">
        <p14:creationId xmlns:p14="http://schemas.microsoft.com/office/powerpoint/2010/main" val="3364436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5364088" y="0"/>
            <a:ext cx="3779912" cy="6858000"/>
          </a:xfrm>
        </p:spPr>
        <p:txBody>
          <a:bodyPr/>
          <a:lstStyle/>
          <a:p>
            <a:r>
              <a:rPr lang="en-US" smtClean="0"/>
              <a:t>Click icon to add picture</a:t>
            </a:r>
            <a:endParaRPr lang="en-GB"/>
          </a:p>
        </p:txBody>
      </p:sp>
      <p:pic>
        <p:nvPicPr>
          <p:cNvPr id="15" name="Picture 14"/>
          <p:cNvPicPr>
            <a:picLocks noChangeAspect="1"/>
          </p:cNvPicPr>
          <p:nvPr userDrawn="1"/>
        </p:nvPicPr>
        <p:blipFill rotWithShape="1">
          <a:blip r:embed="rId2">
            <a:extLst>
              <a:ext uri="{28A0092B-C50C-407E-A947-70E740481C1C}">
                <a14:useLocalDpi xmlns:a14="http://schemas.microsoft.com/office/drawing/2010/main" val="0"/>
              </a:ext>
            </a:extLst>
          </a:blip>
          <a:srcRect l="54207" r="34250"/>
          <a:stretch/>
        </p:blipFill>
        <p:spPr>
          <a:xfrm>
            <a:off x="4802814" y="0"/>
            <a:ext cx="633281" cy="6858000"/>
          </a:xfrm>
          <a:prstGeom prst="rect">
            <a:avLst/>
          </a:prstGeom>
          <a:solidFill>
            <a:schemeClr val="accent1"/>
          </a:solidFill>
        </p:spPr>
      </p:pic>
      <p:grpSp>
        <p:nvGrpSpPr>
          <p:cNvPr id="8" name="Group 7"/>
          <p:cNvGrpSpPr/>
          <p:nvPr userDrawn="1"/>
        </p:nvGrpSpPr>
        <p:grpSpPr>
          <a:xfrm>
            <a:off x="4343892" y="1"/>
            <a:ext cx="458887" cy="6858000"/>
            <a:chOff x="8924955" y="2492896"/>
            <a:chExt cx="94075" cy="2544655"/>
          </a:xfrm>
        </p:grpSpPr>
        <p:sp>
          <p:nvSpPr>
            <p:cNvPr id="11" name="Rectangle 10"/>
            <p:cNvSpPr/>
            <p:nvPr userDrawn="1"/>
          </p:nvSpPr>
          <p:spPr>
            <a:xfrm flipH="1">
              <a:off x="8924955" y="2492896"/>
              <a:ext cx="72000" cy="25446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flipH="1">
              <a:off x="8996171" y="2492896"/>
              <a:ext cx="22859" cy="25446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p:cNvSpPr>
            <a:spLocks noGrp="1"/>
          </p:cNvSpPr>
          <p:nvPr>
            <p:ph type="ctrTitle"/>
          </p:nvPr>
        </p:nvSpPr>
        <p:spPr>
          <a:xfrm>
            <a:off x="293549" y="2130425"/>
            <a:ext cx="4084912" cy="1470025"/>
          </a:xfrm>
        </p:spPr>
        <p:txBody>
          <a:bodyPr lIns="36000" rIns="36000">
            <a:normAutofit/>
          </a:bodyPr>
          <a:lstStyle>
            <a:lvl1pPr algn="l">
              <a:defRPr sz="3000"/>
            </a:lvl1pPr>
          </a:lstStyle>
          <a:p>
            <a:r>
              <a:rPr lang="en-US" smtClean="0"/>
              <a:t>Click to edit Master title style</a:t>
            </a:r>
            <a:endParaRPr lang="en-GB" dirty="0"/>
          </a:p>
        </p:txBody>
      </p:sp>
      <p:sp>
        <p:nvSpPr>
          <p:cNvPr id="3" name="Subtitle 2"/>
          <p:cNvSpPr>
            <a:spLocks noGrp="1"/>
          </p:cNvSpPr>
          <p:nvPr>
            <p:ph type="subTitle" idx="1"/>
          </p:nvPr>
        </p:nvSpPr>
        <p:spPr>
          <a:xfrm>
            <a:off x="293549" y="3620616"/>
            <a:ext cx="4084911" cy="1752600"/>
          </a:xfrm>
        </p:spPr>
        <p:txBody>
          <a:bodyPr lIns="36000" rIns="36000">
            <a:normAutofit/>
          </a:bodyPr>
          <a:lstStyle>
            <a:lvl1pPr marL="0" indent="0" algn="l">
              <a:buNone/>
              <a:defRPr sz="1600" b="1">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0766" y="295900"/>
            <a:ext cx="1842827" cy="677446"/>
          </a:xfrm>
          <a:prstGeom prst="rect">
            <a:avLst/>
          </a:prstGeom>
        </p:spPr>
      </p:pic>
    </p:spTree>
    <p:extLst>
      <p:ext uri="{BB962C8B-B14F-4D97-AF65-F5344CB8AC3E}">
        <p14:creationId xmlns:p14="http://schemas.microsoft.com/office/powerpoint/2010/main" val="3967754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 24pt Blu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normAutofit/>
          </a:bodyPr>
          <a:lstStyle>
            <a:lvl1pPr marL="0" indent="0">
              <a:buNone/>
              <a:defRPr sz="2400">
                <a:solidFill>
                  <a:schemeClr val="accent1"/>
                </a:solidFill>
              </a:defRPr>
            </a:lvl1pPr>
            <a:lvl2pPr marL="457200" indent="0">
              <a:buNone/>
              <a:defRPr sz="2000">
                <a:solidFill>
                  <a:schemeClr val="accent1"/>
                </a:solidFill>
              </a:defRPr>
            </a:lvl2pPr>
            <a:lvl3pPr marL="914400" indent="0">
              <a:buNone/>
              <a:defRPr sz="1800">
                <a:solidFill>
                  <a:schemeClr val="accent1"/>
                </a:solidFill>
              </a:defRPr>
            </a:lvl3pPr>
            <a:lvl4pPr marL="1371600" indent="0">
              <a:buNone/>
              <a:defRPr sz="1600">
                <a:solidFill>
                  <a:schemeClr val="accent1"/>
                </a:solidFill>
              </a:defRPr>
            </a:lvl4pPr>
            <a:lvl5pPr marL="1828800" indent="0">
              <a:buNone/>
              <a:defRPr sz="1600">
                <a:solidFill>
                  <a:schemeClr val="accent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p>
            <a:fld id="{B358C307-71FB-4DB8-ABB2-651CAF373629}"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a:p>
        </p:txBody>
      </p:sp>
      <p:sp>
        <p:nvSpPr>
          <p:cNvPr id="6" name="Slide Number Placeholder 5"/>
          <p:cNvSpPr>
            <a:spLocks noGrp="1"/>
          </p:cNvSpPr>
          <p:nvPr>
            <p:ph type="sldNum" sz="quarter" idx="12"/>
          </p:nvPr>
        </p:nvSpPr>
        <p:spPr/>
        <p:txBody>
          <a:bodyPr/>
          <a:lstStyle/>
          <a:p>
            <a:fld id="{786194A1-5B28-41B4-A256-7AB656992733}" type="slidenum">
              <a:rPr lang="en-GB" smtClean="0"/>
              <a:t>‹#›</a:t>
            </a:fld>
            <a:endParaRPr lang="en-GB"/>
          </a:p>
        </p:txBody>
      </p:sp>
    </p:spTree>
    <p:extLst>
      <p:ext uri="{BB962C8B-B14F-4D97-AF65-F5344CB8AC3E}">
        <p14:creationId xmlns:p14="http://schemas.microsoft.com/office/powerpoint/2010/main" val="87232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8" name="Picture Placeholder 10"/>
          <p:cNvSpPr>
            <a:spLocks noGrp="1"/>
          </p:cNvSpPr>
          <p:nvPr>
            <p:ph type="pic" sz="quarter" idx="14"/>
          </p:nvPr>
        </p:nvSpPr>
        <p:spPr>
          <a:xfrm>
            <a:off x="323850" y="1844675"/>
            <a:ext cx="5688310" cy="4392637"/>
          </a:xfrm>
        </p:spPr>
        <p:txBody>
          <a:bodyPr/>
          <a:lstStyle/>
          <a:p>
            <a:r>
              <a:rPr lang="en-US" smtClean="0"/>
              <a:t>Click icon to add picture</a:t>
            </a:r>
            <a:endParaRPr lang="en-GB"/>
          </a:p>
        </p:txBody>
      </p:sp>
      <p:sp>
        <p:nvSpPr>
          <p:cNvPr id="9" name="Date Placeholder 8"/>
          <p:cNvSpPr>
            <a:spLocks noGrp="1"/>
          </p:cNvSpPr>
          <p:nvPr>
            <p:ph type="dt" sz="half" idx="15"/>
          </p:nvPr>
        </p:nvSpPr>
        <p:spPr/>
        <p:txBody>
          <a:bodyPr/>
          <a:lstStyle/>
          <a:p>
            <a:fld id="{8C5E903E-32DE-4D77-9138-2B39AD971DA5}" type="datetime4">
              <a:rPr lang="en-GB" smtClean="0"/>
              <a:t>09 June 2015</a:t>
            </a:fld>
            <a:endParaRPr lang="en-GB" dirty="0"/>
          </a:p>
        </p:txBody>
      </p:sp>
      <p:sp>
        <p:nvSpPr>
          <p:cNvPr id="10" name="Footer Placeholder 9"/>
          <p:cNvSpPr>
            <a:spLocks noGrp="1"/>
          </p:cNvSpPr>
          <p:nvPr>
            <p:ph type="ftr" sz="quarter" idx="16"/>
          </p:nvPr>
        </p:nvSpPr>
        <p:spPr/>
        <p:txBody>
          <a:bodyPr/>
          <a:lstStyle/>
          <a:p>
            <a:r>
              <a:rPr lang="en-GB" smtClean="0"/>
              <a:t>VCR and AVCR Training – May 2015</a:t>
            </a:r>
            <a:endParaRPr lang="en-GB" dirty="0"/>
          </a:p>
        </p:txBody>
      </p:sp>
      <p:sp>
        <p:nvSpPr>
          <p:cNvPr id="11" name="Slide Number Placeholder 10"/>
          <p:cNvSpPr>
            <a:spLocks noGrp="1"/>
          </p:cNvSpPr>
          <p:nvPr>
            <p:ph type="sldNum" sz="quarter" idx="17"/>
          </p:nvPr>
        </p:nvSpPr>
        <p:spPr/>
        <p:txBody>
          <a:bodyPr/>
          <a:lstStyle/>
          <a:p>
            <a:fld id="{786194A1-5B28-41B4-A256-7AB656992733}" type="slidenum">
              <a:rPr lang="en-GB" smtClean="0"/>
              <a:pPr/>
              <a:t>‹#›</a:t>
            </a:fld>
            <a:endParaRPr lang="en-GB"/>
          </a:p>
        </p:txBody>
      </p:sp>
    </p:spTree>
    <p:extLst>
      <p:ext uri="{BB962C8B-B14F-4D97-AF65-F5344CB8AC3E}">
        <p14:creationId xmlns:p14="http://schemas.microsoft.com/office/powerpoint/2010/main" val="320639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F06D4A0-E7D3-4C56-9E80-1CC8E552D4BB}" type="datetime4">
              <a:rPr lang="en-GB" smtClean="0"/>
              <a:t>09 June 2015</a:t>
            </a:fld>
            <a:endParaRPr lang="en-GB"/>
          </a:p>
        </p:txBody>
      </p:sp>
      <p:sp>
        <p:nvSpPr>
          <p:cNvPr id="4" name="Footer Placeholder 3"/>
          <p:cNvSpPr>
            <a:spLocks noGrp="1"/>
          </p:cNvSpPr>
          <p:nvPr>
            <p:ph type="ftr" sz="quarter" idx="11"/>
          </p:nvPr>
        </p:nvSpPr>
        <p:spPr/>
        <p:txBody>
          <a:bodyPr/>
          <a:lstStyle/>
          <a:p>
            <a:r>
              <a:rPr lang="en-GB" smtClean="0"/>
              <a:t>VCR and AVCR Training – May 2015</a:t>
            </a:r>
            <a:endParaRPr lang="en-GB"/>
          </a:p>
        </p:txBody>
      </p:sp>
      <p:sp>
        <p:nvSpPr>
          <p:cNvPr id="5" name="Slide Number Placeholder 4"/>
          <p:cNvSpPr>
            <a:spLocks noGrp="1"/>
          </p:cNvSpPr>
          <p:nvPr>
            <p:ph type="sldNum" sz="quarter" idx="12"/>
          </p:nvPr>
        </p:nvSpPr>
        <p:spPr/>
        <p:txBody>
          <a:bodyPr/>
          <a:lstStyle/>
          <a:p>
            <a:fld id="{786194A1-5B28-41B4-A256-7AB656992733}" type="slidenum">
              <a:rPr lang="en-GB" smtClean="0"/>
              <a:t>‹#›</a:t>
            </a:fld>
            <a:endParaRPr lang="en-GB"/>
          </a:p>
        </p:txBody>
      </p:sp>
    </p:spTree>
    <p:extLst>
      <p:ext uri="{BB962C8B-B14F-4D97-AF65-F5344CB8AC3E}">
        <p14:creationId xmlns:p14="http://schemas.microsoft.com/office/powerpoint/2010/main" val="89661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4EB16-C75F-4539-BC84-8AA71294A3A8}" type="datetime4">
              <a:rPr lang="en-GB" smtClean="0"/>
              <a:t>09 June 2015</a:t>
            </a:fld>
            <a:endParaRPr lang="en-GB"/>
          </a:p>
        </p:txBody>
      </p:sp>
      <p:sp>
        <p:nvSpPr>
          <p:cNvPr id="3" name="Footer Placeholder 2"/>
          <p:cNvSpPr>
            <a:spLocks noGrp="1"/>
          </p:cNvSpPr>
          <p:nvPr>
            <p:ph type="ftr" sz="quarter" idx="11"/>
          </p:nvPr>
        </p:nvSpPr>
        <p:spPr/>
        <p:txBody>
          <a:bodyPr/>
          <a:lstStyle/>
          <a:p>
            <a:r>
              <a:rPr lang="en-GB" smtClean="0"/>
              <a:t>VCR and AVCR Training – May 2015</a:t>
            </a:r>
            <a:endParaRPr lang="en-GB"/>
          </a:p>
        </p:txBody>
      </p:sp>
      <p:sp>
        <p:nvSpPr>
          <p:cNvPr id="4" name="Slide Number Placeholder 3"/>
          <p:cNvSpPr>
            <a:spLocks noGrp="1"/>
          </p:cNvSpPr>
          <p:nvPr>
            <p:ph type="sldNum" sz="quarter" idx="12"/>
          </p:nvPr>
        </p:nvSpPr>
        <p:spPr/>
        <p:txBody>
          <a:bodyPr/>
          <a:lstStyle/>
          <a:p>
            <a:fld id="{786194A1-5B28-41B4-A256-7AB656992733}" type="slidenum">
              <a:rPr lang="en-GB" smtClean="0"/>
              <a:t>‹#›</a:t>
            </a:fld>
            <a:endParaRPr lang="en-GB"/>
          </a:p>
        </p:txBody>
      </p:sp>
    </p:spTree>
    <p:extLst>
      <p:ext uri="{BB962C8B-B14F-4D97-AF65-F5344CB8AC3E}">
        <p14:creationId xmlns:p14="http://schemas.microsoft.com/office/powerpoint/2010/main" val="235906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Divider A">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6497" b="9666"/>
          <a:stretch/>
        </p:blipFill>
        <p:spPr>
          <a:xfrm>
            <a:off x="0" y="0"/>
            <a:ext cx="8271538" cy="6858001"/>
          </a:xfrm>
          <a:prstGeom prst="rect">
            <a:avLst/>
          </a:prstGeom>
        </p:spPr>
      </p:pic>
      <p:grpSp>
        <p:nvGrpSpPr>
          <p:cNvPr id="6" name="Group 5"/>
          <p:cNvGrpSpPr/>
          <p:nvPr userDrawn="1"/>
        </p:nvGrpSpPr>
        <p:grpSpPr>
          <a:xfrm>
            <a:off x="8235165" y="1"/>
            <a:ext cx="916469" cy="6858000"/>
            <a:chOff x="8271538" y="1"/>
            <a:chExt cx="916469" cy="6858000"/>
          </a:xfrm>
        </p:grpSpPr>
        <p:sp>
          <p:nvSpPr>
            <p:cNvPr id="5" name="Rectangle 4"/>
            <p:cNvSpPr/>
            <p:nvPr userDrawn="1"/>
          </p:nvSpPr>
          <p:spPr>
            <a:xfrm>
              <a:off x="8554691" y="1"/>
              <a:ext cx="633316" cy="68579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flipH="1">
              <a:off x="8271538" y="1"/>
              <a:ext cx="283284"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p:cNvSpPr>
            <a:spLocks noGrp="1"/>
          </p:cNvSpPr>
          <p:nvPr>
            <p:ph type="ctrTitle"/>
          </p:nvPr>
        </p:nvSpPr>
        <p:spPr>
          <a:xfrm>
            <a:off x="293548" y="2130425"/>
            <a:ext cx="5286563" cy="2018655"/>
          </a:xfrm>
        </p:spPr>
        <p:txBody>
          <a:bodyPr lIns="36000" rIns="36000">
            <a:normAutofit/>
          </a:bodyPr>
          <a:lstStyle>
            <a:lvl1pPr algn="l">
              <a:defRPr sz="360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hasCustomPrompt="1"/>
          </p:nvPr>
        </p:nvSpPr>
        <p:spPr>
          <a:xfrm>
            <a:off x="199057" y="4996263"/>
            <a:ext cx="4084911" cy="1752600"/>
          </a:xfrm>
        </p:spPr>
        <p:txBody>
          <a:bodyPr lIns="36000" rIns="36000" anchor="b">
            <a:normAutofit/>
          </a:bodyPr>
          <a:lstStyle>
            <a:lvl1pPr marL="0" indent="0" algn="l">
              <a:buNone/>
              <a:defRPr sz="8800" b="0" spc="-30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No.</a:t>
            </a:r>
            <a:endParaRPr lang="en-GB" dirty="0"/>
          </a:p>
        </p:txBody>
      </p:sp>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0767" y="295900"/>
            <a:ext cx="1842824" cy="677445"/>
          </a:xfrm>
          <a:prstGeom prst="rect">
            <a:avLst/>
          </a:prstGeom>
        </p:spPr>
      </p:pic>
    </p:spTree>
    <p:extLst>
      <p:ext uri="{BB962C8B-B14F-4D97-AF65-F5344CB8AC3E}">
        <p14:creationId xmlns:p14="http://schemas.microsoft.com/office/powerpoint/2010/main" val="1211526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Divider B">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1683" b="15890"/>
          <a:stretch/>
        </p:blipFill>
        <p:spPr>
          <a:xfrm>
            <a:off x="0" y="1"/>
            <a:ext cx="8413180" cy="6858000"/>
          </a:xfrm>
          <a:prstGeom prst="rect">
            <a:avLst/>
          </a:prstGeom>
        </p:spPr>
      </p:pic>
      <p:sp>
        <p:nvSpPr>
          <p:cNvPr id="2" name="Title 1"/>
          <p:cNvSpPr>
            <a:spLocks noGrp="1"/>
          </p:cNvSpPr>
          <p:nvPr>
            <p:ph type="ctrTitle"/>
          </p:nvPr>
        </p:nvSpPr>
        <p:spPr>
          <a:xfrm>
            <a:off x="293548" y="2130425"/>
            <a:ext cx="5286563" cy="2018655"/>
          </a:xfrm>
        </p:spPr>
        <p:txBody>
          <a:bodyPr lIns="36000" rIns="36000">
            <a:normAutofit/>
          </a:bodyPr>
          <a:lstStyle>
            <a:lvl1pPr algn="l">
              <a:defRPr sz="3600">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hasCustomPrompt="1"/>
          </p:nvPr>
        </p:nvSpPr>
        <p:spPr>
          <a:xfrm>
            <a:off x="199057" y="4996263"/>
            <a:ext cx="4084911" cy="1752600"/>
          </a:xfrm>
        </p:spPr>
        <p:txBody>
          <a:bodyPr lIns="36000" rIns="36000" anchor="b">
            <a:normAutofit/>
          </a:bodyPr>
          <a:lstStyle>
            <a:lvl1pPr marL="0" indent="0" algn="l">
              <a:buNone/>
              <a:defRPr sz="8800" b="0" spc="-30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No.</a:t>
            </a:r>
            <a:endParaRPr lang="en-GB" dirty="0"/>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0767" y="295900"/>
            <a:ext cx="1842824" cy="677445"/>
          </a:xfrm>
          <a:prstGeom prst="rect">
            <a:avLst/>
          </a:prstGeom>
        </p:spPr>
      </p:pic>
      <p:grpSp>
        <p:nvGrpSpPr>
          <p:cNvPr id="11" name="Group 10"/>
          <p:cNvGrpSpPr/>
          <p:nvPr userDrawn="1"/>
        </p:nvGrpSpPr>
        <p:grpSpPr>
          <a:xfrm>
            <a:off x="8235165" y="1"/>
            <a:ext cx="916469" cy="6858000"/>
            <a:chOff x="8271538" y="1"/>
            <a:chExt cx="916469" cy="6858000"/>
          </a:xfrm>
        </p:grpSpPr>
        <p:sp>
          <p:nvSpPr>
            <p:cNvPr id="12" name="Rectangle 11"/>
            <p:cNvSpPr/>
            <p:nvPr userDrawn="1"/>
          </p:nvSpPr>
          <p:spPr>
            <a:xfrm>
              <a:off x="8554691" y="1"/>
              <a:ext cx="633316" cy="68579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userDrawn="1"/>
          </p:nvSpPr>
          <p:spPr>
            <a:xfrm flipH="1">
              <a:off x="8271538" y="1"/>
              <a:ext cx="283284"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662601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CE90434-EB5D-40C2-A155-5015B32CED0F}" type="datetime4">
              <a:rPr lang="en-GB" smtClean="0"/>
              <a:t>09 June 2015</a:t>
            </a:fld>
            <a:endParaRPr lang="en-GB"/>
          </a:p>
        </p:txBody>
      </p:sp>
      <p:sp>
        <p:nvSpPr>
          <p:cNvPr id="5" name="Footer Placeholder 4"/>
          <p:cNvSpPr>
            <a:spLocks noGrp="1"/>
          </p:cNvSpPr>
          <p:nvPr>
            <p:ph type="ftr" sz="quarter" idx="11"/>
          </p:nvPr>
        </p:nvSpPr>
        <p:spPr/>
        <p:txBody>
          <a:bodyPr/>
          <a:lstStyle>
            <a:lvl1pPr algn="r">
              <a:defRPr/>
            </a:lvl1pPr>
          </a:lstStyle>
          <a:p>
            <a:r>
              <a:rPr lang="en-GB" smtClean="0"/>
              <a:t>VCR and AVCR Training – May 2015</a:t>
            </a:r>
            <a:endParaRPr lang="en-GB" dirty="0"/>
          </a:p>
        </p:txBody>
      </p:sp>
      <p:sp>
        <p:nvSpPr>
          <p:cNvPr id="6" name="Slide Number Placeholder 5"/>
          <p:cNvSpPr>
            <a:spLocks noGrp="1"/>
          </p:cNvSpPr>
          <p:nvPr>
            <p:ph type="sldNum" sz="quarter" idx="12"/>
          </p:nvPr>
        </p:nvSpPr>
        <p:spPr/>
        <p:txBody>
          <a:bodyPr/>
          <a:lstStyle/>
          <a:p>
            <a:fld id="{786194A1-5B28-41B4-A256-7AB656992733}" type="slidenum">
              <a:rPr lang="en-GB" smtClean="0"/>
              <a:t>‹#›</a:t>
            </a:fld>
            <a:endParaRPr lang="en-GB"/>
          </a:p>
        </p:txBody>
      </p:sp>
    </p:spTree>
    <p:extLst>
      <p:ext uri="{BB962C8B-B14F-4D97-AF65-F5344CB8AC3E}">
        <p14:creationId xmlns:p14="http://schemas.microsoft.com/office/powerpoint/2010/main" val="3931288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5842" y="269776"/>
            <a:ext cx="8316598"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215842" y="1772816"/>
            <a:ext cx="4038600" cy="4525963"/>
          </a:xfrm>
        </p:spPr>
        <p:txBody>
          <a:bodyPr>
            <a:normAutofit/>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427984" y="1772816"/>
            <a:ext cx="4038600" cy="4525963"/>
          </a:xfrm>
        </p:spPr>
        <p:txBody>
          <a:bodyPr>
            <a:normAutofit/>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4"/>
          <p:cNvSpPr>
            <a:spLocks noGrp="1"/>
          </p:cNvSpPr>
          <p:nvPr>
            <p:ph type="dt" sz="half" idx="10"/>
          </p:nvPr>
        </p:nvSpPr>
        <p:spPr/>
        <p:txBody>
          <a:bodyPr/>
          <a:lstStyle/>
          <a:p>
            <a:fld id="{A5632175-45B2-4840-BC1B-4B22A874C97B}" type="datetime4">
              <a:rPr lang="en-GB" smtClean="0"/>
              <a:t>09 June 2015</a:t>
            </a:fld>
            <a:endParaRPr lang="en-GB"/>
          </a:p>
        </p:txBody>
      </p:sp>
      <p:sp>
        <p:nvSpPr>
          <p:cNvPr id="6" name="Footer Placeholder 5"/>
          <p:cNvSpPr>
            <a:spLocks noGrp="1"/>
          </p:cNvSpPr>
          <p:nvPr>
            <p:ph type="ftr" sz="quarter" idx="11"/>
          </p:nvPr>
        </p:nvSpPr>
        <p:spPr/>
        <p:txBody>
          <a:bodyPr/>
          <a:lstStyle/>
          <a:p>
            <a:r>
              <a:rPr lang="en-GB" smtClean="0"/>
              <a:t>VCR and AVCR Training – May 2015</a:t>
            </a:r>
            <a:endParaRPr lang="en-GB"/>
          </a:p>
        </p:txBody>
      </p:sp>
      <p:sp>
        <p:nvSpPr>
          <p:cNvPr id="7" name="Slide Number Placeholder 6"/>
          <p:cNvSpPr>
            <a:spLocks noGrp="1"/>
          </p:cNvSpPr>
          <p:nvPr>
            <p:ph type="sldNum" sz="quarter" idx="12"/>
          </p:nvPr>
        </p:nvSpPr>
        <p:spPr/>
        <p:txBody>
          <a:bodyPr/>
          <a:lstStyle/>
          <a:p>
            <a:fld id="{786194A1-5B28-41B4-A256-7AB656992733}" type="slidenum">
              <a:rPr lang="en-GB" smtClean="0"/>
              <a:t>‹#›</a:t>
            </a:fld>
            <a:endParaRPr lang="en-GB"/>
          </a:p>
        </p:txBody>
      </p:sp>
    </p:spTree>
    <p:extLst>
      <p:ext uri="{BB962C8B-B14F-4D97-AF65-F5344CB8AC3E}">
        <p14:creationId xmlns:p14="http://schemas.microsoft.com/office/powerpoint/2010/main" val="3369183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left">
    <p:spTree>
      <p:nvGrpSpPr>
        <p:cNvPr id="1" name=""/>
        <p:cNvGrpSpPr/>
        <p:nvPr/>
      </p:nvGrpSpPr>
      <p:grpSpPr>
        <a:xfrm>
          <a:off x="0" y="0"/>
          <a:ext cx="0" cy="0"/>
          <a:chOff x="0" y="0"/>
          <a:chExt cx="0" cy="0"/>
        </a:xfrm>
      </p:grpSpPr>
      <p:sp>
        <p:nvSpPr>
          <p:cNvPr id="2" name="Title 1"/>
          <p:cNvSpPr>
            <a:spLocks noGrp="1"/>
          </p:cNvSpPr>
          <p:nvPr>
            <p:ph type="title"/>
          </p:nvPr>
        </p:nvSpPr>
        <p:spPr>
          <a:xfrm>
            <a:off x="215842" y="269776"/>
            <a:ext cx="8316598"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215842" y="1772816"/>
            <a:ext cx="5436278" cy="4525963"/>
          </a:xfrm>
        </p:spPr>
        <p:txBody>
          <a:bodyPr>
            <a:normAutofit/>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4"/>
          <p:cNvSpPr>
            <a:spLocks noGrp="1"/>
          </p:cNvSpPr>
          <p:nvPr>
            <p:ph type="dt" sz="half" idx="10"/>
          </p:nvPr>
        </p:nvSpPr>
        <p:spPr/>
        <p:txBody>
          <a:bodyPr/>
          <a:lstStyle/>
          <a:p>
            <a:fld id="{276E09FE-F186-4DB5-BD68-6765D5ED5CC7}" type="datetime4">
              <a:rPr lang="en-GB" smtClean="0"/>
              <a:t>09 June 2015</a:t>
            </a:fld>
            <a:endParaRPr lang="en-GB"/>
          </a:p>
        </p:txBody>
      </p:sp>
      <p:sp>
        <p:nvSpPr>
          <p:cNvPr id="6" name="Footer Placeholder 5"/>
          <p:cNvSpPr>
            <a:spLocks noGrp="1"/>
          </p:cNvSpPr>
          <p:nvPr>
            <p:ph type="ftr" sz="quarter" idx="11"/>
          </p:nvPr>
        </p:nvSpPr>
        <p:spPr/>
        <p:txBody>
          <a:bodyPr/>
          <a:lstStyle/>
          <a:p>
            <a:r>
              <a:rPr lang="en-GB" smtClean="0"/>
              <a:t>VCR and AVCR Training – May 2015</a:t>
            </a:r>
            <a:endParaRPr lang="en-GB"/>
          </a:p>
        </p:txBody>
      </p:sp>
      <p:sp>
        <p:nvSpPr>
          <p:cNvPr id="7" name="Slide Number Placeholder 6"/>
          <p:cNvSpPr>
            <a:spLocks noGrp="1"/>
          </p:cNvSpPr>
          <p:nvPr>
            <p:ph type="sldNum" sz="quarter" idx="12"/>
          </p:nvPr>
        </p:nvSpPr>
        <p:spPr/>
        <p:txBody>
          <a:bodyPr/>
          <a:lstStyle/>
          <a:p>
            <a:fld id="{786194A1-5B28-41B4-A256-7AB656992733}" type="slidenum">
              <a:rPr lang="en-GB" smtClean="0"/>
              <a:t>‹#›</a:t>
            </a:fld>
            <a:endParaRPr lang="en-GB"/>
          </a:p>
        </p:txBody>
      </p:sp>
    </p:spTree>
    <p:extLst>
      <p:ext uri="{BB962C8B-B14F-4D97-AF65-F5344CB8AC3E}">
        <p14:creationId xmlns:p14="http://schemas.microsoft.com/office/powerpoint/2010/main" val="2990695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left - Horizontal right">
    <p:spTree>
      <p:nvGrpSpPr>
        <p:cNvPr id="1" name=""/>
        <p:cNvGrpSpPr/>
        <p:nvPr/>
      </p:nvGrpSpPr>
      <p:grpSpPr>
        <a:xfrm>
          <a:off x="0" y="0"/>
          <a:ext cx="0" cy="0"/>
          <a:chOff x="0" y="0"/>
          <a:chExt cx="0" cy="0"/>
        </a:xfrm>
      </p:grpSpPr>
      <p:sp>
        <p:nvSpPr>
          <p:cNvPr id="2" name="Title 1"/>
          <p:cNvSpPr>
            <a:spLocks noGrp="1"/>
          </p:cNvSpPr>
          <p:nvPr>
            <p:ph type="title"/>
          </p:nvPr>
        </p:nvSpPr>
        <p:spPr>
          <a:xfrm>
            <a:off x="215842" y="269776"/>
            <a:ext cx="8316598"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215842" y="1772816"/>
            <a:ext cx="3564070" cy="4525963"/>
          </a:xfrm>
        </p:spPr>
        <p:txBody>
          <a:bodyPr>
            <a:normAutofit/>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211960" y="1772817"/>
            <a:ext cx="4254624" cy="2241800"/>
          </a:xfrm>
        </p:spPr>
        <p:txBody>
          <a:bodyPr>
            <a:normAutofit/>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4"/>
          <p:cNvSpPr>
            <a:spLocks noGrp="1"/>
          </p:cNvSpPr>
          <p:nvPr>
            <p:ph type="dt" sz="half" idx="10"/>
          </p:nvPr>
        </p:nvSpPr>
        <p:spPr/>
        <p:txBody>
          <a:bodyPr/>
          <a:lstStyle/>
          <a:p>
            <a:fld id="{EB7A3C8E-3558-4D58-BC29-2CB2380747F9}" type="datetime4">
              <a:rPr lang="en-GB" smtClean="0"/>
              <a:t>09 June 2015</a:t>
            </a:fld>
            <a:endParaRPr lang="en-GB"/>
          </a:p>
        </p:txBody>
      </p:sp>
      <p:sp>
        <p:nvSpPr>
          <p:cNvPr id="6" name="Footer Placeholder 5"/>
          <p:cNvSpPr>
            <a:spLocks noGrp="1"/>
          </p:cNvSpPr>
          <p:nvPr>
            <p:ph type="ftr" sz="quarter" idx="11"/>
          </p:nvPr>
        </p:nvSpPr>
        <p:spPr/>
        <p:txBody>
          <a:bodyPr/>
          <a:lstStyle/>
          <a:p>
            <a:r>
              <a:rPr lang="en-GB" smtClean="0"/>
              <a:t>VCR and AVCR Training – May 2015</a:t>
            </a:r>
            <a:endParaRPr lang="en-GB"/>
          </a:p>
        </p:txBody>
      </p:sp>
      <p:sp>
        <p:nvSpPr>
          <p:cNvPr id="7" name="Slide Number Placeholder 6"/>
          <p:cNvSpPr>
            <a:spLocks noGrp="1"/>
          </p:cNvSpPr>
          <p:nvPr>
            <p:ph type="sldNum" sz="quarter" idx="12"/>
          </p:nvPr>
        </p:nvSpPr>
        <p:spPr/>
        <p:txBody>
          <a:bodyPr/>
          <a:lstStyle/>
          <a:p>
            <a:fld id="{786194A1-5B28-41B4-A256-7AB656992733}" type="slidenum">
              <a:rPr lang="en-GB" smtClean="0"/>
              <a:t>‹#›</a:t>
            </a:fld>
            <a:endParaRPr lang="en-GB"/>
          </a:p>
        </p:txBody>
      </p:sp>
      <p:sp>
        <p:nvSpPr>
          <p:cNvPr id="10" name="Content Placeholder 3"/>
          <p:cNvSpPr>
            <a:spLocks noGrp="1"/>
          </p:cNvSpPr>
          <p:nvPr>
            <p:ph sz="half" idx="14"/>
          </p:nvPr>
        </p:nvSpPr>
        <p:spPr>
          <a:xfrm>
            <a:off x="4211960" y="4139528"/>
            <a:ext cx="4254624" cy="2241800"/>
          </a:xfrm>
        </p:spPr>
        <p:txBody>
          <a:bodyPr>
            <a:normAutofit/>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028456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left - Vertical right">
    <p:spTree>
      <p:nvGrpSpPr>
        <p:cNvPr id="1" name=""/>
        <p:cNvGrpSpPr/>
        <p:nvPr/>
      </p:nvGrpSpPr>
      <p:grpSpPr>
        <a:xfrm>
          <a:off x="0" y="0"/>
          <a:ext cx="0" cy="0"/>
          <a:chOff x="0" y="0"/>
          <a:chExt cx="0" cy="0"/>
        </a:xfrm>
      </p:grpSpPr>
      <p:sp>
        <p:nvSpPr>
          <p:cNvPr id="2" name="Title 1"/>
          <p:cNvSpPr>
            <a:spLocks noGrp="1"/>
          </p:cNvSpPr>
          <p:nvPr>
            <p:ph type="title"/>
          </p:nvPr>
        </p:nvSpPr>
        <p:spPr>
          <a:xfrm>
            <a:off x="215842" y="269776"/>
            <a:ext cx="8316598"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215842" y="1772816"/>
            <a:ext cx="3564070" cy="4525963"/>
          </a:xfrm>
        </p:spPr>
        <p:txBody>
          <a:bodyPr>
            <a:normAutofit/>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3924176" y="1772816"/>
            <a:ext cx="2232000" cy="3384376"/>
          </a:xfrm>
        </p:spPr>
        <p:txBody>
          <a:bodyPr>
            <a:normAutofit/>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Date Placeholder 4"/>
          <p:cNvSpPr>
            <a:spLocks noGrp="1"/>
          </p:cNvSpPr>
          <p:nvPr>
            <p:ph type="dt" sz="half" idx="10"/>
          </p:nvPr>
        </p:nvSpPr>
        <p:spPr/>
        <p:txBody>
          <a:bodyPr/>
          <a:lstStyle/>
          <a:p>
            <a:fld id="{662B16DA-0E43-46E3-98D7-59A0ED7325C0}" type="datetime4">
              <a:rPr lang="en-GB" smtClean="0"/>
              <a:t>09 June 2015</a:t>
            </a:fld>
            <a:endParaRPr lang="en-GB"/>
          </a:p>
        </p:txBody>
      </p:sp>
      <p:sp>
        <p:nvSpPr>
          <p:cNvPr id="6" name="Footer Placeholder 5"/>
          <p:cNvSpPr>
            <a:spLocks noGrp="1"/>
          </p:cNvSpPr>
          <p:nvPr>
            <p:ph type="ftr" sz="quarter" idx="11"/>
          </p:nvPr>
        </p:nvSpPr>
        <p:spPr/>
        <p:txBody>
          <a:bodyPr/>
          <a:lstStyle/>
          <a:p>
            <a:r>
              <a:rPr lang="en-GB" smtClean="0"/>
              <a:t>VCR and AVCR Training – May 2015</a:t>
            </a:r>
            <a:endParaRPr lang="en-GB"/>
          </a:p>
        </p:txBody>
      </p:sp>
      <p:sp>
        <p:nvSpPr>
          <p:cNvPr id="7" name="Slide Number Placeholder 6"/>
          <p:cNvSpPr>
            <a:spLocks noGrp="1"/>
          </p:cNvSpPr>
          <p:nvPr>
            <p:ph type="sldNum" sz="quarter" idx="12"/>
          </p:nvPr>
        </p:nvSpPr>
        <p:spPr/>
        <p:txBody>
          <a:bodyPr/>
          <a:lstStyle/>
          <a:p>
            <a:fld id="{786194A1-5B28-41B4-A256-7AB656992733}" type="slidenum">
              <a:rPr lang="en-GB" smtClean="0"/>
              <a:t>‹#›</a:t>
            </a:fld>
            <a:endParaRPr lang="en-GB"/>
          </a:p>
        </p:txBody>
      </p:sp>
      <p:sp>
        <p:nvSpPr>
          <p:cNvPr id="10" name="Content Placeholder 3"/>
          <p:cNvSpPr>
            <a:spLocks noGrp="1"/>
          </p:cNvSpPr>
          <p:nvPr>
            <p:ph sz="half" idx="14"/>
          </p:nvPr>
        </p:nvSpPr>
        <p:spPr>
          <a:xfrm>
            <a:off x="6228432" y="1772816"/>
            <a:ext cx="2232000" cy="3384376"/>
          </a:xfrm>
        </p:spPr>
        <p:txBody>
          <a:bodyPr>
            <a:normAutofit/>
          </a:bodyPr>
          <a:lstStyle>
            <a:lvl1pPr>
              <a:defRPr sz="1600"/>
            </a:lvl1pPr>
            <a:lvl2pPr>
              <a:defRPr sz="1400"/>
            </a:lvl2pPr>
            <a:lvl3pPr>
              <a:defRPr sz="1200"/>
            </a:lvl3pPr>
            <a:lvl4pPr>
              <a:defRPr sz="1100"/>
            </a:lvl4pPr>
            <a:lvl5pPr>
              <a:defRPr sz="11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96779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ultiple Image &amp; text ">
    <p:spTree>
      <p:nvGrpSpPr>
        <p:cNvPr id="1" name=""/>
        <p:cNvGrpSpPr/>
        <p:nvPr/>
      </p:nvGrpSpPr>
      <p:grpSpPr>
        <a:xfrm>
          <a:off x="0" y="0"/>
          <a:ext cx="0" cy="0"/>
          <a:chOff x="0" y="0"/>
          <a:chExt cx="0" cy="0"/>
        </a:xfrm>
      </p:grpSpPr>
      <p:sp>
        <p:nvSpPr>
          <p:cNvPr id="2" name="Title 1"/>
          <p:cNvSpPr>
            <a:spLocks noGrp="1"/>
          </p:cNvSpPr>
          <p:nvPr>
            <p:ph type="title"/>
          </p:nvPr>
        </p:nvSpPr>
        <p:spPr>
          <a:xfrm>
            <a:off x="215842" y="269776"/>
            <a:ext cx="8316598" cy="1143000"/>
          </a:xfrm>
        </p:spPr>
        <p:txBody>
          <a:bodyPr/>
          <a:lstStyle/>
          <a:p>
            <a:r>
              <a:rPr lang="en-US" smtClean="0"/>
              <a:t>Click to edit Master title style</a:t>
            </a:r>
            <a:endParaRPr lang="en-GB"/>
          </a:p>
        </p:txBody>
      </p:sp>
      <p:sp>
        <p:nvSpPr>
          <p:cNvPr id="5" name="Date Placeholder 4"/>
          <p:cNvSpPr>
            <a:spLocks noGrp="1"/>
          </p:cNvSpPr>
          <p:nvPr>
            <p:ph type="dt" sz="half" idx="10"/>
          </p:nvPr>
        </p:nvSpPr>
        <p:spPr/>
        <p:txBody>
          <a:bodyPr/>
          <a:lstStyle/>
          <a:p>
            <a:fld id="{286FACE1-FB38-49EA-86D1-439334741945}" type="datetime4">
              <a:rPr lang="en-GB" smtClean="0"/>
              <a:t>09 June 2015</a:t>
            </a:fld>
            <a:endParaRPr lang="en-GB"/>
          </a:p>
        </p:txBody>
      </p:sp>
      <p:sp>
        <p:nvSpPr>
          <p:cNvPr id="7" name="Slide Number Placeholder 6"/>
          <p:cNvSpPr>
            <a:spLocks noGrp="1"/>
          </p:cNvSpPr>
          <p:nvPr>
            <p:ph type="sldNum" sz="quarter" idx="12"/>
          </p:nvPr>
        </p:nvSpPr>
        <p:spPr/>
        <p:txBody>
          <a:bodyPr/>
          <a:lstStyle/>
          <a:p>
            <a:fld id="{786194A1-5B28-41B4-A256-7AB656992733}" type="slidenum">
              <a:rPr lang="en-GB" smtClean="0"/>
              <a:t>‹#›</a:t>
            </a:fld>
            <a:endParaRPr lang="en-GB"/>
          </a:p>
        </p:txBody>
      </p:sp>
      <p:sp>
        <p:nvSpPr>
          <p:cNvPr id="11" name="Picture Placeholder 10"/>
          <p:cNvSpPr>
            <a:spLocks noGrp="1"/>
          </p:cNvSpPr>
          <p:nvPr>
            <p:ph type="pic" sz="quarter" idx="14"/>
          </p:nvPr>
        </p:nvSpPr>
        <p:spPr>
          <a:xfrm>
            <a:off x="323850" y="2420888"/>
            <a:ext cx="1656000" cy="1656184"/>
          </a:xfrm>
        </p:spPr>
        <p:txBody>
          <a:bodyPr/>
          <a:lstStyle/>
          <a:p>
            <a:r>
              <a:rPr lang="en-US" smtClean="0"/>
              <a:t>Click icon to add picture</a:t>
            </a:r>
            <a:endParaRPr lang="en-GB"/>
          </a:p>
        </p:txBody>
      </p:sp>
      <p:sp>
        <p:nvSpPr>
          <p:cNvPr id="12" name="Picture Placeholder 10"/>
          <p:cNvSpPr>
            <a:spLocks noGrp="1"/>
          </p:cNvSpPr>
          <p:nvPr>
            <p:ph type="pic" sz="quarter" idx="15"/>
          </p:nvPr>
        </p:nvSpPr>
        <p:spPr>
          <a:xfrm>
            <a:off x="1979954" y="2420888"/>
            <a:ext cx="1656000" cy="1656184"/>
          </a:xfrm>
        </p:spPr>
        <p:txBody>
          <a:bodyPr/>
          <a:lstStyle/>
          <a:p>
            <a:r>
              <a:rPr lang="en-US" smtClean="0"/>
              <a:t>Click icon to add picture</a:t>
            </a:r>
            <a:endParaRPr lang="en-GB"/>
          </a:p>
        </p:txBody>
      </p:sp>
      <p:sp>
        <p:nvSpPr>
          <p:cNvPr id="13" name="Picture Placeholder 10"/>
          <p:cNvSpPr>
            <a:spLocks noGrp="1"/>
          </p:cNvSpPr>
          <p:nvPr>
            <p:ph type="pic" sz="quarter" idx="16"/>
          </p:nvPr>
        </p:nvSpPr>
        <p:spPr>
          <a:xfrm>
            <a:off x="3636058" y="2420888"/>
            <a:ext cx="1656000" cy="1656184"/>
          </a:xfrm>
        </p:spPr>
        <p:txBody>
          <a:bodyPr/>
          <a:lstStyle/>
          <a:p>
            <a:r>
              <a:rPr lang="en-US" smtClean="0"/>
              <a:t>Click icon to add picture</a:t>
            </a:r>
            <a:endParaRPr lang="en-GB"/>
          </a:p>
        </p:txBody>
      </p:sp>
      <p:sp>
        <p:nvSpPr>
          <p:cNvPr id="14" name="Picture Placeholder 10"/>
          <p:cNvSpPr>
            <a:spLocks noGrp="1"/>
          </p:cNvSpPr>
          <p:nvPr>
            <p:ph type="pic" sz="quarter" idx="17"/>
          </p:nvPr>
        </p:nvSpPr>
        <p:spPr>
          <a:xfrm>
            <a:off x="5292162" y="2420888"/>
            <a:ext cx="1656000" cy="1656184"/>
          </a:xfrm>
        </p:spPr>
        <p:txBody>
          <a:bodyPr/>
          <a:lstStyle/>
          <a:p>
            <a:r>
              <a:rPr lang="en-US" smtClean="0"/>
              <a:t>Click icon to add picture</a:t>
            </a:r>
            <a:endParaRPr lang="en-GB"/>
          </a:p>
        </p:txBody>
      </p:sp>
      <p:sp>
        <p:nvSpPr>
          <p:cNvPr id="15" name="Picture Placeholder 10"/>
          <p:cNvSpPr>
            <a:spLocks noGrp="1"/>
          </p:cNvSpPr>
          <p:nvPr>
            <p:ph type="pic" sz="quarter" idx="18"/>
          </p:nvPr>
        </p:nvSpPr>
        <p:spPr>
          <a:xfrm>
            <a:off x="6948264" y="2420888"/>
            <a:ext cx="1656000" cy="1656184"/>
          </a:xfrm>
        </p:spPr>
        <p:txBody>
          <a:bodyPr/>
          <a:lstStyle/>
          <a:p>
            <a:r>
              <a:rPr lang="en-US" smtClean="0"/>
              <a:t>Click icon to add picture</a:t>
            </a:r>
            <a:endParaRPr lang="en-GB"/>
          </a:p>
        </p:txBody>
      </p:sp>
      <p:sp>
        <p:nvSpPr>
          <p:cNvPr id="18" name="Text Placeholder 17"/>
          <p:cNvSpPr>
            <a:spLocks noGrp="1"/>
          </p:cNvSpPr>
          <p:nvPr>
            <p:ph type="body" sz="quarter" idx="19"/>
          </p:nvPr>
        </p:nvSpPr>
        <p:spPr>
          <a:xfrm>
            <a:off x="224088" y="4221088"/>
            <a:ext cx="1620000" cy="1655763"/>
          </a:xfrm>
        </p:spPr>
        <p:txBody>
          <a:bodyPr>
            <a:normAutofit/>
          </a:bodyPr>
          <a:lstStyle>
            <a:lvl1pPr>
              <a:spcBef>
                <a:spcPts val="0"/>
              </a:spcBef>
              <a:spcAft>
                <a:spcPts val="600"/>
              </a:spcAft>
              <a:defRPr sz="1100">
                <a:solidFill>
                  <a:schemeClr val="accent1"/>
                </a:solidFill>
              </a:defRPr>
            </a:lvl1pPr>
            <a:lvl2pPr marL="0" indent="0">
              <a:spcBef>
                <a:spcPts val="0"/>
              </a:spcBef>
              <a:spcAft>
                <a:spcPts val="600"/>
              </a:spcAft>
              <a:buNone/>
              <a:defRPr sz="900" spc="30" baseline="0">
                <a:solidFill>
                  <a:schemeClr val="tx2"/>
                </a:solidFill>
              </a:defRPr>
            </a:lvl2pPr>
            <a:lvl3pPr marL="0" indent="0">
              <a:spcBef>
                <a:spcPts val="0"/>
              </a:spcBef>
              <a:spcAft>
                <a:spcPts val="600"/>
              </a:spcAft>
              <a:buNone/>
              <a:defRPr sz="900">
                <a:solidFill>
                  <a:schemeClr val="accent2"/>
                </a:solidFill>
              </a:defRPr>
            </a:lvl3pPr>
            <a:lvl4pPr>
              <a:defRPr sz="900"/>
            </a:lvl4pPr>
            <a:lvl5pPr>
              <a:defRPr sz="900"/>
            </a:lvl5pPr>
          </a:lstStyle>
          <a:p>
            <a:pPr lvl="0"/>
            <a:r>
              <a:rPr lang="en-US" smtClean="0"/>
              <a:t>Click to edit Master text styles</a:t>
            </a:r>
          </a:p>
          <a:p>
            <a:pPr lvl="1"/>
            <a:r>
              <a:rPr lang="en-US" smtClean="0"/>
              <a:t>Second level</a:t>
            </a:r>
          </a:p>
          <a:p>
            <a:pPr lvl="2"/>
            <a:r>
              <a:rPr lang="en-US" smtClean="0"/>
              <a:t>Third level</a:t>
            </a:r>
          </a:p>
        </p:txBody>
      </p:sp>
      <p:sp>
        <p:nvSpPr>
          <p:cNvPr id="19" name="Text Placeholder 17"/>
          <p:cNvSpPr>
            <a:spLocks noGrp="1"/>
          </p:cNvSpPr>
          <p:nvPr>
            <p:ph type="body" sz="quarter" idx="20"/>
          </p:nvPr>
        </p:nvSpPr>
        <p:spPr>
          <a:xfrm>
            <a:off x="1881614" y="4221088"/>
            <a:ext cx="1620000" cy="1655763"/>
          </a:xfrm>
        </p:spPr>
        <p:txBody>
          <a:bodyPr>
            <a:normAutofit/>
          </a:bodyPr>
          <a:lstStyle>
            <a:lvl1pPr>
              <a:spcBef>
                <a:spcPts val="0"/>
              </a:spcBef>
              <a:spcAft>
                <a:spcPts val="600"/>
              </a:spcAft>
              <a:defRPr sz="1100">
                <a:solidFill>
                  <a:schemeClr val="accent1"/>
                </a:solidFill>
              </a:defRPr>
            </a:lvl1pPr>
            <a:lvl2pPr marL="0" indent="0">
              <a:spcBef>
                <a:spcPts val="0"/>
              </a:spcBef>
              <a:spcAft>
                <a:spcPts val="600"/>
              </a:spcAft>
              <a:buNone/>
              <a:defRPr lang="en-US" sz="900" kern="1200" spc="30" baseline="0" dirty="0" smtClean="0">
                <a:solidFill>
                  <a:schemeClr val="tx2"/>
                </a:solidFill>
                <a:latin typeface="+mn-lt"/>
                <a:ea typeface="+mn-ea"/>
                <a:cs typeface="+mn-cs"/>
              </a:defRPr>
            </a:lvl2pPr>
            <a:lvl3pPr marL="0" indent="0">
              <a:spcBef>
                <a:spcPts val="0"/>
              </a:spcBef>
              <a:spcAft>
                <a:spcPts val="600"/>
              </a:spcAft>
              <a:buNone/>
              <a:defRPr sz="900">
                <a:solidFill>
                  <a:schemeClr val="accent2"/>
                </a:solidFill>
              </a:defRPr>
            </a:lvl3pPr>
            <a:lvl4pPr>
              <a:defRPr sz="900"/>
            </a:lvl4pPr>
            <a:lvl5pPr>
              <a:defRPr sz="900"/>
            </a:lvl5pPr>
          </a:lstStyle>
          <a:p>
            <a:pPr lvl="0"/>
            <a:r>
              <a:rPr lang="en-US" smtClean="0"/>
              <a:t>Click to edit Master text styles</a:t>
            </a:r>
          </a:p>
          <a:p>
            <a:pPr lvl="1"/>
            <a:r>
              <a:rPr lang="en-US" smtClean="0"/>
              <a:t>Second level</a:t>
            </a:r>
          </a:p>
          <a:p>
            <a:pPr lvl="2"/>
            <a:r>
              <a:rPr lang="en-US" smtClean="0"/>
              <a:t>Third level</a:t>
            </a:r>
          </a:p>
        </p:txBody>
      </p:sp>
      <p:sp>
        <p:nvSpPr>
          <p:cNvPr id="20" name="Text Placeholder 17"/>
          <p:cNvSpPr>
            <a:spLocks noGrp="1"/>
          </p:cNvSpPr>
          <p:nvPr>
            <p:ph type="body" sz="quarter" idx="21"/>
          </p:nvPr>
        </p:nvSpPr>
        <p:spPr>
          <a:xfrm>
            <a:off x="3539140" y="4221088"/>
            <a:ext cx="1620000" cy="1655763"/>
          </a:xfrm>
        </p:spPr>
        <p:txBody>
          <a:bodyPr>
            <a:normAutofit/>
          </a:bodyPr>
          <a:lstStyle>
            <a:lvl1pPr>
              <a:spcBef>
                <a:spcPts val="0"/>
              </a:spcBef>
              <a:spcAft>
                <a:spcPts val="600"/>
              </a:spcAft>
              <a:defRPr sz="1100">
                <a:solidFill>
                  <a:schemeClr val="accent1"/>
                </a:solidFill>
              </a:defRPr>
            </a:lvl1pPr>
            <a:lvl2pPr marL="0" indent="0">
              <a:spcBef>
                <a:spcPts val="0"/>
              </a:spcBef>
              <a:spcAft>
                <a:spcPts val="600"/>
              </a:spcAft>
              <a:buNone/>
              <a:defRPr lang="en-US" sz="900" kern="1200" spc="30" baseline="0" dirty="0" smtClean="0">
                <a:solidFill>
                  <a:schemeClr val="tx2"/>
                </a:solidFill>
                <a:latin typeface="+mn-lt"/>
                <a:ea typeface="+mn-ea"/>
                <a:cs typeface="+mn-cs"/>
              </a:defRPr>
            </a:lvl2pPr>
            <a:lvl3pPr marL="0" indent="0">
              <a:spcBef>
                <a:spcPts val="0"/>
              </a:spcBef>
              <a:spcAft>
                <a:spcPts val="600"/>
              </a:spcAft>
              <a:buNone/>
              <a:defRPr sz="900">
                <a:solidFill>
                  <a:schemeClr val="accent2"/>
                </a:solidFill>
              </a:defRPr>
            </a:lvl3pPr>
            <a:lvl4pPr>
              <a:defRPr sz="900"/>
            </a:lvl4pPr>
            <a:lvl5pPr>
              <a:defRPr sz="900"/>
            </a:lvl5pPr>
          </a:lstStyle>
          <a:p>
            <a:pPr lvl="0"/>
            <a:r>
              <a:rPr lang="en-US" smtClean="0"/>
              <a:t>Click to edit Master text styles</a:t>
            </a:r>
          </a:p>
          <a:p>
            <a:pPr lvl="1"/>
            <a:r>
              <a:rPr lang="en-US" smtClean="0"/>
              <a:t>Second level</a:t>
            </a:r>
          </a:p>
          <a:p>
            <a:pPr lvl="2"/>
            <a:r>
              <a:rPr lang="en-US" smtClean="0"/>
              <a:t>Third level</a:t>
            </a:r>
          </a:p>
        </p:txBody>
      </p:sp>
      <p:sp>
        <p:nvSpPr>
          <p:cNvPr id="21" name="Text Placeholder 17"/>
          <p:cNvSpPr>
            <a:spLocks noGrp="1"/>
          </p:cNvSpPr>
          <p:nvPr>
            <p:ph type="body" sz="quarter" idx="22"/>
          </p:nvPr>
        </p:nvSpPr>
        <p:spPr>
          <a:xfrm>
            <a:off x="5196666" y="4221088"/>
            <a:ext cx="1620000" cy="1655763"/>
          </a:xfrm>
        </p:spPr>
        <p:txBody>
          <a:bodyPr>
            <a:normAutofit/>
          </a:bodyPr>
          <a:lstStyle>
            <a:lvl1pPr>
              <a:spcBef>
                <a:spcPts val="0"/>
              </a:spcBef>
              <a:spcAft>
                <a:spcPts val="600"/>
              </a:spcAft>
              <a:defRPr sz="1100">
                <a:solidFill>
                  <a:schemeClr val="accent1"/>
                </a:solidFill>
              </a:defRPr>
            </a:lvl1pPr>
            <a:lvl2pPr marL="0" indent="0">
              <a:spcBef>
                <a:spcPts val="0"/>
              </a:spcBef>
              <a:spcAft>
                <a:spcPts val="600"/>
              </a:spcAft>
              <a:buNone/>
              <a:defRPr lang="en-US" sz="900" kern="1200" spc="30" baseline="0" dirty="0" smtClean="0">
                <a:solidFill>
                  <a:schemeClr val="tx2"/>
                </a:solidFill>
                <a:latin typeface="+mn-lt"/>
                <a:ea typeface="+mn-ea"/>
                <a:cs typeface="+mn-cs"/>
              </a:defRPr>
            </a:lvl2pPr>
            <a:lvl3pPr marL="0" indent="0">
              <a:spcBef>
                <a:spcPts val="0"/>
              </a:spcBef>
              <a:spcAft>
                <a:spcPts val="600"/>
              </a:spcAft>
              <a:buNone/>
              <a:defRPr sz="900">
                <a:solidFill>
                  <a:schemeClr val="accent2"/>
                </a:solidFill>
              </a:defRPr>
            </a:lvl3pPr>
            <a:lvl4pPr>
              <a:defRPr sz="900"/>
            </a:lvl4pPr>
            <a:lvl5pPr>
              <a:defRPr sz="900"/>
            </a:lvl5pPr>
          </a:lstStyle>
          <a:p>
            <a:pPr lvl="0"/>
            <a:r>
              <a:rPr lang="en-US" smtClean="0"/>
              <a:t>Click to edit Master text styles</a:t>
            </a:r>
          </a:p>
          <a:p>
            <a:pPr lvl="1"/>
            <a:r>
              <a:rPr lang="en-US" smtClean="0"/>
              <a:t>Second level</a:t>
            </a:r>
          </a:p>
          <a:p>
            <a:pPr lvl="2"/>
            <a:r>
              <a:rPr lang="en-US" smtClean="0"/>
              <a:t>Third level</a:t>
            </a:r>
          </a:p>
        </p:txBody>
      </p:sp>
      <p:sp>
        <p:nvSpPr>
          <p:cNvPr id="22" name="Text Placeholder 17"/>
          <p:cNvSpPr>
            <a:spLocks noGrp="1"/>
          </p:cNvSpPr>
          <p:nvPr>
            <p:ph type="body" sz="quarter" idx="23"/>
          </p:nvPr>
        </p:nvSpPr>
        <p:spPr>
          <a:xfrm>
            <a:off x="6854192" y="4221088"/>
            <a:ext cx="1620000" cy="1655763"/>
          </a:xfrm>
        </p:spPr>
        <p:txBody>
          <a:bodyPr>
            <a:normAutofit/>
          </a:bodyPr>
          <a:lstStyle>
            <a:lvl1pPr>
              <a:spcBef>
                <a:spcPts val="0"/>
              </a:spcBef>
              <a:spcAft>
                <a:spcPts val="600"/>
              </a:spcAft>
              <a:defRPr sz="1100">
                <a:solidFill>
                  <a:schemeClr val="accent1"/>
                </a:solidFill>
              </a:defRPr>
            </a:lvl1pPr>
            <a:lvl2pPr marL="0" indent="0">
              <a:spcBef>
                <a:spcPts val="0"/>
              </a:spcBef>
              <a:spcAft>
                <a:spcPts val="600"/>
              </a:spcAft>
              <a:buNone/>
              <a:defRPr lang="en-US" sz="900" kern="1200" spc="30" baseline="0" dirty="0" smtClean="0">
                <a:solidFill>
                  <a:schemeClr val="tx2"/>
                </a:solidFill>
                <a:latin typeface="+mn-lt"/>
                <a:ea typeface="+mn-ea"/>
                <a:cs typeface="+mn-cs"/>
              </a:defRPr>
            </a:lvl2pPr>
            <a:lvl3pPr marL="0" indent="0">
              <a:spcBef>
                <a:spcPts val="0"/>
              </a:spcBef>
              <a:spcAft>
                <a:spcPts val="600"/>
              </a:spcAft>
              <a:buNone/>
              <a:defRPr sz="900">
                <a:solidFill>
                  <a:schemeClr val="accent2"/>
                </a:solidFill>
              </a:defRPr>
            </a:lvl3pPr>
            <a:lvl4pPr>
              <a:defRPr sz="900"/>
            </a:lvl4pPr>
            <a:lvl5pPr>
              <a:defRPr sz="900"/>
            </a:lvl5pPr>
          </a:lstStyle>
          <a:p>
            <a:pPr lvl="0"/>
            <a:r>
              <a:rPr lang="en-US" smtClean="0"/>
              <a:t>Click to edit Master text styles</a:t>
            </a:r>
          </a:p>
          <a:p>
            <a:pPr lvl="1"/>
            <a:r>
              <a:rPr lang="en-US" smtClean="0"/>
              <a:t>Second level</a:t>
            </a:r>
          </a:p>
          <a:p>
            <a:pPr lvl="2"/>
            <a:r>
              <a:rPr lang="en-US" smtClean="0"/>
              <a:t>Third level</a:t>
            </a:r>
          </a:p>
        </p:txBody>
      </p:sp>
      <p:sp>
        <p:nvSpPr>
          <p:cNvPr id="3" name="Footer Placeholder 2"/>
          <p:cNvSpPr>
            <a:spLocks noGrp="1"/>
          </p:cNvSpPr>
          <p:nvPr>
            <p:ph type="ftr" sz="quarter" idx="24"/>
          </p:nvPr>
        </p:nvSpPr>
        <p:spPr/>
        <p:txBody>
          <a:bodyPr/>
          <a:lstStyle/>
          <a:p>
            <a:r>
              <a:rPr lang="en-GB" smtClean="0"/>
              <a:t>VCR and AVCR Training – May 2015</a:t>
            </a:r>
            <a:endParaRPr lang="en-GB" dirty="0"/>
          </a:p>
        </p:txBody>
      </p:sp>
    </p:spTree>
    <p:extLst>
      <p:ext uri="{BB962C8B-B14F-4D97-AF65-F5344CB8AC3E}">
        <p14:creationId xmlns:p14="http://schemas.microsoft.com/office/powerpoint/2010/main" val="2015254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6453189"/>
            <a:ext cx="9144000" cy="4048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215842" y="269776"/>
            <a:ext cx="8316598" cy="1143000"/>
          </a:xfrm>
          <a:prstGeom prst="rect">
            <a:avLst/>
          </a:prstGeom>
        </p:spPr>
        <p:txBody>
          <a:bodyPr vert="horz" lIns="91440" tIns="45720" rIns="91440" bIns="45720" rtlCol="0" anchor="t">
            <a:normAutofit/>
          </a:bodyPr>
          <a:lstStyle/>
          <a:p>
            <a:r>
              <a:rPr lang="en-US" dirty="0" smtClean="0"/>
              <a:t>Click to edit Master </a:t>
            </a:r>
            <a:br>
              <a:rPr lang="en-US" dirty="0" smtClean="0"/>
            </a:br>
            <a:r>
              <a:rPr lang="en-US" dirty="0" smtClean="0"/>
              <a:t>title style</a:t>
            </a:r>
            <a:endParaRPr lang="en-GB" dirty="0"/>
          </a:p>
        </p:txBody>
      </p:sp>
      <p:sp>
        <p:nvSpPr>
          <p:cNvPr id="3" name="Text Placeholder 2"/>
          <p:cNvSpPr>
            <a:spLocks noGrp="1"/>
          </p:cNvSpPr>
          <p:nvPr>
            <p:ph type="body" idx="1"/>
          </p:nvPr>
        </p:nvSpPr>
        <p:spPr>
          <a:xfrm>
            <a:off x="215842" y="1772816"/>
            <a:ext cx="8316598"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7308626" y="269776"/>
            <a:ext cx="1295822" cy="365125"/>
          </a:xfrm>
          <a:prstGeom prst="rect">
            <a:avLst/>
          </a:prstGeom>
        </p:spPr>
        <p:txBody>
          <a:bodyPr vert="horz" lIns="91440" tIns="45720" rIns="91440" bIns="45720" rtlCol="0" anchor="ctr"/>
          <a:lstStyle>
            <a:lvl1pPr algn="r">
              <a:defRPr sz="900">
                <a:solidFill>
                  <a:schemeClr val="accent1"/>
                </a:solidFill>
              </a:defRPr>
            </a:lvl1pPr>
          </a:lstStyle>
          <a:p>
            <a:fld id="{C9968190-CB1D-43DC-A56B-9A8F12B586B0}" type="datetime4">
              <a:rPr lang="en-GB" smtClean="0"/>
              <a:t>09 June 2015</a:t>
            </a:fld>
            <a:endParaRPr lang="en-GB" dirty="0"/>
          </a:p>
        </p:txBody>
      </p:sp>
      <p:sp>
        <p:nvSpPr>
          <p:cNvPr id="5" name="Footer Placeholder 4"/>
          <p:cNvSpPr>
            <a:spLocks noGrp="1"/>
          </p:cNvSpPr>
          <p:nvPr>
            <p:ph type="ftr" sz="quarter" idx="3"/>
          </p:nvPr>
        </p:nvSpPr>
        <p:spPr>
          <a:xfrm>
            <a:off x="1695780" y="6426298"/>
            <a:ext cx="4964452" cy="365125"/>
          </a:xfrm>
          <a:prstGeom prst="rect">
            <a:avLst/>
          </a:prstGeom>
        </p:spPr>
        <p:txBody>
          <a:bodyPr vert="horz" lIns="91440" tIns="45720" rIns="91440" bIns="45720" rtlCol="0" anchor="ctr"/>
          <a:lstStyle>
            <a:lvl1pPr algn="l">
              <a:defRPr sz="900" b="1" spc="20" baseline="0">
                <a:solidFill>
                  <a:schemeClr val="accent1"/>
                </a:solidFill>
              </a:defRPr>
            </a:lvl1pPr>
          </a:lstStyle>
          <a:p>
            <a:r>
              <a:rPr lang="en-GB" smtClean="0"/>
              <a:t>VCR and AVCR Training – May 2015</a:t>
            </a:r>
            <a:endParaRPr lang="en-GB" dirty="0"/>
          </a:p>
        </p:txBody>
      </p:sp>
      <p:sp>
        <p:nvSpPr>
          <p:cNvPr id="6" name="Slide Number Placeholder 5"/>
          <p:cNvSpPr>
            <a:spLocks noGrp="1"/>
          </p:cNvSpPr>
          <p:nvPr>
            <p:ph type="sldNum" sz="quarter" idx="4"/>
          </p:nvPr>
        </p:nvSpPr>
        <p:spPr>
          <a:xfrm>
            <a:off x="6516216" y="6426298"/>
            <a:ext cx="2133600" cy="365125"/>
          </a:xfrm>
          <a:prstGeom prst="rect">
            <a:avLst/>
          </a:prstGeom>
        </p:spPr>
        <p:txBody>
          <a:bodyPr vert="horz" lIns="91440" tIns="45720" rIns="91440" bIns="45720" rtlCol="0" anchor="ctr"/>
          <a:lstStyle>
            <a:lvl1pPr algn="r">
              <a:defRPr sz="1200">
                <a:solidFill>
                  <a:schemeClr val="accent2"/>
                </a:solidFill>
              </a:defRPr>
            </a:lvl1pPr>
          </a:lstStyle>
          <a:p>
            <a:fld id="{786194A1-5B28-41B4-A256-7AB656992733}" type="slidenum">
              <a:rPr lang="en-GB" smtClean="0"/>
              <a:pPr/>
              <a:t>‹#›</a:t>
            </a:fld>
            <a:endParaRPr lang="en-GB"/>
          </a:p>
        </p:txBody>
      </p:sp>
      <p:grpSp>
        <p:nvGrpSpPr>
          <p:cNvPr id="13" name="Group 12"/>
          <p:cNvGrpSpPr/>
          <p:nvPr/>
        </p:nvGrpSpPr>
        <p:grpSpPr>
          <a:xfrm>
            <a:off x="8823051" y="0"/>
            <a:ext cx="325804" cy="6858000"/>
            <a:chOff x="8924955" y="2492896"/>
            <a:chExt cx="223902" cy="2544655"/>
          </a:xfrm>
        </p:grpSpPr>
        <p:sp>
          <p:nvSpPr>
            <p:cNvPr id="9" name="Rectangle 8"/>
            <p:cNvSpPr/>
            <p:nvPr userDrawn="1"/>
          </p:nvSpPr>
          <p:spPr>
            <a:xfrm>
              <a:off x="9041353" y="2492896"/>
              <a:ext cx="107504" cy="25446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flipH="1">
              <a:off x="8996171" y="2492896"/>
              <a:ext cx="45719" cy="25446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userDrawn="1"/>
          </p:nvSpPr>
          <p:spPr>
            <a:xfrm flipH="1">
              <a:off x="8924955" y="2492896"/>
              <a:ext cx="72000" cy="25446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 name="TextBox 6"/>
          <p:cNvSpPr txBox="1"/>
          <p:nvPr/>
        </p:nvSpPr>
        <p:spPr>
          <a:xfrm>
            <a:off x="218720" y="6502536"/>
            <a:ext cx="1616976" cy="230832"/>
          </a:xfrm>
          <a:prstGeom prst="rect">
            <a:avLst/>
          </a:prstGeom>
          <a:noFill/>
        </p:spPr>
        <p:txBody>
          <a:bodyPr wrap="square" rtlCol="0">
            <a:spAutoFit/>
          </a:bodyPr>
          <a:lstStyle/>
          <a:p>
            <a:r>
              <a:rPr lang="en-GB" sz="900" spc="20" baseline="0" dirty="0" smtClean="0">
                <a:solidFill>
                  <a:schemeClr val="accent1"/>
                </a:solidFill>
              </a:rPr>
              <a:t>Brunel University London </a:t>
            </a:r>
            <a:endParaRPr lang="en-GB" sz="900" spc="20" baseline="0" dirty="0">
              <a:solidFill>
                <a:schemeClr val="accent1"/>
              </a:solidFill>
            </a:endParaRPr>
          </a:p>
        </p:txBody>
      </p:sp>
    </p:spTree>
    <p:extLst>
      <p:ext uri="{BB962C8B-B14F-4D97-AF65-F5344CB8AC3E}">
        <p14:creationId xmlns:p14="http://schemas.microsoft.com/office/powerpoint/2010/main" val="3235908202"/>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0" r:id="rId4"/>
    <p:sldLayoutId id="2147483652" r:id="rId5"/>
    <p:sldLayoutId id="2147483660" r:id="rId6"/>
    <p:sldLayoutId id="2147483659" r:id="rId7"/>
    <p:sldLayoutId id="2147483663" r:id="rId8"/>
    <p:sldLayoutId id="2147483661" r:id="rId9"/>
    <p:sldLayoutId id="2147483658" r:id="rId10"/>
    <p:sldLayoutId id="2147483662" r:id="rId11"/>
    <p:sldLayoutId id="2147483654" r:id="rId12"/>
    <p:sldLayoutId id="2147483655"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l" defTabSz="914400" rtl="0" eaLnBrk="1" latinLnBrk="0" hangingPunct="1">
        <a:spcBef>
          <a:spcPct val="0"/>
        </a:spcBef>
        <a:buNone/>
        <a:defRPr sz="2800" b="1" kern="1200">
          <a:solidFill>
            <a:schemeClr val="accent1"/>
          </a:solidFill>
          <a:latin typeface="+mj-lt"/>
          <a:ea typeface="+mj-ea"/>
          <a:cs typeface="+mj-cs"/>
        </a:defRPr>
      </a:lvl1pPr>
    </p:titleStyle>
    <p:bodyStyle>
      <a:lvl1pPr marL="0" indent="0" algn="l" defTabSz="914400" rtl="0" eaLnBrk="1" latinLnBrk="0" hangingPunct="1">
        <a:spcBef>
          <a:spcPts val="0"/>
        </a:spcBef>
        <a:spcAft>
          <a:spcPts val="1200"/>
        </a:spcAft>
        <a:buClr>
          <a:schemeClr val="accent2"/>
        </a:buClr>
        <a:buFont typeface="Arial" panose="020B0604020202020204" pitchFamily="34" charset="0"/>
        <a:buNone/>
        <a:defRPr sz="1600" kern="1200">
          <a:solidFill>
            <a:schemeClr val="tx2"/>
          </a:solidFill>
          <a:latin typeface="+mn-lt"/>
          <a:ea typeface="+mn-ea"/>
          <a:cs typeface="+mn-cs"/>
        </a:defRPr>
      </a:lvl1pPr>
      <a:lvl2pPr marL="179388" indent="-179388" algn="l" defTabSz="914400" rtl="0" eaLnBrk="1" latinLnBrk="0" hangingPunct="1">
        <a:spcBef>
          <a:spcPts val="0"/>
        </a:spcBef>
        <a:spcAft>
          <a:spcPts val="1200"/>
        </a:spcAft>
        <a:buClr>
          <a:schemeClr val="accent2"/>
        </a:buClr>
        <a:buFont typeface="Arial" panose="020B0604020202020204" pitchFamily="34" charset="0"/>
        <a:buChar char="&gt;"/>
        <a:defRPr sz="1400" kern="1200">
          <a:solidFill>
            <a:schemeClr val="tx2"/>
          </a:solidFill>
          <a:latin typeface="+mn-lt"/>
          <a:ea typeface="+mn-ea"/>
          <a:cs typeface="+mn-cs"/>
        </a:defRPr>
      </a:lvl2pPr>
      <a:lvl3pPr marL="449263" indent="-179388" algn="l" defTabSz="914400" rtl="0" eaLnBrk="1" latinLnBrk="0" hangingPunct="1">
        <a:spcBef>
          <a:spcPts val="0"/>
        </a:spcBef>
        <a:spcAft>
          <a:spcPts val="1200"/>
        </a:spcAft>
        <a:buClr>
          <a:schemeClr val="accent2"/>
        </a:buClr>
        <a:buFont typeface="Arial" panose="020B0604020202020204" pitchFamily="34" charset="0"/>
        <a:buChar char="&gt;"/>
        <a:defRPr sz="1200" kern="1200">
          <a:solidFill>
            <a:schemeClr val="tx2"/>
          </a:solidFill>
          <a:latin typeface="+mn-lt"/>
          <a:ea typeface="+mn-ea"/>
          <a:cs typeface="+mn-cs"/>
        </a:defRPr>
      </a:lvl3pPr>
      <a:lvl4pPr marL="719138" indent="-179388" algn="l" defTabSz="914400" rtl="0" eaLnBrk="1" latinLnBrk="0" hangingPunct="1">
        <a:spcBef>
          <a:spcPts val="0"/>
        </a:spcBef>
        <a:spcAft>
          <a:spcPts val="1200"/>
        </a:spcAft>
        <a:buClr>
          <a:schemeClr val="accent2"/>
        </a:buClr>
        <a:buFont typeface="Arial" panose="020B0604020202020204" pitchFamily="34" charset="0"/>
        <a:buChar char="&gt;"/>
        <a:defRPr sz="1100" kern="1200">
          <a:solidFill>
            <a:schemeClr val="tx2"/>
          </a:solidFill>
          <a:latin typeface="+mn-lt"/>
          <a:ea typeface="+mn-ea"/>
          <a:cs typeface="+mn-cs"/>
        </a:defRPr>
      </a:lvl4pPr>
      <a:lvl5pPr marL="989013" indent="-179388" algn="l" defTabSz="914400" rtl="0" eaLnBrk="1" latinLnBrk="0" hangingPunct="1">
        <a:spcBef>
          <a:spcPts val="0"/>
        </a:spcBef>
        <a:spcAft>
          <a:spcPts val="1200"/>
        </a:spcAft>
        <a:buClr>
          <a:schemeClr val="accent2"/>
        </a:buClr>
        <a:buFont typeface="Arial" panose="020B0604020202020204" pitchFamily="34" charset="0"/>
        <a:buChar char="&gt;"/>
        <a:defRPr sz="11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hyperlink" Target="mailto:Awarding@brunel.ac.uk" TargetMode="Externa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mailto:Fiona.Allum@brunel.ac.uk" TargetMode="External"/><Relationship Id="rId2" Type="http://schemas.openxmlformats.org/officeDocument/2006/relationships/hyperlink" Target="mailto:Claire.Surridge@brunel.ac.uk"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mailto:Awarding@brunel.ac.uk"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323528" y="2420888"/>
            <a:ext cx="4084912" cy="1470025"/>
          </a:xfrm>
        </p:spPr>
        <p:txBody>
          <a:bodyPr/>
          <a:lstStyle/>
          <a:p>
            <a:r>
              <a:rPr lang="en-GB" dirty="0" smtClean="0"/>
              <a:t>VCR and AVCR </a:t>
            </a:r>
            <a:r>
              <a:rPr lang="en-GB" dirty="0" smtClean="0"/>
              <a:t>Briefing </a:t>
            </a:r>
            <a:r>
              <a:rPr lang="en-GB" dirty="0" smtClean="0"/>
              <a:t>– 2015</a:t>
            </a:r>
            <a:endParaRPr lang="en-GB" dirty="0"/>
          </a:p>
        </p:txBody>
      </p:sp>
      <p:sp>
        <p:nvSpPr>
          <p:cNvPr id="4" name="Subtitle 3"/>
          <p:cNvSpPr>
            <a:spLocks noGrp="1"/>
          </p:cNvSpPr>
          <p:nvPr>
            <p:ph type="subTitle" idx="1"/>
          </p:nvPr>
        </p:nvSpPr>
        <p:spPr>
          <a:xfrm>
            <a:off x="251520" y="4221088"/>
            <a:ext cx="4084911" cy="1752600"/>
          </a:xfrm>
        </p:spPr>
        <p:txBody>
          <a:bodyPr/>
          <a:lstStyle/>
          <a:p>
            <a:r>
              <a:rPr lang="en-GB" dirty="0" smtClean="0"/>
              <a:t>Fiona Allum</a:t>
            </a:r>
          </a:p>
          <a:p>
            <a:r>
              <a:rPr lang="en-GB" dirty="0" smtClean="0"/>
              <a:t>Derek Milligan</a:t>
            </a:r>
          </a:p>
          <a:p>
            <a:r>
              <a:rPr lang="en-GB" dirty="0" smtClean="0"/>
              <a:t>Claire Surridge</a:t>
            </a:r>
            <a:endParaRPr lang="en-GB" dirty="0"/>
          </a:p>
        </p:txBody>
      </p:sp>
    </p:spTree>
    <p:extLst>
      <p:ext uri="{BB962C8B-B14F-4D97-AF65-F5344CB8AC3E}">
        <p14:creationId xmlns:p14="http://schemas.microsoft.com/office/powerpoint/2010/main" val="2339738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 prepared</a:t>
            </a:r>
            <a:endParaRPr lang="en-GB" dirty="0"/>
          </a:p>
        </p:txBody>
      </p:sp>
      <p:sp>
        <p:nvSpPr>
          <p:cNvPr id="3" name="Content Placeholder 2"/>
          <p:cNvSpPr>
            <a:spLocks noGrp="1"/>
          </p:cNvSpPr>
          <p:nvPr>
            <p:ph idx="1"/>
          </p:nvPr>
        </p:nvSpPr>
        <p:spPr/>
        <p:txBody>
          <a:bodyPr>
            <a:normAutofit/>
          </a:bodyPr>
          <a:lstStyle/>
          <a:p>
            <a:r>
              <a:rPr lang="en-GB" sz="2400" dirty="0" smtClean="0"/>
              <a:t>Please make sure that you have read, re-read and fully understand the regulations concerning Boards, progression, re-assessment, MCs and Awards at the appropriate Level:</a:t>
            </a:r>
          </a:p>
          <a:p>
            <a:pPr marL="342900" indent="-342900">
              <a:buFont typeface="Wingdings" panose="05000000000000000000" pitchFamily="2" charset="2"/>
              <a:buChar char="§"/>
            </a:pPr>
            <a:r>
              <a:rPr lang="en-GB" sz="2400" dirty="0" smtClean="0"/>
              <a:t>SR2 and SR3 </a:t>
            </a:r>
            <a:r>
              <a:rPr lang="en-GB" sz="2400" dirty="0"/>
              <a:t>– make sure you have the correct version for the cohorts being considered at the Board</a:t>
            </a:r>
          </a:p>
          <a:p>
            <a:pPr marL="342900" indent="-342900">
              <a:buFont typeface="Wingdings" panose="05000000000000000000" pitchFamily="2" charset="2"/>
              <a:buChar char="§"/>
            </a:pPr>
            <a:r>
              <a:rPr lang="en-GB" sz="2400" dirty="0" smtClean="0"/>
              <a:t>SR4</a:t>
            </a:r>
            <a:endParaRPr lang="en-GB" sz="2400" dirty="0"/>
          </a:p>
          <a:p>
            <a:r>
              <a:rPr lang="en-GB" sz="2400" dirty="0" smtClean="0"/>
              <a:t>Be prepared to refer to appropriate regulations at the BoE meeting; ideally all potential problems will have been addressed in the pre-meeting with the Chair, but still be prepared.</a:t>
            </a:r>
            <a:endParaRPr lang="en-GB" sz="2400" dirty="0"/>
          </a:p>
        </p:txBody>
      </p:sp>
      <p:sp>
        <p:nvSpPr>
          <p:cNvPr id="4" name="Date Placeholder 3"/>
          <p:cNvSpPr>
            <a:spLocks noGrp="1"/>
          </p:cNvSpPr>
          <p:nvPr>
            <p:ph type="dt" sz="half" idx="10"/>
          </p:nvPr>
        </p:nvSpPr>
        <p:spPr/>
        <p:txBody>
          <a:bodyPr/>
          <a:lstStyle/>
          <a:p>
            <a:fld id="{81A1AB98-86CC-4E7D-9284-A0EEEE6EBE0C}"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dirty="0"/>
          </a:p>
        </p:txBody>
      </p:sp>
      <p:sp>
        <p:nvSpPr>
          <p:cNvPr id="6" name="Slide Number Placeholder 5"/>
          <p:cNvSpPr>
            <a:spLocks noGrp="1"/>
          </p:cNvSpPr>
          <p:nvPr>
            <p:ph type="sldNum" sz="quarter" idx="12"/>
          </p:nvPr>
        </p:nvSpPr>
        <p:spPr/>
        <p:txBody>
          <a:bodyPr/>
          <a:lstStyle/>
          <a:p>
            <a:fld id="{786194A1-5B28-41B4-A256-7AB656992733}" type="slidenum">
              <a:rPr lang="en-GB" smtClean="0"/>
              <a:t>10</a:t>
            </a:fld>
            <a:endParaRPr lang="en-GB" dirty="0"/>
          </a:p>
        </p:txBody>
      </p:sp>
    </p:spTree>
    <p:extLst>
      <p:ext uri="{BB962C8B-B14F-4D97-AF65-F5344CB8AC3E}">
        <p14:creationId xmlns:p14="http://schemas.microsoft.com/office/powerpoint/2010/main" val="129162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Stopping the Board</a:t>
            </a:r>
            <a:endParaRPr lang="en-GB" dirty="0"/>
          </a:p>
        </p:txBody>
      </p:sp>
      <p:sp>
        <p:nvSpPr>
          <p:cNvPr id="3" name="Content Placeholder 2"/>
          <p:cNvSpPr>
            <a:spLocks noGrp="1"/>
          </p:cNvSpPr>
          <p:nvPr>
            <p:ph idx="1"/>
          </p:nvPr>
        </p:nvSpPr>
        <p:spPr>
          <a:xfrm>
            <a:off x="251520" y="1556792"/>
            <a:ext cx="8316598" cy="4525963"/>
          </a:xfrm>
        </p:spPr>
        <p:txBody>
          <a:bodyPr>
            <a:noAutofit/>
          </a:bodyPr>
          <a:lstStyle/>
          <a:p>
            <a:r>
              <a:rPr lang="en-GB" sz="2400" dirty="0" smtClean="0"/>
              <a:t>If you believe that the BoE is proposing to break the rules, you are empowered to halt the proceedings and contact Registry for advice (from named individuals only!). You should then return to the meeting, state your advice and allow the meeting to continue. If the BoE is still proposing to break the rules you should inform the BoE that you will report the matter upwards. Ideally get the BoE to defer their decision on the matter.</a:t>
            </a:r>
          </a:p>
          <a:p>
            <a:r>
              <a:rPr lang="en-GB" sz="2400" dirty="0" smtClean="0"/>
              <a:t>Remember – and remind the BoE – that all BoE decisions are actually recommendations and are subject to Senate ratification. Make appropriate notes and report your concerns after the BoE meeting.</a:t>
            </a:r>
            <a:endParaRPr lang="en-GB" sz="2400" dirty="0"/>
          </a:p>
        </p:txBody>
      </p:sp>
      <p:sp>
        <p:nvSpPr>
          <p:cNvPr id="4" name="Date Placeholder 3"/>
          <p:cNvSpPr>
            <a:spLocks noGrp="1"/>
          </p:cNvSpPr>
          <p:nvPr>
            <p:ph type="dt" sz="half" idx="10"/>
          </p:nvPr>
        </p:nvSpPr>
        <p:spPr/>
        <p:txBody>
          <a:bodyPr/>
          <a:lstStyle/>
          <a:p>
            <a:fld id="{9BE83CEB-6E93-4BDE-AA1E-8692EC37E5E0}"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dirty="0"/>
          </a:p>
        </p:txBody>
      </p:sp>
      <p:sp>
        <p:nvSpPr>
          <p:cNvPr id="6" name="Slide Number Placeholder 5"/>
          <p:cNvSpPr>
            <a:spLocks noGrp="1"/>
          </p:cNvSpPr>
          <p:nvPr>
            <p:ph type="sldNum" sz="quarter" idx="12"/>
          </p:nvPr>
        </p:nvSpPr>
        <p:spPr/>
        <p:txBody>
          <a:bodyPr/>
          <a:lstStyle/>
          <a:p>
            <a:fld id="{786194A1-5B28-41B4-A256-7AB656992733}" type="slidenum">
              <a:rPr lang="en-GB" smtClean="0"/>
              <a:t>11</a:t>
            </a:fld>
            <a:endParaRPr lang="en-GB"/>
          </a:p>
        </p:txBody>
      </p:sp>
    </p:spTree>
    <p:extLst>
      <p:ext uri="{BB962C8B-B14F-4D97-AF65-F5344CB8AC3E}">
        <p14:creationId xmlns:p14="http://schemas.microsoft.com/office/powerpoint/2010/main" val="2992197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Potential Decisions</a:t>
            </a:r>
            <a:endParaRPr lang="en-GB" dirty="0"/>
          </a:p>
        </p:txBody>
      </p:sp>
      <p:sp>
        <p:nvSpPr>
          <p:cNvPr id="3" name="Content Placeholder 2"/>
          <p:cNvSpPr>
            <a:spLocks noGrp="1"/>
          </p:cNvSpPr>
          <p:nvPr>
            <p:ph idx="1"/>
          </p:nvPr>
        </p:nvSpPr>
        <p:spPr/>
        <p:txBody>
          <a:bodyPr>
            <a:normAutofit lnSpcReduction="10000"/>
          </a:bodyPr>
          <a:lstStyle/>
          <a:p>
            <a:r>
              <a:rPr lang="en-GB" sz="2400" dirty="0" smtClean="0"/>
              <a:t>In the absence of accepted MCs, award and progression decisions should be as per the SITS or (QSO-performed) manual calculation.</a:t>
            </a:r>
          </a:p>
          <a:p>
            <a:r>
              <a:rPr lang="en-GB" sz="2400" dirty="0" smtClean="0"/>
              <a:t>Where the BoE is proposing to diverge from the calculated decision, your alarm bells should ring!</a:t>
            </a:r>
          </a:p>
          <a:p>
            <a:r>
              <a:rPr lang="en-GB" sz="2400" dirty="0" smtClean="0"/>
              <a:t>Some divergence will be appropriate, however. For optional re-assessment and provisional award decisions please make sure that the BoE is completely clear of the student choices, potential outcomes and reassessment timing.</a:t>
            </a:r>
          </a:p>
          <a:p>
            <a:r>
              <a:rPr lang="en-GB" sz="2400" dirty="0" smtClean="0"/>
              <a:t>It is also possible that for a non-standard programme SITS could get the calculation wrong in certain circumstances….</a:t>
            </a:r>
          </a:p>
          <a:p>
            <a:endParaRPr lang="en-GB" dirty="0" smtClean="0"/>
          </a:p>
          <a:p>
            <a:endParaRPr lang="en-GB" dirty="0"/>
          </a:p>
        </p:txBody>
      </p:sp>
      <p:sp>
        <p:nvSpPr>
          <p:cNvPr id="4" name="Date Placeholder 3"/>
          <p:cNvSpPr>
            <a:spLocks noGrp="1"/>
          </p:cNvSpPr>
          <p:nvPr>
            <p:ph type="dt" sz="half" idx="10"/>
          </p:nvPr>
        </p:nvSpPr>
        <p:spPr/>
        <p:txBody>
          <a:bodyPr/>
          <a:lstStyle/>
          <a:p>
            <a:fld id="{CEEA1CB2-14CD-4AC3-B4CE-B59016E96C83}"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a:p>
        </p:txBody>
      </p:sp>
      <p:sp>
        <p:nvSpPr>
          <p:cNvPr id="6" name="Slide Number Placeholder 5"/>
          <p:cNvSpPr>
            <a:spLocks noGrp="1"/>
          </p:cNvSpPr>
          <p:nvPr>
            <p:ph type="sldNum" sz="quarter" idx="12"/>
          </p:nvPr>
        </p:nvSpPr>
        <p:spPr/>
        <p:txBody>
          <a:bodyPr/>
          <a:lstStyle/>
          <a:p>
            <a:fld id="{786194A1-5B28-41B4-A256-7AB656992733}" type="slidenum">
              <a:rPr lang="en-GB" smtClean="0"/>
              <a:t>12</a:t>
            </a:fld>
            <a:endParaRPr lang="en-GB"/>
          </a:p>
        </p:txBody>
      </p:sp>
    </p:spTree>
    <p:extLst>
      <p:ext uri="{BB962C8B-B14F-4D97-AF65-F5344CB8AC3E}">
        <p14:creationId xmlns:p14="http://schemas.microsoft.com/office/powerpoint/2010/main" val="3950350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842" y="269776"/>
            <a:ext cx="8316598" cy="566936"/>
          </a:xfrm>
        </p:spPr>
        <p:txBody>
          <a:bodyPr/>
          <a:lstStyle/>
          <a:p>
            <a:r>
              <a:rPr lang="en-GB" dirty="0" smtClean="0"/>
              <a:t>Mitigating Circumstances at BoE</a:t>
            </a:r>
            <a:endParaRPr lang="en-GB" dirty="0"/>
          </a:p>
        </p:txBody>
      </p:sp>
      <p:sp>
        <p:nvSpPr>
          <p:cNvPr id="3" name="Content Placeholder 2"/>
          <p:cNvSpPr>
            <a:spLocks noGrp="1"/>
          </p:cNvSpPr>
          <p:nvPr>
            <p:ph idx="1"/>
          </p:nvPr>
        </p:nvSpPr>
        <p:spPr>
          <a:xfrm>
            <a:off x="215842" y="1124744"/>
            <a:ext cx="8316598" cy="5174035"/>
          </a:xfrm>
        </p:spPr>
        <p:txBody>
          <a:bodyPr>
            <a:normAutofit fontScale="92500" lnSpcReduction="10000"/>
          </a:bodyPr>
          <a:lstStyle/>
          <a:p>
            <a:pPr>
              <a:defRPr/>
            </a:pPr>
            <a:r>
              <a:rPr lang="en-GB" sz="2400" b="1" dirty="0" smtClean="0"/>
              <a:t>See </a:t>
            </a:r>
            <a:r>
              <a:rPr lang="en-GB" sz="2400" b="1" dirty="0"/>
              <a:t>Senate Regulations </a:t>
            </a:r>
            <a:r>
              <a:rPr lang="en-GB" sz="2400" b="1" dirty="0" smtClean="0"/>
              <a:t>4.40 </a:t>
            </a:r>
            <a:r>
              <a:rPr lang="en-GB" sz="2400" b="1" dirty="0"/>
              <a:t>– </a:t>
            </a:r>
            <a:r>
              <a:rPr lang="en-GB" sz="2400" b="1" dirty="0" smtClean="0"/>
              <a:t>4.47</a:t>
            </a:r>
            <a:endParaRPr lang="en-GB" sz="2400" b="1" dirty="0"/>
          </a:p>
          <a:p>
            <a:pPr>
              <a:defRPr/>
            </a:pPr>
            <a:r>
              <a:rPr lang="en-GB" sz="2200" b="1" u="sng" dirty="0"/>
              <a:t>See Guidance for Mitigating Circumstances Panels and Boards of Examiners </a:t>
            </a:r>
            <a:r>
              <a:rPr lang="en-GB" sz="2200" b="1" u="sng" dirty="0" smtClean="0"/>
              <a:t>(on QA Webpages)</a:t>
            </a:r>
            <a:endParaRPr lang="en-GB" sz="2200" dirty="0"/>
          </a:p>
          <a:p>
            <a:pPr>
              <a:defRPr/>
            </a:pPr>
            <a:endParaRPr lang="en-GB" sz="2400" dirty="0"/>
          </a:p>
          <a:p>
            <a:pPr>
              <a:defRPr/>
            </a:pPr>
            <a:r>
              <a:rPr lang="en-GB" sz="2400" dirty="0"/>
              <a:t>Essentially, Boards can take </a:t>
            </a:r>
            <a:r>
              <a:rPr lang="en-GB" sz="2400" dirty="0" smtClean="0"/>
              <a:t>a range of actions as </a:t>
            </a:r>
            <a:r>
              <a:rPr lang="en-GB" sz="2400" dirty="0"/>
              <a:t>it sees fit except</a:t>
            </a:r>
            <a:r>
              <a:rPr lang="en-GB" sz="2400" dirty="0" smtClean="0"/>
              <a:t>:</a:t>
            </a:r>
          </a:p>
          <a:p>
            <a:pPr>
              <a:defRPr/>
            </a:pPr>
            <a:endParaRPr lang="en-GB" sz="2400" dirty="0"/>
          </a:p>
          <a:p>
            <a:pPr lvl="1">
              <a:buFont typeface="Wingdings" panose="05000000000000000000" pitchFamily="2" charset="2"/>
              <a:buChar char="§"/>
              <a:defRPr/>
            </a:pPr>
            <a:r>
              <a:rPr lang="en-GB" sz="2100" b="1" dirty="0"/>
              <a:t>The marks/grades for individual assessment elements (e.g. exam script, piece of coursework, </a:t>
            </a:r>
            <a:r>
              <a:rPr lang="en-GB" sz="2100" b="1" dirty="0" err="1"/>
              <a:t>etc</a:t>
            </a:r>
            <a:r>
              <a:rPr lang="en-GB" sz="2100" b="1" dirty="0"/>
              <a:t>) may not be changed – i.e., the actual level of performance recorded for an individual assessment (confirmed by a </a:t>
            </a:r>
            <a:r>
              <a:rPr lang="en-GB" sz="2100" b="1" dirty="0" err="1"/>
              <a:t>PoE</a:t>
            </a:r>
            <a:r>
              <a:rPr lang="en-GB" sz="2100" b="1" dirty="0"/>
              <a:t>) cannot be altered.</a:t>
            </a:r>
          </a:p>
          <a:p>
            <a:pPr lvl="1">
              <a:buFont typeface="Wingdings" panose="05000000000000000000" pitchFamily="2" charset="2"/>
              <a:buChar char="§"/>
              <a:defRPr/>
            </a:pPr>
            <a:endParaRPr lang="en-GB" sz="2100" b="1" dirty="0"/>
          </a:p>
          <a:p>
            <a:pPr lvl="1">
              <a:buFont typeface="Wingdings" panose="05000000000000000000" pitchFamily="2" charset="2"/>
              <a:buChar char="§"/>
              <a:defRPr/>
            </a:pPr>
            <a:r>
              <a:rPr lang="en-GB" sz="2100" b="1" dirty="0"/>
              <a:t>If it wants to do something extraordinary, it has to refer to </a:t>
            </a:r>
            <a:r>
              <a:rPr lang="en-GB" sz="2100" b="1" dirty="0" smtClean="0"/>
              <a:t>PVC(QAE) for </a:t>
            </a:r>
            <a:r>
              <a:rPr lang="en-GB" sz="2100" b="1" dirty="0"/>
              <a:t>Senate approval</a:t>
            </a:r>
            <a:r>
              <a:rPr lang="en-GB" sz="2000" dirty="0" smtClean="0"/>
              <a:t>.</a:t>
            </a:r>
            <a:endParaRPr lang="en-GB" sz="2000" dirty="0"/>
          </a:p>
        </p:txBody>
      </p:sp>
      <p:sp>
        <p:nvSpPr>
          <p:cNvPr id="4" name="Date Placeholder 3"/>
          <p:cNvSpPr>
            <a:spLocks noGrp="1"/>
          </p:cNvSpPr>
          <p:nvPr>
            <p:ph type="dt" sz="half" idx="10"/>
          </p:nvPr>
        </p:nvSpPr>
        <p:spPr/>
        <p:txBody>
          <a:bodyPr/>
          <a:lstStyle/>
          <a:p>
            <a:fld id="{7EA5A592-F505-491C-9529-1AF26107D17D}"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dirty="0"/>
          </a:p>
        </p:txBody>
      </p:sp>
      <p:sp>
        <p:nvSpPr>
          <p:cNvPr id="6" name="Slide Number Placeholder 5"/>
          <p:cNvSpPr>
            <a:spLocks noGrp="1"/>
          </p:cNvSpPr>
          <p:nvPr>
            <p:ph type="sldNum" sz="quarter" idx="12"/>
          </p:nvPr>
        </p:nvSpPr>
        <p:spPr/>
        <p:txBody>
          <a:bodyPr/>
          <a:lstStyle/>
          <a:p>
            <a:fld id="{786194A1-5B28-41B4-A256-7AB656992733}" type="slidenum">
              <a:rPr lang="en-GB" smtClean="0"/>
              <a:t>13</a:t>
            </a:fld>
            <a:endParaRPr lang="en-GB" dirty="0"/>
          </a:p>
        </p:txBody>
      </p:sp>
    </p:spTree>
    <p:extLst>
      <p:ext uri="{BB962C8B-B14F-4D97-AF65-F5344CB8AC3E}">
        <p14:creationId xmlns:p14="http://schemas.microsoft.com/office/powerpoint/2010/main" val="2271441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Mitigating Circumstances at </a:t>
            </a:r>
            <a:r>
              <a:rPr lang="en-GB" dirty="0" smtClean="0"/>
              <a:t>BoE (2)</a:t>
            </a:r>
            <a:endParaRPr lang="en-GB" dirty="0"/>
          </a:p>
        </p:txBody>
      </p:sp>
      <p:sp>
        <p:nvSpPr>
          <p:cNvPr id="3" name="Content Placeholder 2"/>
          <p:cNvSpPr>
            <a:spLocks noGrp="1"/>
          </p:cNvSpPr>
          <p:nvPr>
            <p:ph idx="1"/>
          </p:nvPr>
        </p:nvSpPr>
        <p:spPr/>
        <p:txBody>
          <a:bodyPr/>
          <a:lstStyle/>
          <a:p>
            <a:r>
              <a:rPr lang="en-GB" sz="2000" dirty="0" smtClean="0"/>
              <a:t>Make sure you understand SR4.43-47!</a:t>
            </a:r>
          </a:p>
          <a:p>
            <a:endParaRPr lang="en-GB" sz="2000" dirty="0" smtClean="0"/>
          </a:p>
          <a:p>
            <a:pPr marL="342900" indent="-342900">
              <a:buFont typeface="Wingdings" panose="05000000000000000000" pitchFamily="2" charset="2"/>
              <a:buChar char="§"/>
            </a:pPr>
            <a:r>
              <a:rPr lang="en-GB" sz="2000" dirty="0" smtClean="0"/>
              <a:t>Default action for accepted MCs is to allow uncapped reassessment (SR4.43a)</a:t>
            </a:r>
          </a:p>
          <a:p>
            <a:pPr marL="342900" indent="-342900">
              <a:buFont typeface="Wingdings" panose="05000000000000000000" pitchFamily="2" charset="2"/>
              <a:buChar char="§"/>
            </a:pPr>
            <a:r>
              <a:rPr lang="en-GB" sz="2000" dirty="0" smtClean="0"/>
              <a:t>If the BoE decides to assign grades in light of MCs, the case </a:t>
            </a:r>
            <a:r>
              <a:rPr lang="en-GB" sz="2000" b="1" dirty="0" smtClean="0"/>
              <a:t>must</a:t>
            </a:r>
            <a:r>
              <a:rPr lang="en-GB" sz="2000" dirty="0" smtClean="0"/>
              <a:t> meet requirements of SR4.43b and make sure that an intelligent estimate is made (please discuss at pre-Board meeting with Chair and get advice if unsure)</a:t>
            </a:r>
          </a:p>
          <a:p>
            <a:pPr marL="342900" indent="-342900">
              <a:buFont typeface="Wingdings" panose="05000000000000000000" pitchFamily="2" charset="2"/>
              <a:buChar char="§"/>
            </a:pPr>
            <a:r>
              <a:rPr lang="en-GB" sz="2000" dirty="0" smtClean="0"/>
              <a:t>Note that P grades are only allowed if student is being awarded an </a:t>
            </a:r>
            <a:r>
              <a:rPr lang="en-GB" sz="2000" dirty="0" err="1" smtClean="0"/>
              <a:t>aegrotat</a:t>
            </a:r>
            <a:r>
              <a:rPr lang="en-GB" sz="2000" dirty="0" smtClean="0"/>
              <a:t> award </a:t>
            </a:r>
            <a:r>
              <a:rPr lang="en-GB" sz="2000" u="sng" dirty="0" smtClean="0"/>
              <a:t>at the Board</a:t>
            </a:r>
            <a:r>
              <a:rPr lang="en-GB" sz="2000" dirty="0" smtClean="0"/>
              <a:t>.</a:t>
            </a:r>
          </a:p>
          <a:p>
            <a:endParaRPr lang="en-GB" dirty="0" smtClean="0"/>
          </a:p>
          <a:p>
            <a:endParaRPr lang="en-GB" dirty="0"/>
          </a:p>
        </p:txBody>
      </p:sp>
      <p:sp>
        <p:nvSpPr>
          <p:cNvPr id="4" name="Date Placeholder 3"/>
          <p:cNvSpPr>
            <a:spLocks noGrp="1"/>
          </p:cNvSpPr>
          <p:nvPr>
            <p:ph type="dt" sz="half" idx="10"/>
          </p:nvPr>
        </p:nvSpPr>
        <p:spPr/>
        <p:txBody>
          <a:bodyPr/>
          <a:lstStyle/>
          <a:p>
            <a:fld id="{271F5568-1775-4999-9CA8-E2C541FD3951}"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dirty="0"/>
          </a:p>
        </p:txBody>
      </p:sp>
      <p:sp>
        <p:nvSpPr>
          <p:cNvPr id="6" name="Slide Number Placeholder 5"/>
          <p:cNvSpPr>
            <a:spLocks noGrp="1"/>
          </p:cNvSpPr>
          <p:nvPr>
            <p:ph type="sldNum" sz="quarter" idx="12"/>
          </p:nvPr>
        </p:nvSpPr>
        <p:spPr/>
        <p:txBody>
          <a:bodyPr/>
          <a:lstStyle/>
          <a:p>
            <a:fld id="{786194A1-5B28-41B4-A256-7AB656992733}" type="slidenum">
              <a:rPr lang="en-GB" smtClean="0"/>
              <a:t>14</a:t>
            </a:fld>
            <a:endParaRPr lang="en-GB"/>
          </a:p>
        </p:txBody>
      </p:sp>
    </p:spTree>
    <p:extLst>
      <p:ext uri="{BB962C8B-B14F-4D97-AF65-F5344CB8AC3E}">
        <p14:creationId xmlns:p14="http://schemas.microsoft.com/office/powerpoint/2010/main" val="3801296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Provisional Awards </a:t>
            </a:r>
            <a:endParaRPr lang="en-GB" dirty="0"/>
          </a:p>
        </p:txBody>
      </p:sp>
      <p:sp>
        <p:nvSpPr>
          <p:cNvPr id="3" name="Content Placeholder 2"/>
          <p:cNvSpPr>
            <a:spLocks noGrp="1"/>
          </p:cNvSpPr>
          <p:nvPr>
            <p:ph idx="1"/>
          </p:nvPr>
        </p:nvSpPr>
        <p:spPr>
          <a:xfrm>
            <a:off x="215842" y="1700808"/>
            <a:ext cx="8316598" cy="4597971"/>
          </a:xfrm>
        </p:spPr>
        <p:txBody>
          <a:bodyPr/>
          <a:lstStyle/>
          <a:p>
            <a:r>
              <a:rPr lang="en-GB" sz="2000" dirty="0" smtClean="0"/>
              <a:t>Where a student has optional reassessment possibility or has accepted MCs:</a:t>
            </a:r>
          </a:p>
          <a:p>
            <a:r>
              <a:rPr lang="en-GB" sz="2000" dirty="0" smtClean="0"/>
              <a:t>If the student is already eligible for an award, the BoE can agree that award as a provisional award and ask student to choose whether to accept it or to undertake the optional reassessment</a:t>
            </a:r>
          </a:p>
          <a:p>
            <a:r>
              <a:rPr lang="en-GB" sz="2000" dirty="0" smtClean="0"/>
              <a:t>Please ensure that the provisional award decision is clear and that the offer to the student is clear.</a:t>
            </a:r>
          </a:p>
          <a:p>
            <a:r>
              <a:rPr lang="en-GB" sz="2000" dirty="0" smtClean="0"/>
              <a:t>Please ensure that you properly record the decisions.</a:t>
            </a:r>
          </a:p>
          <a:p>
            <a:r>
              <a:rPr lang="en-GB" sz="2000" dirty="0" smtClean="0"/>
              <a:t>Suggest MC PROV is recorded</a:t>
            </a:r>
          </a:p>
          <a:p>
            <a:endParaRPr lang="en-GB" dirty="0"/>
          </a:p>
        </p:txBody>
      </p:sp>
      <p:sp>
        <p:nvSpPr>
          <p:cNvPr id="4" name="Date Placeholder 3"/>
          <p:cNvSpPr>
            <a:spLocks noGrp="1"/>
          </p:cNvSpPr>
          <p:nvPr>
            <p:ph type="dt" sz="half" idx="10"/>
          </p:nvPr>
        </p:nvSpPr>
        <p:spPr/>
        <p:txBody>
          <a:bodyPr/>
          <a:lstStyle/>
          <a:p>
            <a:fld id="{01113E50-D5FE-49D7-89F5-50FB4853522A}"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a:p>
        </p:txBody>
      </p:sp>
      <p:sp>
        <p:nvSpPr>
          <p:cNvPr id="6" name="Slide Number Placeholder 5"/>
          <p:cNvSpPr>
            <a:spLocks noGrp="1"/>
          </p:cNvSpPr>
          <p:nvPr>
            <p:ph type="sldNum" sz="quarter" idx="12"/>
          </p:nvPr>
        </p:nvSpPr>
        <p:spPr/>
        <p:txBody>
          <a:bodyPr/>
          <a:lstStyle/>
          <a:p>
            <a:fld id="{786194A1-5B28-41B4-A256-7AB656992733}" type="slidenum">
              <a:rPr lang="en-GB" smtClean="0"/>
              <a:t>15</a:t>
            </a:fld>
            <a:endParaRPr lang="en-GB"/>
          </a:p>
        </p:txBody>
      </p:sp>
    </p:spTree>
    <p:extLst>
      <p:ext uri="{BB962C8B-B14F-4D97-AF65-F5344CB8AC3E}">
        <p14:creationId xmlns:p14="http://schemas.microsoft.com/office/powerpoint/2010/main" val="3432375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Programme Spec Checks</a:t>
            </a:r>
            <a:endParaRPr lang="en-GB" dirty="0"/>
          </a:p>
        </p:txBody>
      </p:sp>
      <p:sp>
        <p:nvSpPr>
          <p:cNvPr id="3" name="Content Placeholder 2"/>
          <p:cNvSpPr>
            <a:spLocks noGrp="1"/>
          </p:cNvSpPr>
          <p:nvPr>
            <p:ph idx="1"/>
          </p:nvPr>
        </p:nvSpPr>
        <p:spPr/>
        <p:txBody>
          <a:bodyPr/>
          <a:lstStyle/>
          <a:p>
            <a:r>
              <a:rPr lang="en-GB" sz="2400" dirty="0" smtClean="0"/>
              <a:t>Make sure that you know all of the restrictions or variations on SRs defined in the relevant Programme Spec, particularly around:</a:t>
            </a:r>
          </a:p>
          <a:p>
            <a:pPr marL="342900" indent="-342900">
              <a:buFont typeface="Wingdings" panose="05000000000000000000" pitchFamily="2" charset="2"/>
              <a:buChar char="§"/>
            </a:pPr>
            <a:r>
              <a:rPr lang="en-GB" sz="2400" dirty="0" smtClean="0"/>
              <a:t>Intermediate awards available and grade profile requirements for them.</a:t>
            </a:r>
          </a:p>
          <a:p>
            <a:pPr marL="342900" indent="-342900">
              <a:buFont typeface="Wingdings" panose="05000000000000000000" pitchFamily="2" charset="2"/>
              <a:buChar char="§"/>
            </a:pPr>
            <a:r>
              <a:rPr lang="en-GB" sz="2400" dirty="0" smtClean="0"/>
              <a:t>Special re-assessment limits</a:t>
            </a:r>
          </a:p>
          <a:p>
            <a:pPr marL="342900" indent="-342900">
              <a:buFont typeface="Wingdings" panose="05000000000000000000" pitchFamily="2" charset="2"/>
              <a:buChar char="§"/>
            </a:pPr>
            <a:r>
              <a:rPr lang="en-GB" sz="2400" dirty="0" smtClean="0"/>
              <a:t>Ability to substitute Masters dissertation for failed taught credit for award of </a:t>
            </a:r>
            <a:r>
              <a:rPr lang="en-GB" sz="2400" dirty="0" err="1" smtClean="0"/>
              <a:t>PGDip</a:t>
            </a:r>
            <a:r>
              <a:rPr lang="en-GB" sz="2400" dirty="0" smtClean="0"/>
              <a:t> (very few programme specs permit this now)</a:t>
            </a:r>
          </a:p>
          <a:p>
            <a:pPr marL="342900" indent="-342900">
              <a:buFont typeface="Wingdings" panose="05000000000000000000" pitchFamily="2" charset="2"/>
              <a:buChar char="§"/>
            </a:pPr>
            <a:r>
              <a:rPr lang="en-GB" sz="2400" dirty="0" smtClean="0"/>
              <a:t>Any other strange rules or requirements</a:t>
            </a:r>
          </a:p>
          <a:p>
            <a:endParaRPr lang="en-GB" dirty="0" smtClean="0"/>
          </a:p>
          <a:p>
            <a:endParaRPr lang="en-GB" dirty="0" smtClean="0"/>
          </a:p>
          <a:p>
            <a:endParaRPr lang="en-GB" dirty="0"/>
          </a:p>
        </p:txBody>
      </p:sp>
      <p:sp>
        <p:nvSpPr>
          <p:cNvPr id="4" name="Date Placeholder 3"/>
          <p:cNvSpPr>
            <a:spLocks noGrp="1"/>
          </p:cNvSpPr>
          <p:nvPr>
            <p:ph type="dt" sz="half" idx="10"/>
          </p:nvPr>
        </p:nvSpPr>
        <p:spPr/>
        <p:txBody>
          <a:bodyPr/>
          <a:lstStyle/>
          <a:p>
            <a:fld id="{29D9A543-D993-4FE0-BA82-7815FEF305C6}"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a:p>
        </p:txBody>
      </p:sp>
      <p:sp>
        <p:nvSpPr>
          <p:cNvPr id="6" name="Slide Number Placeholder 5"/>
          <p:cNvSpPr>
            <a:spLocks noGrp="1"/>
          </p:cNvSpPr>
          <p:nvPr>
            <p:ph type="sldNum" sz="quarter" idx="12"/>
          </p:nvPr>
        </p:nvSpPr>
        <p:spPr/>
        <p:txBody>
          <a:bodyPr/>
          <a:lstStyle/>
          <a:p>
            <a:fld id="{786194A1-5B28-41B4-A256-7AB656992733}" type="slidenum">
              <a:rPr lang="en-GB" smtClean="0"/>
              <a:t>16</a:t>
            </a:fld>
            <a:endParaRPr lang="en-GB"/>
          </a:p>
        </p:txBody>
      </p:sp>
    </p:spTree>
    <p:extLst>
      <p:ext uri="{BB962C8B-B14F-4D97-AF65-F5344CB8AC3E}">
        <p14:creationId xmlns:p14="http://schemas.microsoft.com/office/powerpoint/2010/main" val="2963069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Ordinary Awards</a:t>
            </a:r>
            <a:endParaRPr lang="en-GB" dirty="0"/>
          </a:p>
        </p:txBody>
      </p:sp>
      <p:sp>
        <p:nvSpPr>
          <p:cNvPr id="3" name="Content Placeholder 2"/>
          <p:cNvSpPr>
            <a:spLocks noGrp="1"/>
          </p:cNvSpPr>
          <p:nvPr>
            <p:ph idx="1"/>
          </p:nvPr>
        </p:nvSpPr>
        <p:spPr>
          <a:xfrm>
            <a:off x="215842" y="1268760"/>
            <a:ext cx="8316598" cy="5030019"/>
          </a:xfrm>
        </p:spPr>
        <p:txBody>
          <a:bodyPr>
            <a:normAutofit lnSpcReduction="10000"/>
          </a:bodyPr>
          <a:lstStyle/>
          <a:p>
            <a:r>
              <a:rPr lang="en-GB" sz="2000" dirty="0" smtClean="0"/>
              <a:t>A student who at Level 3 does not have a minimum satisfactory profile for Honour, might, after max 40 credits of reassessment:</a:t>
            </a:r>
          </a:p>
          <a:p>
            <a:pPr marL="342900" indent="-342900">
              <a:buFont typeface="Arial" panose="020B0604020202020204" pitchFamily="34" charset="0"/>
              <a:buChar char="•"/>
            </a:pPr>
            <a:r>
              <a:rPr lang="en-GB" sz="2000" dirty="0" smtClean="0"/>
              <a:t>Be eligible for an Honours</a:t>
            </a:r>
          </a:p>
          <a:p>
            <a:pPr marL="342900" indent="-342900">
              <a:buFont typeface="Arial" panose="020B0604020202020204" pitchFamily="34" charset="0"/>
              <a:buChar char="•"/>
            </a:pPr>
            <a:r>
              <a:rPr lang="en-GB" sz="2000" dirty="0" smtClean="0"/>
              <a:t>Be eligible for an Ordinary Award</a:t>
            </a:r>
          </a:p>
          <a:p>
            <a:r>
              <a:rPr lang="en-GB" sz="2000" dirty="0" smtClean="0"/>
              <a:t>SITS will identify the former students, but might miss the latter.</a:t>
            </a:r>
          </a:p>
          <a:p>
            <a:endParaRPr lang="en-GB" sz="2000" dirty="0"/>
          </a:p>
          <a:p>
            <a:r>
              <a:rPr lang="en-GB" sz="2400" dirty="0" smtClean="0"/>
              <a:t>So for any student calculating as Fail Withdraw (with a </a:t>
            </a:r>
            <a:r>
              <a:rPr lang="en-GB" sz="2400" dirty="0" err="1" smtClean="0"/>
              <a:t>DipHE</a:t>
            </a:r>
            <a:r>
              <a:rPr lang="en-GB" sz="2400" dirty="0" smtClean="0"/>
              <a:t>), the BoE should check whether after 40 credits of reassessment the student could be eligible for an Ordinary award – if so put them into reassessment.</a:t>
            </a:r>
          </a:p>
          <a:p>
            <a:r>
              <a:rPr lang="en-GB" sz="2200" dirty="0" smtClean="0"/>
              <a:t>This assumes that an Ordinary Award is defined for the particular programme – check programme spec!</a:t>
            </a:r>
          </a:p>
          <a:p>
            <a:endParaRPr lang="en-GB" dirty="0"/>
          </a:p>
        </p:txBody>
      </p:sp>
      <p:sp>
        <p:nvSpPr>
          <p:cNvPr id="4" name="Date Placeholder 3"/>
          <p:cNvSpPr>
            <a:spLocks noGrp="1"/>
          </p:cNvSpPr>
          <p:nvPr>
            <p:ph type="dt" sz="half" idx="10"/>
          </p:nvPr>
        </p:nvSpPr>
        <p:spPr/>
        <p:txBody>
          <a:bodyPr/>
          <a:lstStyle/>
          <a:p>
            <a:fld id="{BCE90434-EB5D-40C2-A155-5015B32CED0F}"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dirty="0"/>
          </a:p>
        </p:txBody>
      </p:sp>
      <p:sp>
        <p:nvSpPr>
          <p:cNvPr id="6" name="Slide Number Placeholder 5"/>
          <p:cNvSpPr>
            <a:spLocks noGrp="1"/>
          </p:cNvSpPr>
          <p:nvPr>
            <p:ph type="sldNum" sz="quarter" idx="12"/>
          </p:nvPr>
        </p:nvSpPr>
        <p:spPr/>
        <p:txBody>
          <a:bodyPr/>
          <a:lstStyle/>
          <a:p>
            <a:fld id="{786194A1-5B28-41B4-A256-7AB656992733}" type="slidenum">
              <a:rPr lang="en-GB" smtClean="0"/>
              <a:t>17</a:t>
            </a:fld>
            <a:endParaRPr lang="en-GB"/>
          </a:p>
        </p:txBody>
      </p:sp>
    </p:spTree>
    <p:extLst>
      <p:ext uri="{BB962C8B-B14F-4D97-AF65-F5344CB8AC3E}">
        <p14:creationId xmlns:p14="http://schemas.microsoft.com/office/powerpoint/2010/main" val="2179372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Classification Rules from June 2015</a:t>
            </a:r>
            <a:endParaRPr lang="en-GB" dirty="0"/>
          </a:p>
        </p:txBody>
      </p:sp>
      <p:sp>
        <p:nvSpPr>
          <p:cNvPr id="3" name="Content Placeholder 2"/>
          <p:cNvSpPr>
            <a:spLocks noGrp="1"/>
          </p:cNvSpPr>
          <p:nvPr>
            <p:ph idx="1"/>
          </p:nvPr>
        </p:nvSpPr>
        <p:spPr>
          <a:xfrm>
            <a:off x="215842" y="1988840"/>
            <a:ext cx="8316598" cy="4309939"/>
          </a:xfrm>
        </p:spPr>
        <p:txBody>
          <a:bodyPr/>
          <a:lstStyle/>
          <a:p>
            <a:r>
              <a:rPr lang="en-GB" sz="2400" dirty="0" smtClean="0"/>
              <a:t>Please note that for all “new </a:t>
            </a:r>
            <a:r>
              <a:rPr lang="en-GB" sz="2400" dirty="0" err="1" smtClean="0"/>
              <a:t>regs</a:t>
            </a:r>
            <a:r>
              <a:rPr lang="en-GB" sz="2400" dirty="0" smtClean="0"/>
              <a:t>” students (post 2009 SR2 post2013 SR3) the classification rules have been simplified and refined for all awards made from June 2015 onwards.</a:t>
            </a:r>
          </a:p>
          <a:p>
            <a:endParaRPr lang="en-GB" sz="2400" dirty="0"/>
          </a:p>
          <a:p>
            <a:r>
              <a:rPr lang="en-GB" sz="2400" dirty="0" smtClean="0"/>
              <a:t>See SR2 Appendices A and B, and SR3 Appendix A</a:t>
            </a:r>
          </a:p>
          <a:p>
            <a:endParaRPr lang="en-GB" dirty="0"/>
          </a:p>
          <a:p>
            <a:endParaRPr lang="en-GB" dirty="0" smtClean="0"/>
          </a:p>
          <a:p>
            <a:endParaRPr lang="en-GB" dirty="0" smtClean="0"/>
          </a:p>
          <a:p>
            <a:endParaRPr lang="en-GB" dirty="0"/>
          </a:p>
          <a:p>
            <a:endParaRPr lang="en-GB" dirty="0"/>
          </a:p>
        </p:txBody>
      </p:sp>
      <p:sp>
        <p:nvSpPr>
          <p:cNvPr id="4" name="Date Placeholder 3"/>
          <p:cNvSpPr>
            <a:spLocks noGrp="1"/>
          </p:cNvSpPr>
          <p:nvPr>
            <p:ph type="dt" sz="half" idx="10"/>
          </p:nvPr>
        </p:nvSpPr>
        <p:spPr/>
        <p:txBody>
          <a:bodyPr/>
          <a:lstStyle/>
          <a:p>
            <a:fld id="{BCE90434-EB5D-40C2-A155-5015B32CED0F}"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dirty="0"/>
          </a:p>
        </p:txBody>
      </p:sp>
      <p:sp>
        <p:nvSpPr>
          <p:cNvPr id="6" name="Slide Number Placeholder 5"/>
          <p:cNvSpPr>
            <a:spLocks noGrp="1"/>
          </p:cNvSpPr>
          <p:nvPr>
            <p:ph type="sldNum" sz="quarter" idx="12"/>
          </p:nvPr>
        </p:nvSpPr>
        <p:spPr/>
        <p:txBody>
          <a:bodyPr/>
          <a:lstStyle/>
          <a:p>
            <a:fld id="{786194A1-5B28-41B4-A256-7AB656992733}" type="slidenum">
              <a:rPr lang="en-GB" smtClean="0"/>
              <a:t>18</a:t>
            </a:fld>
            <a:endParaRPr lang="en-GB"/>
          </a:p>
        </p:txBody>
      </p:sp>
    </p:spTree>
    <p:extLst>
      <p:ext uri="{BB962C8B-B14F-4D97-AF65-F5344CB8AC3E}">
        <p14:creationId xmlns:p14="http://schemas.microsoft.com/office/powerpoint/2010/main" val="1658575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Role of External Examiner </a:t>
            </a:r>
            <a:r>
              <a:rPr lang="en-GB" dirty="0" smtClean="0"/>
              <a:t>at Boards</a:t>
            </a:r>
            <a:endParaRPr lang="en-GB" dirty="0"/>
          </a:p>
        </p:txBody>
      </p:sp>
      <p:sp>
        <p:nvSpPr>
          <p:cNvPr id="3" name="Content Placeholder 2"/>
          <p:cNvSpPr>
            <a:spLocks noGrp="1"/>
          </p:cNvSpPr>
          <p:nvPr>
            <p:ph idx="1"/>
          </p:nvPr>
        </p:nvSpPr>
        <p:spPr>
          <a:xfrm>
            <a:off x="215842" y="1340768"/>
            <a:ext cx="8316598" cy="4958011"/>
          </a:xfrm>
        </p:spPr>
        <p:txBody>
          <a:bodyPr>
            <a:normAutofit fontScale="85000" lnSpcReduction="10000"/>
          </a:bodyPr>
          <a:lstStyle/>
          <a:p>
            <a:pPr marL="342900" lvl="0" indent="-342900">
              <a:lnSpc>
                <a:spcPct val="125000"/>
              </a:lnSpc>
              <a:spcAft>
                <a:spcPts val="0"/>
              </a:spcAft>
              <a:buFont typeface="Symbol"/>
              <a:buChar char=""/>
            </a:pPr>
            <a:r>
              <a:rPr lang="en-GB" sz="2800" dirty="0">
                <a:latin typeface="Arial" panose="020B0604020202020204" pitchFamily="34" charset="0"/>
                <a:ea typeface="Times New Roman"/>
                <a:cs typeface="Arial" panose="020B0604020202020204" pitchFamily="34" charset="0"/>
              </a:rPr>
              <a:t>Full membership of the BoE </a:t>
            </a:r>
          </a:p>
          <a:p>
            <a:pPr marL="342900" lvl="0" indent="-342900">
              <a:lnSpc>
                <a:spcPct val="125000"/>
              </a:lnSpc>
              <a:spcAft>
                <a:spcPts val="0"/>
              </a:spcAft>
              <a:buFont typeface="Symbol"/>
              <a:buChar char=""/>
            </a:pPr>
            <a:r>
              <a:rPr lang="en-GB" sz="2800" dirty="0">
                <a:latin typeface="Arial" panose="020B0604020202020204" pitchFamily="34" charset="0"/>
                <a:ea typeface="Times New Roman"/>
                <a:cs typeface="Arial" panose="020B0604020202020204" pitchFamily="34" charset="0"/>
              </a:rPr>
              <a:t>Contribute to the collective academic decision-making</a:t>
            </a:r>
          </a:p>
          <a:p>
            <a:pPr marL="342900" lvl="0" indent="-342900">
              <a:lnSpc>
                <a:spcPct val="125000"/>
              </a:lnSpc>
              <a:spcAft>
                <a:spcPts val="0"/>
              </a:spcAft>
              <a:buFont typeface="Symbol"/>
              <a:buChar char=""/>
            </a:pPr>
            <a:r>
              <a:rPr lang="en-GB" sz="2800" dirty="0">
                <a:latin typeface="Arial" panose="020B0604020202020204" pitchFamily="34" charset="0"/>
                <a:ea typeface="Times New Roman"/>
                <a:cs typeface="Arial" panose="020B0604020202020204" pitchFamily="34" charset="0"/>
              </a:rPr>
              <a:t>Have a distinct influence on the BoE (through their independence and their overview)</a:t>
            </a:r>
          </a:p>
          <a:p>
            <a:pPr marL="342900" lvl="0" indent="-342900">
              <a:lnSpc>
                <a:spcPct val="125000"/>
              </a:lnSpc>
              <a:spcAft>
                <a:spcPts val="0"/>
              </a:spcAft>
              <a:buFont typeface="Symbol"/>
              <a:buChar char=""/>
            </a:pPr>
            <a:r>
              <a:rPr lang="en-GB" sz="2800" dirty="0">
                <a:latin typeface="Arial" panose="020B0604020202020204" pitchFamily="34" charset="0"/>
                <a:ea typeface="Times New Roman"/>
                <a:cs typeface="Arial" panose="020B0604020202020204" pitchFamily="34" charset="0"/>
              </a:rPr>
              <a:t>EEs are not empowered to change marks or grades/progression/classification unilaterally – all decisions are made collectively</a:t>
            </a:r>
          </a:p>
          <a:p>
            <a:pPr marL="342900" lvl="0" indent="-342900">
              <a:lnSpc>
                <a:spcPct val="125000"/>
              </a:lnSpc>
              <a:spcAft>
                <a:spcPts val="0"/>
              </a:spcAft>
              <a:buFont typeface="Symbol"/>
              <a:buChar char=""/>
            </a:pPr>
            <a:r>
              <a:rPr lang="en-GB" sz="2800" dirty="0">
                <a:latin typeface="Arial" panose="020B0604020202020204" pitchFamily="34" charset="0"/>
                <a:ea typeface="Times New Roman"/>
                <a:cs typeface="Arial" panose="020B0604020202020204" pitchFamily="34" charset="0"/>
              </a:rPr>
              <a:t>Assure themselves that due process has been followed and appropriate consideration and decisions have been made by the BoE</a:t>
            </a:r>
          </a:p>
          <a:p>
            <a:pPr marL="342900" lvl="0" indent="-342900">
              <a:lnSpc>
                <a:spcPct val="125000"/>
              </a:lnSpc>
              <a:spcAft>
                <a:spcPts val="0"/>
              </a:spcAft>
              <a:buFont typeface="Symbol"/>
              <a:buChar char=""/>
            </a:pPr>
            <a:r>
              <a:rPr lang="en-GB" sz="2800" dirty="0">
                <a:latin typeface="Arial" panose="020B0604020202020204" pitchFamily="34" charset="0"/>
                <a:ea typeface="Times New Roman"/>
                <a:cs typeface="Arial" panose="020B0604020202020204" pitchFamily="34" charset="0"/>
              </a:rPr>
              <a:t>See Senate Regulations SR4.117 – 4.123</a:t>
            </a:r>
          </a:p>
          <a:p>
            <a:endParaRPr lang="en-GB" dirty="0"/>
          </a:p>
        </p:txBody>
      </p:sp>
      <p:sp>
        <p:nvSpPr>
          <p:cNvPr id="4" name="Date Placeholder 3"/>
          <p:cNvSpPr>
            <a:spLocks noGrp="1"/>
          </p:cNvSpPr>
          <p:nvPr>
            <p:ph type="dt" sz="half" idx="10"/>
          </p:nvPr>
        </p:nvSpPr>
        <p:spPr/>
        <p:txBody>
          <a:bodyPr/>
          <a:lstStyle/>
          <a:p>
            <a:fld id="{5BDB7CA3-E640-4BD4-A846-1FC669C9CEA4}"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dirty="0"/>
          </a:p>
        </p:txBody>
      </p:sp>
      <p:sp>
        <p:nvSpPr>
          <p:cNvPr id="6" name="Slide Number Placeholder 5"/>
          <p:cNvSpPr>
            <a:spLocks noGrp="1"/>
          </p:cNvSpPr>
          <p:nvPr>
            <p:ph type="sldNum" sz="quarter" idx="12"/>
          </p:nvPr>
        </p:nvSpPr>
        <p:spPr/>
        <p:txBody>
          <a:bodyPr/>
          <a:lstStyle/>
          <a:p>
            <a:fld id="{786194A1-5B28-41B4-A256-7AB656992733}" type="slidenum">
              <a:rPr lang="en-GB" smtClean="0"/>
              <a:t>19</a:t>
            </a:fld>
            <a:endParaRPr lang="en-GB" dirty="0"/>
          </a:p>
        </p:txBody>
      </p:sp>
    </p:spTree>
    <p:extLst>
      <p:ext uri="{BB962C8B-B14F-4D97-AF65-F5344CB8AC3E}">
        <p14:creationId xmlns:p14="http://schemas.microsoft.com/office/powerpoint/2010/main" val="681130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15842" y="2780928"/>
            <a:ext cx="8316598" cy="792088"/>
          </a:xfrm>
        </p:spPr>
        <p:txBody>
          <a:bodyPr/>
          <a:lstStyle/>
          <a:p>
            <a:pPr algn="ctr"/>
            <a:r>
              <a:rPr lang="en-GB" dirty="0" smtClean="0"/>
              <a:t>Preparation before the Board Meeting</a:t>
            </a:r>
            <a:endParaRPr lang="en-GB" dirty="0"/>
          </a:p>
        </p:txBody>
      </p:sp>
      <p:sp>
        <p:nvSpPr>
          <p:cNvPr id="4" name="Date Placeholder 3"/>
          <p:cNvSpPr>
            <a:spLocks noGrp="1"/>
          </p:cNvSpPr>
          <p:nvPr>
            <p:ph type="dt" sz="half" idx="10"/>
          </p:nvPr>
        </p:nvSpPr>
        <p:spPr/>
        <p:txBody>
          <a:bodyPr/>
          <a:lstStyle/>
          <a:p>
            <a:fld id="{BCE90434-EB5D-40C2-A155-5015B32CED0F}"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dirty="0"/>
          </a:p>
        </p:txBody>
      </p:sp>
      <p:sp>
        <p:nvSpPr>
          <p:cNvPr id="6" name="Slide Number Placeholder 5"/>
          <p:cNvSpPr>
            <a:spLocks noGrp="1"/>
          </p:cNvSpPr>
          <p:nvPr>
            <p:ph type="sldNum" sz="quarter" idx="12"/>
          </p:nvPr>
        </p:nvSpPr>
        <p:spPr/>
        <p:txBody>
          <a:bodyPr/>
          <a:lstStyle/>
          <a:p>
            <a:fld id="{786194A1-5B28-41B4-A256-7AB656992733}" type="slidenum">
              <a:rPr lang="en-GB" smtClean="0"/>
              <a:t>2</a:t>
            </a:fld>
            <a:endParaRPr lang="en-GB"/>
          </a:p>
        </p:txBody>
      </p:sp>
    </p:spTree>
    <p:extLst>
      <p:ext uri="{BB962C8B-B14F-4D97-AF65-F5344CB8AC3E}">
        <p14:creationId xmlns:p14="http://schemas.microsoft.com/office/powerpoint/2010/main" val="253052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Students in Disciplinary Process</a:t>
            </a:r>
            <a:endParaRPr lang="en-GB" dirty="0"/>
          </a:p>
        </p:txBody>
      </p:sp>
      <p:sp>
        <p:nvSpPr>
          <p:cNvPr id="3" name="Content Placeholder 2"/>
          <p:cNvSpPr>
            <a:spLocks noGrp="1"/>
          </p:cNvSpPr>
          <p:nvPr>
            <p:ph idx="1"/>
          </p:nvPr>
        </p:nvSpPr>
        <p:spPr>
          <a:xfrm>
            <a:off x="215842" y="2636912"/>
            <a:ext cx="8316598" cy="3661867"/>
          </a:xfrm>
        </p:spPr>
        <p:txBody>
          <a:bodyPr/>
          <a:lstStyle/>
          <a:p>
            <a:r>
              <a:rPr lang="en-GB" sz="2400" dirty="0" smtClean="0"/>
              <a:t>Please ensure that such students are not discussed </a:t>
            </a:r>
            <a:r>
              <a:rPr lang="en-GB" sz="2400" u="sng" dirty="0" smtClean="0"/>
              <a:t>in any way</a:t>
            </a:r>
            <a:r>
              <a:rPr lang="en-GB" sz="2400" dirty="0" smtClean="0"/>
              <a:t> at the Board – simply decision deferred</a:t>
            </a:r>
          </a:p>
          <a:p>
            <a:endParaRPr lang="en-GB" dirty="0"/>
          </a:p>
        </p:txBody>
      </p:sp>
      <p:sp>
        <p:nvSpPr>
          <p:cNvPr id="4" name="Date Placeholder 3"/>
          <p:cNvSpPr>
            <a:spLocks noGrp="1"/>
          </p:cNvSpPr>
          <p:nvPr>
            <p:ph type="dt" sz="half" idx="10"/>
          </p:nvPr>
        </p:nvSpPr>
        <p:spPr/>
        <p:txBody>
          <a:bodyPr/>
          <a:lstStyle/>
          <a:p>
            <a:fld id="{44033596-280D-47AB-9D0C-77BA35BB1895}"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a:p>
        </p:txBody>
      </p:sp>
      <p:sp>
        <p:nvSpPr>
          <p:cNvPr id="6" name="Slide Number Placeholder 5"/>
          <p:cNvSpPr>
            <a:spLocks noGrp="1"/>
          </p:cNvSpPr>
          <p:nvPr>
            <p:ph type="sldNum" sz="quarter" idx="12"/>
          </p:nvPr>
        </p:nvSpPr>
        <p:spPr/>
        <p:txBody>
          <a:bodyPr/>
          <a:lstStyle/>
          <a:p>
            <a:fld id="{786194A1-5B28-41B4-A256-7AB656992733}" type="slidenum">
              <a:rPr lang="en-GB" smtClean="0"/>
              <a:t>20</a:t>
            </a:fld>
            <a:endParaRPr lang="en-GB"/>
          </a:p>
        </p:txBody>
      </p:sp>
    </p:spTree>
    <p:extLst>
      <p:ext uri="{BB962C8B-B14F-4D97-AF65-F5344CB8AC3E}">
        <p14:creationId xmlns:p14="http://schemas.microsoft.com/office/powerpoint/2010/main" val="3382050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Recording of Decisions</a:t>
            </a:r>
            <a:endParaRPr lang="en-GB" dirty="0"/>
          </a:p>
        </p:txBody>
      </p:sp>
      <p:sp>
        <p:nvSpPr>
          <p:cNvPr id="3" name="Content Placeholder 2"/>
          <p:cNvSpPr>
            <a:spLocks noGrp="1"/>
          </p:cNvSpPr>
          <p:nvPr>
            <p:ph idx="1"/>
          </p:nvPr>
        </p:nvSpPr>
        <p:spPr/>
        <p:txBody>
          <a:bodyPr/>
          <a:lstStyle/>
          <a:p>
            <a:r>
              <a:rPr lang="en-GB" sz="2800" dirty="0" smtClean="0"/>
              <a:t>Its obvious, but:</a:t>
            </a:r>
          </a:p>
          <a:p>
            <a:endParaRPr lang="en-GB" sz="2800" dirty="0"/>
          </a:p>
          <a:p>
            <a:r>
              <a:rPr lang="en-GB" sz="2800" dirty="0" smtClean="0"/>
              <a:t>It is vital that you make an accurate record of all decisions and any justification where appropriate</a:t>
            </a:r>
          </a:p>
          <a:p>
            <a:endParaRPr lang="en-GB" dirty="0"/>
          </a:p>
        </p:txBody>
      </p:sp>
      <p:sp>
        <p:nvSpPr>
          <p:cNvPr id="4" name="Date Placeholder 3"/>
          <p:cNvSpPr>
            <a:spLocks noGrp="1"/>
          </p:cNvSpPr>
          <p:nvPr>
            <p:ph type="dt" sz="half" idx="10"/>
          </p:nvPr>
        </p:nvSpPr>
        <p:spPr/>
        <p:txBody>
          <a:bodyPr/>
          <a:lstStyle/>
          <a:p>
            <a:fld id="{4DD1EA07-8D26-41B5-AAA5-4422F3C038D8}"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a:p>
        </p:txBody>
      </p:sp>
      <p:sp>
        <p:nvSpPr>
          <p:cNvPr id="6" name="Slide Number Placeholder 5"/>
          <p:cNvSpPr>
            <a:spLocks noGrp="1"/>
          </p:cNvSpPr>
          <p:nvPr>
            <p:ph type="sldNum" sz="quarter" idx="12"/>
          </p:nvPr>
        </p:nvSpPr>
        <p:spPr/>
        <p:txBody>
          <a:bodyPr/>
          <a:lstStyle/>
          <a:p>
            <a:fld id="{786194A1-5B28-41B4-A256-7AB656992733}" type="slidenum">
              <a:rPr lang="en-GB" smtClean="0"/>
              <a:t>21</a:t>
            </a:fld>
            <a:endParaRPr lang="en-GB"/>
          </a:p>
        </p:txBody>
      </p:sp>
    </p:spTree>
    <p:extLst>
      <p:ext uri="{BB962C8B-B14F-4D97-AF65-F5344CB8AC3E}">
        <p14:creationId xmlns:p14="http://schemas.microsoft.com/office/powerpoint/2010/main" val="1338894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51520" y="2924944"/>
            <a:ext cx="8316598" cy="1143000"/>
          </a:xfrm>
        </p:spPr>
        <p:txBody>
          <a:bodyPr/>
          <a:lstStyle/>
          <a:p>
            <a:pPr algn="ctr"/>
            <a:r>
              <a:rPr lang="en-GB" dirty="0" smtClean="0"/>
              <a:t>After the Board Meeting</a:t>
            </a:r>
            <a:endParaRPr lang="en-GB" dirty="0"/>
          </a:p>
        </p:txBody>
      </p:sp>
      <p:sp>
        <p:nvSpPr>
          <p:cNvPr id="4" name="Date Placeholder 3"/>
          <p:cNvSpPr>
            <a:spLocks noGrp="1"/>
          </p:cNvSpPr>
          <p:nvPr>
            <p:ph type="dt" sz="half" idx="10"/>
          </p:nvPr>
        </p:nvSpPr>
        <p:spPr/>
        <p:txBody>
          <a:bodyPr/>
          <a:lstStyle/>
          <a:p>
            <a:fld id="{BCE90434-EB5D-40C2-A155-5015B32CED0F}"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dirty="0"/>
          </a:p>
        </p:txBody>
      </p:sp>
      <p:sp>
        <p:nvSpPr>
          <p:cNvPr id="6" name="Slide Number Placeholder 5"/>
          <p:cNvSpPr>
            <a:spLocks noGrp="1"/>
          </p:cNvSpPr>
          <p:nvPr>
            <p:ph type="sldNum" sz="quarter" idx="12"/>
          </p:nvPr>
        </p:nvSpPr>
        <p:spPr/>
        <p:txBody>
          <a:bodyPr/>
          <a:lstStyle/>
          <a:p>
            <a:fld id="{786194A1-5B28-41B4-A256-7AB656992733}" type="slidenum">
              <a:rPr lang="en-GB" smtClean="0"/>
              <a:t>22</a:t>
            </a:fld>
            <a:endParaRPr lang="en-GB"/>
          </a:p>
        </p:txBody>
      </p:sp>
    </p:spTree>
    <p:extLst>
      <p:ext uri="{BB962C8B-B14F-4D97-AF65-F5344CB8AC3E}">
        <p14:creationId xmlns:p14="http://schemas.microsoft.com/office/powerpoint/2010/main" val="1644421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842" y="269776"/>
            <a:ext cx="8316598" cy="782960"/>
          </a:xfrm>
        </p:spPr>
        <p:txBody>
          <a:bodyPr/>
          <a:lstStyle/>
          <a:p>
            <a:r>
              <a:rPr lang="en-GB" dirty="0" smtClean="0"/>
              <a:t>After the Board (1)</a:t>
            </a:r>
            <a:endParaRPr lang="en-GB" dirty="0"/>
          </a:p>
        </p:txBody>
      </p:sp>
      <p:sp>
        <p:nvSpPr>
          <p:cNvPr id="3" name="Content Placeholder 2"/>
          <p:cNvSpPr>
            <a:spLocks noGrp="1"/>
          </p:cNvSpPr>
          <p:nvPr>
            <p:ph idx="1"/>
          </p:nvPr>
        </p:nvSpPr>
        <p:spPr>
          <a:xfrm>
            <a:off x="215842" y="1268760"/>
            <a:ext cx="8316598" cy="5030019"/>
          </a:xfrm>
        </p:spPr>
        <p:txBody>
          <a:bodyPr>
            <a:normAutofit/>
          </a:bodyPr>
          <a:lstStyle/>
          <a:p>
            <a:pPr marL="285750" indent="-285750">
              <a:buFont typeface="Arial" panose="020B0604020202020204" pitchFamily="34" charset="0"/>
              <a:buChar char="•"/>
            </a:pPr>
            <a:r>
              <a:rPr lang="en-GB" sz="2400" dirty="0" smtClean="0"/>
              <a:t>Clarity of decisions – ensure you (both VCR and AVCR) understand the decision agreed at the board</a:t>
            </a:r>
            <a:br>
              <a:rPr lang="en-GB" sz="2400" dirty="0" smtClean="0"/>
            </a:br>
            <a:r>
              <a:rPr lang="en-GB" sz="2400" dirty="0" smtClean="0"/>
              <a:t>(esp. MC outcomes, </a:t>
            </a:r>
            <a:r>
              <a:rPr lang="en-GB" sz="2400" dirty="0"/>
              <a:t>provisional awards; student choice; </a:t>
            </a:r>
            <a:r>
              <a:rPr lang="en-GB" sz="2400" dirty="0" smtClean="0"/>
              <a:t>progression)</a:t>
            </a:r>
          </a:p>
          <a:p>
            <a:pPr marL="285750" indent="-285750">
              <a:buFont typeface="Arial" panose="020B0604020202020204" pitchFamily="34" charset="0"/>
              <a:buChar char="•"/>
            </a:pPr>
            <a:r>
              <a:rPr lang="en-GB" sz="2400" dirty="0" smtClean="0"/>
              <a:t>AVCR notes</a:t>
            </a:r>
          </a:p>
          <a:p>
            <a:pPr marL="465138" lvl="1" indent="-285750">
              <a:buFont typeface="Arial" panose="020B0604020202020204" pitchFamily="34" charset="0"/>
              <a:buChar char="•"/>
            </a:pPr>
            <a:r>
              <a:rPr lang="en-GB" sz="2000" dirty="0" smtClean="0"/>
              <a:t>Template</a:t>
            </a:r>
          </a:p>
          <a:p>
            <a:pPr marL="465138" lvl="1" indent="-285750">
              <a:buFont typeface="Arial" panose="020B0604020202020204" pitchFamily="34" charset="0"/>
              <a:buChar char="•"/>
            </a:pPr>
            <a:r>
              <a:rPr lang="en-GB" sz="2000" dirty="0" smtClean="0"/>
              <a:t>What to record – students </a:t>
            </a:r>
            <a:r>
              <a:rPr lang="en-GB" sz="2000" b="1" dirty="0" smtClean="0"/>
              <a:t>discussed</a:t>
            </a:r>
            <a:r>
              <a:rPr lang="en-GB" sz="2000" dirty="0" smtClean="0"/>
              <a:t>, including key points and evidence underpinning the decision, and the decision itself;</a:t>
            </a:r>
            <a:br>
              <a:rPr lang="en-GB" sz="2000" dirty="0" smtClean="0"/>
            </a:br>
            <a:r>
              <a:rPr lang="en-GB" sz="2000" dirty="0" smtClean="0"/>
              <a:t>Don’t list all students awarded without discussion, as this is given on the board paperwork and the list detracts from the exceptions where notes are needed</a:t>
            </a:r>
          </a:p>
          <a:p>
            <a:pPr marL="465138" lvl="1" indent="-285750">
              <a:buFont typeface="Arial" panose="020B0604020202020204" pitchFamily="34" charset="0"/>
              <a:buChar char="•"/>
            </a:pPr>
            <a:r>
              <a:rPr lang="en-GB" sz="2000" dirty="0" smtClean="0"/>
              <a:t>Email check copy to VCR and then email notes and attendance list to </a:t>
            </a:r>
            <a:r>
              <a:rPr lang="en-GB" sz="2000" dirty="0" smtClean="0">
                <a:hlinkClick r:id="rId2"/>
              </a:rPr>
              <a:t>Awarding@brunel.ac.uk</a:t>
            </a:r>
            <a:r>
              <a:rPr lang="en-GB" sz="2000" dirty="0" smtClean="0"/>
              <a:t> </a:t>
            </a:r>
          </a:p>
        </p:txBody>
      </p:sp>
      <p:sp>
        <p:nvSpPr>
          <p:cNvPr id="4" name="Date Placeholder 3"/>
          <p:cNvSpPr>
            <a:spLocks noGrp="1"/>
          </p:cNvSpPr>
          <p:nvPr>
            <p:ph type="dt" sz="half" idx="10"/>
          </p:nvPr>
        </p:nvSpPr>
        <p:spPr/>
        <p:txBody>
          <a:bodyPr/>
          <a:lstStyle/>
          <a:p>
            <a:fld id="{8731BAAC-74A2-4A6B-BA7F-26049A198E6D}" type="datetime4">
              <a:rPr lang="en-GB" smtClean="0"/>
              <a:t>09 June 2015</a:t>
            </a:fld>
            <a:endParaRPr lang="en-GB" dirty="0"/>
          </a:p>
        </p:txBody>
      </p:sp>
      <p:sp>
        <p:nvSpPr>
          <p:cNvPr id="5" name="Footer Placeholder 4"/>
          <p:cNvSpPr>
            <a:spLocks noGrp="1"/>
          </p:cNvSpPr>
          <p:nvPr>
            <p:ph type="ftr" sz="quarter" idx="11"/>
          </p:nvPr>
        </p:nvSpPr>
        <p:spPr>
          <a:xfrm>
            <a:off x="1695780" y="6426298"/>
            <a:ext cx="6476620" cy="365125"/>
          </a:xfrm>
        </p:spPr>
        <p:txBody>
          <a:bodyPr/>
          <a:lstStyle/>
          <a:p>
            <a:pPr algn="r"/>
            <a:r>
              <a:rPr lang="en-GB" smtClean="0"/>
              <a:t>VCR and AVCR Training – May 2015</a:t>
            </a:r>
            <a:endParaRPr lang="en-GB" dirty="0"/>
          </a:p>
        </p:txBody>
      </p:sp>
      <p:sp>
        <p:nvSpPr>
          <p:cNvPr id="6" name="Slide Number Placeholder 5"/>
          <p:cNvSpPr>
            <a:spLocks noGrp="1"/>
          </p:cNvSpPr>
          <p:nvPr>
            <p:ph type="sldNum" sz="quarter" idx="12"/>
          </p:nvPr>
        </p:nvSpPr>
        <p:spPr/>
        <p:txBody>
          <a:bodyPr/>
          <a:lstStyle/>
          <a:p>
            <a:fld id="{786194A1-5B28-41B4-A256-7AB656992733}" type="slidenum">
              <a:rPr lang="en-GB" smtClean="0"/>
              <a:t>23</a:t>
            </a:fld>
            <a:endParaRPr lang="en-GB"/>
          </a:p>
        </p:txBody>
      </p:sp>
    </p:spTree>
    <p:extLst>
      <p:ext uri="{BB962C8B-B14F-4D97-AF65-F5344CB8AC3E}">
        <p14:creationId xmlns:p14="http://schemas.microsoft.com/office/powerpoint/2010/main" val="2882930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After the Board (2)</a:t>
            </a:r>
            <a:endParaRPr lang="en-GB" dirty="0"/>
          </a:p>
        </p:txBody>
      </p:sp>
      <p:sp>
        <p:nvSpPr>
          <p:cNvPr id="3" name="Content Placeholder 2"/>
          <p:cNvSpPr>
            <a:spLocks noGrp="1"/>
          </p:cNvSpPr>
          <p:nvPr>
            <p:ph idx="1"/>
          </p:nvPr>
        </p:nvSpPr>
        <p:spPr>
          <a:xfrm>
            <a:off x="215842" y="2060848"/>
            <a:ext cx="8316598" cy="4237931"/>
          </a:xfrm>
        </p:spPr>
        <p:txBody>
          <a:bodyPr>
            <a:noAutofit/>
          </a:bodyPr>
          <a:lstStyle/>
          <a:p>
            <a:pPr marL="285750" indent="-285750">
              <a:buFont typeface="Arial" panose="020B0604020202020204" pitchFamily="34" charset="0"/>
              <a:buChar char="•"/>
            </a:pPr>
            <a:r>
              <a:rPr lang="en-GB" sz="2800" dirty="0"/>
              <a:t>VCR Entering and Checking awards</a:t>
            </a:r>
          </a:p>
          <a:p>
            <a:pPr marL="465138" lvl="1" indent="-285750">
              <a:buFont typeface="Arial" panose="020B0604020202020204" pitchFamily="34" charset="0"/>
              <a:buChar char="•"/>
            </a:pPr>
            <a:r>
              <a:rPr lang="en-GB" sz="2400" dirty="0"/>
              <a:t>FQs; unusual decisions; standard processing will be worked through, with a TAG team member</a:t>
            </a:r>
          </a:p>
          <a:p>
            <a:pPr marL="465138" lvl="1" indent="-285750">
              <a:buFont typeface="Arial" panose="020B0604020202020204" pitchFamily="34" charset="0"/>
              <a:buChar char="•"/>
            </a:pPr>
            <a:r>
              <a:rPr lang="en-GB" sz="2400" dirty="0"/>
              <a:t>Check sheet is then printed and checked against annotated board </a:t>
            </a:r>
            <a:r>
              <a:rPr lang="en-GB" sz="2400" dirty="0" smtClean="0"/>
              <a:t>paperwork</a:t>
            </a:r>
            <a:endParaRPr lang="en-GB" sz="2400" dirty="0"/>
          </a:p>
        </p:txBody>
      </p:sp>
      <p:sp>
        <p:nvSpPr>
          <p:cNvPr id="4" name="Date Placeholder 3"/>
          <p:cNvSpPr>
            <a:spLocks noGrp="1"/>
          </p:cNvSpPr>
          <p:nvPr>
            <p:ph type="dt" sz="half" idx="10"/>
          </p:nvPr>
        </p:nvSpPr>
        <p:spPr/>
        <p:txBody>
          <a:bodyPr/>
          <a:lstStyle/>
          <a:p>
            <a:fld id="{F6AAC8C7-D543-43A9-A2F6-5E05C0614D9B}"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dirty="0"/>
          </a:p>
        </p:txBody>
      </p:sp>
      <p:sp>
        <p:nvSpPr>
          <p:cNvPr id="6" name="Slide Number Placeholder 5"/>
          <p:cNvSpPr>
            <a:spLocks noGrp="1"/>
          </p:cNvSpPr>
          <p:nvPr>
            <p:ph type="sldNum" sz="quarter" idx="12"/>
          </p:nvPr>
        </p:nvSpPr>
        <p:spPr/>
        <p:txBody>
          <a:bodyPr/>
          <a:lstStyle/>
          <a:p>
            <a:fld id="{786194A1-5B28-41B4-A256-7AB656992733}" type="slidenum">
              <a:rPr lang="en-GB" smtClean="0"/>
              <a:t>24</a:t>
            </a:fld>
            <a:endParaRPr lang="en-GB"/>
          </a:p>
        </p:txBody>
      </p:sp>
    </p:spTree>
    <p:extLst>
      <p:ext uri="{BB962C8B-B14F-4D97-AF65-F5344CB8AC3E}">
        <p14:creationId xmlns:p14="http://schemas.microsoft.com/office/powerpoint/2010/main" val="1261455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After the Board (3)</a:t>
            </a:r>
            <a:endParaRPr lang="en-GB" dirty="0"/>
          </a:p>
        </p:txBody>
      </p:sp>
      <p:sp>
        <p:nvSpPr>
          <p:cNvPr id="3" name="Content Placeholder 2"/>
          <p:cNvSpPr>
            <a:spLocks noGrp="1"/>
          </p:cNvSpPr>
          <p:nvPr>
            <p:ph idx="1"/>
          </p:nvPr>
        </p:nvSpPr>
        <p:spPr>
          <a:xfrm>
            <a:off x="215842" y="1124744"/>
            <a:ext cx="8316598" cy="5174035"/>
          </a:xfrm>
        </p:spPr>
        <p:txBody>
          <a:bodyPr>
            <a:normAutofit/>
          </a:bodyPr>
          <a:lstStyle/>
          <a:p>
            <a:pPr marL="285750" indent="-285750">
              <a:buFont typeface="Arial" panose="020B0604020202020204" pitchFamily="34" charset="0"/>
              <a:buChar char="•"/>
            </a:pPr>
            <a:r>
              <a:rPr lang="en-GB" sz="2800" dirty="0"/>
              <a:t>On-going responsibilities</a:t>
            </a:r>
          </a:p>
          <a:p>
            <a:pPr marL="465138" lvl="1" indent="-285750">
              <a:buFont typeface="Arial" panose="020B0604020202020204" pitchFamily="34" charset="0"/>
              <a:buChar char="•"/>
            </a:pPr>
            <a:r>
              <a:rPr lang="en-GB" sz="2400" dirty="0"/>
              <a:t>External examiner sign-off  (template email copied to VCR as check for any issues before award processing)</a:t>
            </a:r>
          </a:p>
          <a:p>
            <a:pPr marL="465138" lvl="1" indent="-285750">
              <a:buFont typeface="Arial" panose="020B0604020202020204" pitchFamily="34" charset="0"/>
              <a:buChar char="•"/>
            </a:pPr>
            <a:r>
              <a:rPr lang="en-GB" sz="2400" dirty="0"/>
              <a:t>MC Provisional awards  (email copy to VCR as check before award processed)</a:t>
            </a:r>
          </a:p>
          <a:p>
            <a:pPr marL="465138" lvl="1" indent="-285750">
              <a:buFont typeface="Arial" panose="020B0604020202020204" pitchFamily="34" charset="0"/>
              <a:buChar char="•"/>
            </a:pPr>
            <a:r>
              <a:rPr lang="en-GB" sz="2400" dirty="0"/>
              <a:t>Senate approval (email copy to VCR as check before award processing)</a:t>
            </a:r>
          </a:p>
          <a:p>
            <a:pPr marL="465138" lvl="1" indent="-285750">
              <a:buFont typeface="Arial" panose="020B0604020202020204" pitchFamily="34" charset="0"/>
              <a:buChar char="•"/>
            </a:pPr>
            <a:r>
              <a:rPr lang="en-GB" sz="2400" dirty="0"/>
              <a:t>Chairs’ Actions  (Just need a note on paperwork and in notes;  VCR role provided by Q&amp;S)</a:t>
            </a:r>
          </a:p>
          <a:p>
            <a:pPr marL="465138" lvl="1" indent="-285750">
              <a:buFont typeface="Arial" panose="020B0604020202020204" pitchFamily="34" charset="0"/>
              <a:buChar char="•"/>
            </a:pPr>
            <a:r>
              <a:rPr lang="en-GB" sz="2400" dirty="0"/>
              <a:t>Miscellaneous issues to be followed up need to be chased and completed by board VCR</a:t>
            </a:r>
          </a:p>
          <a:p>
            <a:endParaRPr lang="en-GB" dirty="0"/>
          </a:p>
        </p:txBody>
      </p:sp>
      <p:sp>
        <p:nvSpPr>
          <p:cNvPr id="4" name="Date Placeholder 3"/>
          <p:cNvSpPr>
            <a:spLocks noGrp="1"/>
          </p:cNvSpPr>
          <p:nvPr>
            <p:ph type="dt" sz="half" idx="10"/>
          </p:nvPr>
        </p:nvSpPr>
        <p:spPr/>
        <p:txBody>
          <a:bodyPr/>
          <a:lstStyle/>
          <a:p>
            <a:fld id="{BCE90434-EB5D-40C2-A155-5015B32CED0F}"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dirty="0"/>
          </a:p>
        </p:txBody>
      </p:sp>
      <p:sp>
        <p:nvSpPr>
          <p:cNvPr id="6" name="Slide Number Placeholder 5"/>
          <p:cNvSpPr>
            <a:spLocks noGrp="1"/>
          </p:cNvSpPr>
          <p:nvPr>
            <p:ph type="sldNum" sz="quarter" idx="12"/>
          </p:nvPr>
        </p:nvSpPr>
        <p:spPr/>
        <p:txBody>
          <a:bodyPr/>
          <a:lstStyle/>
          <a:p>
            <a:fld id="{786194A1-5B28-41B4-A256-7AB656992733}" type="slidenum">
              <a:rPr lang="en-GB" smtClean="0"/>
              <a:t>25</a:t>
            </a:fld>
            <a:endParaRPr lang="en-GB"/>
          </a:p>
        </p:txBody>
      </p:sp>
    </p:spTree>
    <p:extLst>
      <p:ext uri="{BB962C8B-B14F-4D97-AF65-F5344CB8AC3E}">
        <p14:creationId xmlns:p14="http://schemas.microsoft.com/office/powerpoint/2010/main" val="3129200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Any Questions?</a:t>
            </a:r>
            <a:endParaRPr lang="en-GB" dirty="0"/>
          </a:p>
        </p:txBody>
      </p:sp>
      <p:sp>
        <p:nvSpPr>
          <p:cNvPr id="3" name="Content Placeholder 2"/>
          <p:cNvSpPr>
            <a:spLocks noGrp="1"/>
          </p:cNvSpPr>
          <p:nvPr>
            <p:ph idx="1"/>
          </p:nvPr>
        </p:nvSpPr>
        <p:spPr>
          <a:xfrm>
            <a:off x="215842" y="2492897"/>
            <a:ext cx="8316598" cy="1728192"/>
          </a:xfrm>
        </p:spPr>
        <p:txBody>
          <a:bodyPr/>
          <a:lstStyle/>
          <a:p>
            <a:r>
              <a:rPr lang="en-GB" sz="2400" dirty="0" smtClean="0"/>
              <a:t>Contact</a:t>
            </a:r>
          </a:p>
          <a:p>
            <a:r>
              <a:rPr lang="en-GB" sz="2400" dirty="0" smtClean="0">
                <a:hlinkClick r:id="rId2"/>
              </a:rPr>
              <a:t>Claire.Surridge@brunel.ac.uk</a:t>
            </a:r>
            <a:r>
              <a:rPr lang="en-GB" sz="2400" dirty="0" smtClean="0"/>
              <a:t> or </a:t>
            </a:r>
            <a:r>
              <a:rPr lang="en-GB" sz="2400" dirty="0" smtClean="0">
                <a:hlinkClick r:id="rId3"/>
              </a:rPr>
              <a:t>Fiona.Allum@brunel.ac.uk</a:t>
            </a:r>
            <a:r>
              <a:rPr lang="en-GB" sz="2400" dirty="0" smtClean="0"/>
              <a:t> </a:t>
            </a:r>
          </a:p>
          <a:p>
            <a:r>
              <a:rPr lang="en-GB" sz="2400" dirty="0" smtClean="0"/>
              <a:t>in the first instance</a:t>
            </a:r>
            <a:r>
              <a:rPr lang="en-GB" dirty="0" smtClean="0"/>
              <a:t>.</a:t>
            </a:r>
            <a:endParaRPr lang="en-GB" dirty="0"/>
          </a:p>
        </p:txBody>
      </p:sp>
      <p:sp>
        <p:nvSpPr>
          <p:cNvPr id="4" name="Date Placeholder 3"/>
          <p:cNvSpPr>
            <a:spLocks noGrp="1"/>
          </p:cNvSpPr>
          <p:nvPr>
            <p:ph type="dt" sz="half" idx="10"/>
          </p:nvPr>
        </p:nvSpPr>
        <p:spPr/>
        <p:txBody>
          <a:bodyPr/>
          <a:lstStyle/>
          <a:p>
            <a:fld id="{C46A3C06-FA3E-4DAE-B80A-A3B8AE49A78A}"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dirty="0"/>
          </a:p>
        </p:txBody>
      </p:sp>
      <p:sp>
        <p:nvSpPr>
          <p:cNvPr id="6" name="Slide Number Placeholder 5"/>
          <p:cNvSpPr>
            <a:spLocks noGrp="1"/>
          </p:cNvSpPr>
          <p:nvPr>
            <p:ph type="sldNum" sz="quarter" idx="12"/>
          </p:nvPr>
        </p:nvSpPr>
        <p:spPr/>
        <p:txBody>
          <a:bodyPr/>
          <a:lstStyle/>
          <a:p>
            <a:fld id="{786194A1-5B28-41B4-A256-7AB656992733}" type="slidenum">
              <a:rPr lang="en-GB" smtClean="0"/>
              <a:t>26</a:t>
            </a:fld>
            <a:endParaRPr lang="en-GB" dirty="0"/>
          </a:p>
        </p:txBody>
      </p:sp>
    </p:spTree>
    <p:extLst>
      <p:ext uri="{BB962C8B-B14F-4D97-AF65-F5344CB8AC3E}">
        <p14:creationId xmlns:p14="http://schemas.microsoft.com/office/powerpoint/2010/main" val="2711697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842" y="269776"/>
            <a:ext cx="8316598" cy="710952"/>
          </a:xfrm>
        </p:spPr>
        <p:txBody>
          <a:bodyPr>
            <a:normAutofit/>
          </a:bodyPr>
          <a:lstStyle/>
          <a:p>
            <a:r>
              <a:rPr lang="en-GB" dirty="0" smtClean="0"/>
              <a:t>VCR Folder</a:t>
            </a:r>
            <a:endParaRPr lang="en-GB" dirty="0"/>
          </a:p>
        </p:txBody>
      </p:sp>
      <p:sp>
        <p:nvSpPr>
          <p:cNvPr id="3" name="Content Placeholder 2"/>
          <p:cNvSpPr>
            <a:spLocks noGrp="1"/>
          </p:cNvSpPr>
          <p:nvPr>
            <p:ph idx="1"/>
          </p:nvPr>
        </p:nvSpPr>
        <p:spPr>
          <a:xfrm>
            <a:off x="215842" y="1340768"/>
            <a:ext cx="8316598" cy="4958011"/>
          </a:xfrm>
        </p:spPr>
        <p:txBody>
          <a:bodyPr>
            <a:normAutofit/>
          </a:bodyPr>
          <a:lstStyle/>
          <a:p>
            <a:pPr marL="285750" indent="-285750">
              <a:buFont typeface="Arial" panose="020B0604020202020204" pitchFamily="34" charset="0"/>
              <a:buChar char="•"/>
            </a:pPr>
            <a:r>
              <a:rPr lang="en-GB" sz="3200" dirty="0"/>
              <a:t>VCR folder prepared by TAG </a:t>
            </a:r>
          </a:p>
          <a:p>
            <a:pPr marL="285750" indent="-285750">
              <a:buFont typeface="Arial" panose="020B0604020202020204" pitchFamily="34" charset="0"/>
              <a:buChar char="•"/>
            </a:pPr>
            <a:r>
              <a:rPr lang="en-GB" sz="3200" dirty="0"/>
              <a:t>Contains: </a:t>
            </a:r>
          </a:p>
          <a:p>
            <a:pPr marL="465138" lvl="1" indent="-285750">
              <a:buFont typeface="Arial" panose="020B0604020202020204" pitchFamily="34" charset="0"/>
              <a:buChar char="•"/>
            </a:pPr>
            <a:r>
              <a:rPr lang="en-GB" sz="3200" dirty="0"/>
              <a:t>crib sheet of codes explaining module outcome descriptors &amp; expected award codes</a:t>
            </a:r>
          </a:p>
          <a:p>
            <a:pPr marL="465138" lvl="1" indent="-285750">
              <a:buFont typeface="Arial" panose="020B0604020202020204" pitchFamily="34" charset="0"/>
              <a:buChar char="•"/>
            </a:pPr>
            <a:r>
              <a:rPr lang="en-GB" sz="3200" dirty="0" smtClean="0"/>
              <a:t>attendance </a:t>
            </a:r>
            <a:r>
              <a:rPr lang="en-GB" sz="3200" dirty="0"/>
              <a:t>list</a:t>
            </a:r>
          </a:p>
          <a:p>
            <a:pPr marL="465138" lvl="1" indent="-285750">
              <a:buFont typeface="Arial" panose="020B0604020202020204" pitchFamily="34" charset="0"/>
              <a:buChar char="•"/>
            </a:pPr>
            <a:r>
              <a:rPr lang="en-GB" sz="3200" dirty="0" smtClean="0"/>
              <a:t>regulations</a:t>
            </a:r>
            <a:endParaRPr lang="en-GB" sz="3200" dirty="0"/>
          </a:p>
          <a:p>
            <a:pPr marL="465138" lvl="1" indent="-285750">
              <a:buFont typeface="Arial" panose="020B0604020202020204" pitchFamily="34" charset="0"/>
              <a:buChar char="•"/>
            </a:pPr>
            <a:r>
              <a:rPr lang="en-GB" sz="3200" dirty="0" smtClean="0"/>
              <a:t>programme </a:t>
            </a:r>
            <a:r>
              <a:rPr lang="en-GB" sz="3200" dirty="0"/>
              <a:t>specs</a:t>
            </a:r>
          </a:p>
          <a:p>
            <a:endParaRPr lang="en-GB" dirty="0"/>
          </a:p>
        </p:txBody>
      </p:sp>
      <p:sp>
        <p:nvSpPr>
          <p:cNvPr id="4" name="Date Placeholder 3"/>
          <p:cNvSpPr>
            <a:spLocks noGrp="1"/>
          </p:cNvSpPr>
          <p:nvPr>
            <p:ph type="dt" sz="half" idx="10"/>
          </p:nvPr>
        </p:nvSpPr>
        <p:spPr/>
        <p:txBody>
          <a:bodyPr/>
          <a:lstStyle/>
          <a:p>
            <a:fld id="{BCE90434-EB5D-40C2-A155-5015B32CED0F}"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dirty="0"/>
          </a:p>
        </p:txBody>
      </p:sp>
      <p:sp>
        <p:nvSpPr>
          <p:cNvPr id="6" name="Slide Number Placeholder 5"/>
          <p:cNvSpPr>
            <a:spLocks noGrp="1"/>
          </p:cNvSpPr>
          <p:nvPr>
            <p:ph type="sldNum" sz="quarter" idx="12"/>
          </p:nvPr>
        </p:nvSpPr>
        <p:spPr/>
        <p:txBody>
          <a:bodyPr/>
          <a:lstStyle/>
          <a:p>
            <a:fld id="{786194A1-5B28-41B4-A256-7AB656992733}" type="slidenum">
              <a:rPr lang="en-GB" smtClean="0"/>
              <a:t>3</a:t>
            </a:fld>
            <a:endParaRPr lang="en-GB"/>
          </a:p>
        </p:txBody>
      </p:sp>
    </p:spTree>
    <p:extLst>
      <p:ext uri="{BB962C8B-B14F-4D97-AF65-F5344CB8AC3E}">
        <p14:creationId xmlns:p14="http://schemas.microsoft.com/office/powerpoint/2010/main" val="2750819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51520" y="620688"/>
            <a:ext cx="8316598" cy="782960"/>
          </a:xfrm>
        </p:spPr>
        <p:txBody>
          <a:bodyPr/>
          <a:lstStyle/>
          <a:p>
            <a:r>
              <a:rPr lang="en-GB" dirty="0" smtClean="0"/>
              <a:t>Pre-Meeting</a:t>
            </a:r>
            <a:endParaRPr lang="en-GB" dirty="0"/>
          </a:p>
        </p:txBody>
      </p:sp>
      <p:sp>
        <p:nvSpPr>
          <p:cNvPr id="7" name="Content Placeholder 6"/>
          <p:cNvSpPr>
            <a:spLocks noGrp="1"/>
          </p:cNvSpPr>
          <p:nvPr>
            <p:ph idx="1"/>
          </p:nvPr>
        </p:nvSpPr>
        <p:spPr>
          <a:xfrm>
            <a:off x="215842" y="2204864"/>
            <a:ext cx="8316598" cy="4093915"/>
          </a:xfrm>
        </p:spPr>
        <p:txBody>
          <a:bodyPr/>
          <a:lstStyle/>
          <a:p>
            <a:pPr marL="285750" indent="-285750">
              <a:buFont typeface="Arial" panose="020B0604020202020204" pitchFamily="34" charset="0"/>
              <a:buChar char="•"/>
            </a:pPr>
            <a:r>
              <a:rPr lang="en-GB" sz="3200" dirty="0"/>
              <a:t>Pre-meeting </a:t>
            </a:r>
            <a:r>
              <a:rPr lang="en-GB" sz="3200" dirty="0" smtClean="0"/>
              <a:t>– essential: </a:t>
            </a:r>
            <a:r>
              <a:rPr lang="en-GB" sz="3200" dirty="0"/>
              <a:t>VCR, AVCR, chair, administrator &amp; programme </a:t>
            </a:r>
            <a:r>
              <a:rPr lang="en-GB" sz="3200" dirty="0" smtClean="0"/>
              <a:t>leader</a:t>
            </a:r>
          </a:p>
          <a:p>
            <a:pPr marL="285750" indent="-285750">
              <a:buFont typeface="Arial" panose="020B0604020202020204" pitchFamily="34" charset="0"/>
              <a:buChar char="•"/>
            </a:pPr>
            <a:endParaRPr lang="en-GB" sz="3200" dirty="0" smtClean="0"/>
          </a:p>
          <a:p>
            <a:pPr marL="285750" indent="-285750">
              <a:buFont typeface="Arial" panose="020B0604020202020204" pitchFamily="34" charset="0"/>
              <a:buChar char="•"/>
            </a:pPr>
            <a:r>
              <a:rPr lang="en-GB" sz="3200" dirty="0" smtClean="0"/>
              <a:t>Your first sight of the Board paperwork, after Panel(s) and before the Board, allowing time for amendments</a:t>
            </a:r>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endParaRPr lang="en-GB" dirty="0"/>
          </a:p>
          <a:p>
            <a:endParaRPr lang="en-GB" dirty="0"/>
          </a:p>
        </p:txBody>
      </p:sp>
      <p:sp>
        <p:nvSpPr>
          <p:cNvPr id="3" name="Date Placeholder 2"/>
          <p:cNvSpPr>
            <a:spLocks noGrp="1"/>
          </p:cNvSpPr>
          <p:nvPr>
            <p:ph type="dt" sz="half" idx="10"/>
          </p:nvPr>
        </p:nvSpPr>
        <p:spPr/>
        <p:txBody>
          <a:bodyPr/>
          <a:lstStyle/>
          <a:p>
            <a:fld id="{9D558B66-4EEC-45D3-8FAE-0A2D97679F7F}" type="datetime4">
              <a:rPr lang="en-GB" smtClean="0"/>
              <a:t>09 June 2015</a:t>
            </a:fld>
            <a:endParaRPr lang="en-GB"/>
          </a:p>
        </p:txBody>
      </p:sp>
      <p:sp>
        <p:nvSpPr>
          <p:cNvPr id="4" name="Footer Placeholder 3"/>
          <p:cNvSpPr>
            <a:spLocks noGrp="1"/>
          </p:cNvSpPr>
          <p:nvPr>
            <p:ph type="ftr" sz="quarter" idx="11"/>
          </p:nvPr>
        </p:nvSpPr>
        <p:spPr/>
        <p:txBody>
          <a:bodyPr/>
          <a:lstStyle/>
          <a:p>
            <a:r>
              <a:rPr lang="en-GB" smtClean="0"/>
              <a:t>VCR and AVCR Training – May 2015</a:t>
            </a:r>
            <a:endParaRPr lang="en-GB"/>
          </a:p>
        </p:txBody>
      </p:sp>
      <p:sp>
        <p:nvSpPr>
          <p:cNvPr id="5" name="Slide Number Placeholder 4"/>
          <p:cNvSpPr>
            <a:spLocks noGrp="1"/>
          </p:cNvSpPr>
          <p:nvPr>
            <p:ph type="sldNum" sz="quarter" idx="12"/>
          </p:nvPr>
        </p:nvSpPr>
        <p:spPr/>
        <p:txBody>
          <a:bodyPr/>
          <a:lstStyle/>
          <a:p>
            <a:fld id="{786194A1-5B28-41B4-A256-7AB656992733}" type="slidenum">
              <a:rPr lang="en-GB" smtClean="0"/>
              <a:t>4</a:t>
            </a:fld>
            <a:endParaRPr lang="en-GB"/>
          </a:p>
        </p:txBody>
      </p:sp>
    </p:spTree>
    <p:extLst>
      <p:ext uri="{BB962C8B-B14F-4D97-AF65-F5344CB8AC3E}">
        <p14:creationId xmlns:p14="http://schemas.microsoft.com/office/powerpoint/2010/main" val="111709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Board paperwork</a:t>
            </a:r>
            <a:endParaRPr lang="en-GB" dirty="0"/>
          </a:p>
        </p:txBody>
      </p:sp>
      <p:sp>
        <p:nvSpPr>
          <p:cNvPr id="3" name="Content Placeholder 2"/>
          <p:cNvSpPr>
            <a:spLocks noGrp="1"/>
          </p:cNvSpPr>
          <p:nvPr>
            <p:ph idx="1"/>
          </p:nvPr>
        </p:nvSpPr>
        <p:spPr>
          <a:xfrm>
            <a:off x="215842" y="1268760"/>
            <a:ext cx="8316598" cy="5030019"/>
          </a:xfrm>
        </p:spPr>
        <p:txBody>
          <a:bodyPr>
            <a:normAutofit lnSpcReduction="10000"/>
          </a:bodyPr>
          <a:lstStyle/>
          <a:p>
            <a:pPr marL="465138" lvl="1" indent="-285750">
              <a:buFont typeface="Arial" panose="020B0604020202020204" pitchFamily="34" charset="0"/>
              <a:buChar char="•"/>
            </a:pPr>
            <a:r>
              <a:rPr lang="en-GB" sz="1800" dirty="0"/>
              <a:t>Paperwork must be A3 sized paper, and all tabs printed </a:t>
            </a:r>
            <a:endParaRPr lang="en-GB" sz="1800" dirty="0" smtClean="0"/>
          </a:p>
          <a:p>
            <a:pPr marL="465138" lvl="1" indent="-285750">
              <a:buFont typeface="Arial" panose="020B0604020202020204" pitchFamily="34" charset="0"/>
              <a:buChar char="•"/>
            </a:pPr>
            <a:r>
              <a:rPr lang="en-GB" sz="1800" dirty="0" smtClean="0"/>
              <a:t>Ordered by route code, and then programme code which indicates regulations</a:t>
            </a:r>
          </a:p>
          <a:p>
            <a:pPr marL="465138" lvl="1" indent="-285750">
              <a:buFont typeface="Arial" panose="020B0604020202020204" pitchFamily="34" charset="0"/>
              <a:buChar char="•"/>
            </a:pPr>
            <a:endParaRPr lang="en-GB" sz="1800" dirty="0"/>
          </a:p>
          <a:p>
            <a:pPr marL="465138" lvl="1" indent="-285750">
              <a:buFont typeface="Arial" panose="020B0604020202020204" pitchFamily="34" charset="0"/>
              <a:buChar char="•"/>
            </a:pPr>
            <a:r>
              <a:rPr lang="en-GB" sz="1800" dirty="0" smtClean="0"/>
              <a:t>Each route ordered by classification (crib sheet supplied in VCR folder)</a:t>
            </a:r>
          </a:p>
          <a:p>
            <a:pPr marL="465138" lvl="1" indent="-285750">
              <a:buFont typeface="Arial" panose="020B0604020202020204" pitchFamily="34" charset="0"/>
              <a:buChar char="•"/>
            </a:pPr>
            <a:r>
              <a:rPr lang="en-GB" sz="1800" dirty="0" smtClean="0"/>
              <a:t>UG-A5/PG-A5 (award)</a:t>
            </a:r>
          </a:p>
          <a:p>
            <a:pPr marL="465138" lvl="1" indent="-285750">
              <a:buFont typeface="Arial" panose="020B0604020202020204" pitchFamily="34" charset="0"/>
              <a:buChar char="•"/>
            </a:pPr>
            <a:r>
              <a:rPr lang="en-GB" sz="1800" dirty="0" smtClean="0"/>
              <a:t>UG-A5-X (provisional award)</a:t>
            </a:r>
          </a:p>
          <a:p>
            <a:pPr marL="465138" lvl="1" indent="-285750">
              <a:buFont typeface="Arial" panose="020B0604020202020204" pitchFamily="34" charset="0"/>
              <a:buChar char="•"/>
            </a:pPr>
            <a:r>
              <a:rPr lang="en-GB" sz="1800" dirty="0"/>
              <a:t>UG-X4 (advisory &amp; some mandatory </a:t>
            </a:r>
            <a:r>
              <a:rPr lang="en-GB" sz="1800" dirty="0" smtClean="0"/>
              <a:t>required)</a:t>
            </a:r>
          </a:p>
          <a:p>
            <a:pPr marL="465138" lvl="1" indent="-285750">
              <a:buFont typeface="Arial" panose="020B0604020202020204" pitchFamily="34" charset="0"/>
              <a:buChar char="•"/>
            </a:pPr>
            <a:r>
              <a:rPr lang="en-GB" sz="1800" dirty="0" smtClean="0"/>
              <a:t>UG-X5 (mandatory reassessment)</a:t>
            </a:r>
            <a:endParaRPr lang="en-GB" sz="1800" dirty="0"/>
          </a:p>
          <a:p>
            <a:pPr marL="465138" lvl="1" indent="-285750">
              <a:buFont typeface="Arial" panose="020B0604020202020204" pitchFamily="34" charset="0"/>
              <a:buChar char="•"/>
            </a:pPr>
            <a:r>
              <a:rPr lang="en-GB" sz="1800" dirty="0" smtClean="0"/>
              <a:t>UG-RV/PG-RV = incomplete profile                                                                  (</a:t>
            </a:r>
            <a:r>
              <a:rPr lang="en-GB" sz="1800" b="1" dirty="0" smtClean="0"/>
              <a:t>NEEDS TO BE LOOKED AT! INCOMPLETE </a:t>
            </a:r>
            <a:r>
              <a:rPr lang="en-GB" sz="1800" b="1" dirty="0"/>
              <a:t>PROFILE</a:t>
            </a:r>
            <a:r>
              <a:rPr lang="en-GB" sz="1800" dirty="0" smtClean="0"/>
              <a:t>) (** missing marks)</a:t>
            </a:r>
          </a:p>
          <a:p>
            <a:pPr marL="465138" lvl="1" indent="-285750">
              <a:buFont typeface="Arial" panose="020B0604020202020204" pitchFamily="34" charset="0"/>
              <a:buChar char="•"/>
            </a:pPr>
            <a:r>
              <a:rPr lang="en-GB" sz="1800" dirty="0" smtClean="0"/>
              <a:t>UG-A7/PG-A7= intermediate award or withdraw..</a:t>
            </a:r>
          </a:p>
          <a:p>
            <a:pPr marL="465138" lvl="1" indent="-285750">
              <a:buFont typeface="Arial" panose="020B0604020202020204" pitchFamily="34" charset="0"/>
              <a:buChar char="•"/>
            </a:pPr>
            <a:endParaRPr lang="en-GB" dirty="0"/>
          </a:p>
          <a:p>
            <a:endParaRPr lang="en-GB" dirty="0"/>
          </a:p>
        </p:txBody>
      </p:sp>
      <p:sp>
        <p:nvSpPr>
          <p:cNvPr id="4" name="Date Placeholder 3"/>
          <p:cNvSpPr>
            <a:spLocks noGrp="1"/>
          </p:cNvSpPr>
          <p:nvPr>
            <p:ph type="dt" sz="half" idx="10"/>
          </p:nvPr>
        </p:nvSpPr>
        <p:spPr/>
        <p:txBody>
          <a:bodyPr/>
          <a:lstStyle/>
          <a:p>
            <a:fld id="{F4C5AEC4-992D-4A92-8747-00421C476E4E}"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dirty="0"/>
          </a:p>
        </p:txBody>
      </p:sp>
      <p:sp>
        <p:nvSpPr>
          <p:cNvPr id="6" name="Slide Number Placeholder 5"/>
          <p:cNvSpPr>
            <a:spLocks noGrp="1"/>
          </p:cNvSpPr>
          <p:nvPr>
            <p:ph type="sldNum" sz="quarter" idx="12"/>
          </p:nvPr>
        </p:nvSpPr>
        <p:spPr/>
        <p:txBody>
          <a:bodyPr/>
          <a:lstStyle/>
          <a:p>
            <a:fld id="{786194A1-5B28-41B4-A256-7AB656992733}" type="slidenum">
              <a:rPr lang="en-GB" smtClean="0"/>
              <a:t>5</a:t>
            </a:fld>
            <a:endParaRPr lang="en-GB"/>
          </a:p>
        </p:txBody>
      </p:sp>
    </p:spTree>
    <p:extLst>
      <p:ext uri="{BB962C8B-B14F-4D97-AF65-F5344CB8AC3E}">
        <p14:creationId xmlns:p14="http://schemas.microsoft.com/office/powerpoint/2010/main" val="3117776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842" y="269776"/>
            <a:ext cx="8316598" cy="638944"/>
          </a:xfrm>
        </p:spPr>
        <p:txBody>
          <a:bodyPr/>
          <a:lstStyle/>
          <a:p>
            <a:r>
              <a:rPr lang="en-GB" dirty="0" smtClean="0"/>
              <a:t>Other Issues</a:t>
            </a:r>
            <a:endParaRPr lang="en-GB" dirty="0"/>
          </a:p>
        </p:txBody>
      </p:sp>
      <p:sp>
        <p:nvSpPr>
          <p:cNvPr id="3" name="Content Placeholder 2"/>
          <p:cNvSpPr>
            <a:spLocks noGrp="1"/>
          </p:cNvSpPr>
          <p:nvPr>
            <p:ph idx="1"/>
          </p:nvPr>
        </p:nvSpPr>
        <p:spPr>
          <a:xfrm>
            <a:off x="215842" y="1988841"/>
            <a:ext cx="8316598" cy="3744416"/>
          </a:xfrm>
        </p:spPr>
        <p:txBody>
          <a:bodyPr>
            <a:normAutofit/>
          </a:bodyPr>
          <a:lstStyle/>
          <a:p>
            <a:pPr marL="465138" lvl="1" indent="-285750">
              <a:buFont typeface="Arial" panose="020B0604020202020204" pitchFamily="34" charset="0"/>
              <a:buChar char="•"/>
            </a:pPr>
            <a:r>
              <a:rPr lang="en-GB" sz="2400" dirty="0" smtClean="0"/>
              <a:t>MCs - heavy black outline around 2 sides of module, separate tab shows detail;  Board to decide next actions</a:t>
            </a:r>
          </a:p>
          <a:p>
            <a:pPr marL="465138" lvl="1" indent="-285750">
              <a:buFont typeface="Arial" panose="020B0604020202020204" pitchFamily="34" charset="0"/>
              <a:buChar char="•"/>
            </a:pPr>
            <a:r>
              <a:rPr lang="en-GB" sz="2400" dirty="0" smtClean="0"/>
              <a:t>Clarity </a:t>
            </a:r>
            <a:r>
              <a:rPr lang="en-GB" sz="2400" dirty="0"/>
              <a:t>re MC options; provisional awards; student choice; progression - be aware at meeting of what actions are agreed and what responsibilities and actions this involves after the board ….see later slides</a:t>
            </a:r>
            <a:r>
              <a:rPr lang="en-GB" sz="2400" dirty="0" smtClean="0"/>
              <a:t>. </a:t>
            </a:r>
          </a:p>
          <a:p>
            <a:pPr marL="465138" lvl="1" indent="-285750">
              <a:buFont typeface="Arial" panose="020B0604020202020204" pitchFamily="34" charset="0"/>
              <a:buChar char="•"/>
            </a:pPr>
            <a:endParaRPr lang="en-GB" sz="1600" dirty="0"/>
          </a:p>
        </p:txBody>
      </p:sp>
      <p:sp>
        <p:nvSpPr>
          <p:cNvPr id="4" name="Date Placeholder 3"/>
          <p:cNvSpPr>
            <a:spLocks noGrp="1"/>
          </p:cNvSpPr>
          <p:nvPr>
            <p:ph type="dt" sz="half" idx="10"/>
          </p:nvPr>
        </p:nvSpPr>
        <p:spPr/>
        <p:txBody>
          <a:bodyPr/>
          <a:lstStyle/>
          <a:p>
            <a:fld id="{8C75FA88-7EAD-4651-A8F0-1B1CFDA74B90}" type="datetime4">
              <a:rPr lang="en-GB" smtClean="0"/>
              <a:t>09 June 2015</a:t>
            </a:fld>
            <a:endParaRPr lang="en-GB"/>
          </a:p>
        </p:txBody>
      </p:sp>
      <p:sp>
        <p:nvSpPr>
          <p:cNvPr id="5" name="Footer Placeholder 4"/>
          <p:cNvSpPr>
            <a:spLocks noGrp="1"/>
          </p:cNvSpPr>
          <p:nvPr>
            <p:ph type="ftr" sz="quarter" idx="11"/>
          </p:nvPr>
        </p:nvSpPr>
        <p:spPr/>
        <p:txBody>
          <a:bodyPr/>
          <a:lstStyle/>
          <a:p>
            <a:pPr algn="r"/>
            <a:r>
              <a:rPr lang="en-GB" smtClean="0"/>
              <a:t>VCR and AVCR Training – May 2015</a:t>
            </a:r>
            <a:endParaRPr lang="en-GB" dirty="0"/>
          </a:p>
        </p:txBody>
      </p:sp>
      <p:sp>
        <p:nvSpPr>
          <p:cNvPr id="6" name="Slide Number Placeholder 5"/>
          <p:cNvSpPr>
            <a:spLocks noGrp="1"/>
          </p:cNvSpPr>
          <p:nvPr>
            <p:ph type="sldNum" sz="quarter" idx="12"/>
          </p:nvPr>
        </p:nvSpPr>
        <p:spPr/>
        <p:txBody>
          <a:bodyPr/>
          <a:lstStyle/>
          <a:p>
            <a:fld id="{786194A1-5B28-41B4-A256-7AB656992733}" type="slidenum">
              <a:rPr lang="en-GB" smtClean="0"/>
              <a:t>6</a:t>
            </a:fld>
            <a:endParaRPr lang="en-GB"/>
          </a:p>
        </p:txBody>
      </p:sp>
    </p:spTree>
    <p:extLst>
      <p:ext uri="{BB962C8B-B14F-4D97-AF65-F5344CB8AC3E}">
        <p14:creationId xmlns:p14="http://schemas.microsoft.com/office/powerpoint/2010/main" val="266203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Other </a:t>
            </a:r>
            <a:r>
              <a:rPr lang="en-GB" dirty="0" smtClean="0"/>
              <a:t>Issues (2)</a:t>
            </a:r>
            <a:endParaRPr lang="en-GB" dirty="0"/>
          </a:p>
        </p:txBody>
      </p:sp>
      <p:sp>
        <p:nvSpPr>
          <p:cNvPr id="3" name="Content Placeholder 2"/>
          <p:cNvSpPr>
            <a:spLocks noGrp="1"/>
          </p:cNvSpPr>
          <p:nvPr>
            <p:ph idx="1"/>
          </p:nvPr>
        </p:nvSpPr>
        <p:spPr>
          <a:xfrm>
            <a:off x="215842" y="1412776"/>
            <a:ext cx="8316598" cy="4886003"/>
          </a:xfrm>
        </p:spPr>
        <p:txBody>
          <a:bodyPr/>
          <a:lstStyle/>
          <a:p>
            <a:pPr marL="465138" lvl="1" indent="-285750">
              <a:buFont typeface="Arial" panose="020B0604020202020204" pitchFamily="34" charset="0"/>
              <a:buChar char="•"/>
            </a:pPr>
            <a:r>
              <a:rPr lang="en-GB" sz="2400" dirty="0"/>
              <a:t>Manual calculation – (rare, tends to be a data problem….administrators should have checked with TAG first)  Q&amp;S will calculate, VCR will take the authorisation form to board, noted on paperwork; after board the form must be kept with paperwork by TAG</a:t>
            </a:r>
          </a:p>
          <a:p>
            <a:pPr marL="465138" lvl="1" indent="-285750">
              <a:buFont typeface="Arial" panose="020B0604020202020204" pitchFamily="34" charset="0"/>
              <a:buChar char="•"/>
            </a:pPr>
            <a:r>
              <a:rPr lang="en-GB" sz="2400" dirty="0"/>
              <a:t>AVCR- print ‘notes’ template- to be completed throughout board</a:t>
            </a:r>
          </a:p>
          <a:p>
            <a:pPr marL="465138" lvl="1" indent="-285750">
              <a:buFont typeface="Arial" panose="020B0604020202020204" pitchFamily="34" charset="0"/>
              <a:buChar char="•"/>
            </a:pPr>
            <a:r>
              <a:rPr lang="en-GB" sz="2400" dirty="0"/>
              <a:t>Support</a:t>
            </a:r>
          </a:p>
          <a:p>
            <a:pPr marL="465138" lvl="1" indent="-285750">
              <a:buFont typeface="Arial" panose="020B0604020202020204" pitchFamily="34" charset="0"/>
              <a:buChar char="•"/>
            </a:pPr>
            <a:r>
              <a:rPr lang="en-GB" sz="2400" dirty="0">
                <a:hlinkClick r:id="rId2"/>
              </a:rPr>
              <a:t>Awarding@brunel.ac.uk</a:t>
            </a:r>
            <a:r>
              <a:rPr lang="en-GB" sz="2400" dirty="0"/>
              <a:t>   (College/Department emails prioritised during boards)</a:t>
            </a:r>
          </a:p>
          <a:p>
            <a:endParaRPr lang="en-GB" dirty="0"/>
          </a:p>
        </p:txBody>
      </p:sp>
      <p:sp>
        <p:nvSpPr>
          <p:cNvPr id="4" name="Date Placeholder 3"/>
          <p:cNvSpPr>
            <a:spLocks noGrp="1"/>
          </p:cNvSpPr>
          <p:nvPr>
            <p:ph type="dt" sz="half" idx="10"/>
          </p:nvPr>
        </p:nvSpPr>
        <p:spPr/>
        <p:txBody>
          <a:bodyPr/>
          <a:lstStyle/>
          <a:p>
            <a:fld id="{BCE90434-EB5D-40C2-A155-5015B32CED0F}"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dirty="0"/>
          </a:p>
        </p:txBody>
      </p:sp>
      <p:sp>
        <p:nvSpPr>
          <p:cNvPr id="6" name="Slide Number Placeholder 5"/>
          <p:cNvSpPr>
            <a:spLocks noGrp="1"/>
          </p:cNvSpPr>
          <p:nvPr>
            <p:ph type="sldNum" sz="quarter" idx="12"/>
          </p:nvPr>
        </p:nvSpPr>
        <p:spPr/>
        <p:txBody>
          <a:bodyPr/>
          <a:lstStyle/>
          <a:p>
            <a:fld id="{786194A1-5B28-41B4-A256-7AB656992733}" type="slidenum">
              <a:rPr lang="en-GB" smtClean="0"/>
              <a:t>7</a:t>
            </a:fld>
            <a:endParaRPr lang="en-GB"/>
          </a:p>
        </p:txBody>
      </p:sp>
    </p:spTree>
    <p:extLst>
      <p:ext uri="{BB962C8B-B14F-4D97-AF65-F5344CB8AC3E}">
        <p14:creationId xmlns:p14="http://schemas.microsoft.com/office/powerpoint/2010/main" val="2931695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51520" y="2924944"/>
            <a:ext cx="8316598" cy="792088"/>
          </a:xfrm>
        </p:spPr>
        <p:txBody>
          <a:bodyPr/>
          <a:lstStyle/>
          <a:p>
            <a:pPr algn="ctr"/>
            <a:r>
              <a:rPr lang="en-GB" dirty="0" smtClean="0"/>
              <a:t>At the Board Meeting</a:t>
            </a:r>
            <a:endParaRPr lang="en-GB" dirty="0"/>
          </a:p>
        </p:txBody>
      </p:sp>
      <p:sp>
        <p:nvSpPr>
          <p:cNvPr id="4" name="Date Placeholder 3"/>
          <p:cNvSpPr>
            <a:spLocks noGrp="1"/>
          </p:cNvSpPr>
          <p:nvPr>
            <p:ph type="dt" sz="half" idx="10"/>
          </p:nvPr>
        </p:nvSpPr>
        <p:spPr/>
        <p:txBody>
          <a:bodyPr/>
          <a:lstStyle/>
          <a:p>
            <a:fld id="{BCE90434-EB5D-40C2-A155-5015B32CED0F}"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dirty="0"/>
          </a:p>
        </p:txBody>
      </p:sp>
      <p:sp>
        <p:nvSpPr>
          <p:cNvPr id="6" name="Slide Number Placeholder 5"/>
          <p:cNvSpPr>
            <a:spLocks noGrp="1"/>
          </p:cNvSpPr>
          <p:nvPr>
            <p:ph type="sldNum" sz="quarter" idx="12"/>
          </p:nvPr>
        </p:nvSpPr>
        <p:spPr/>
        <p:txBody>
          <a:bodyPr/>
          <a:lstStyle/>
          <a:p>
            <a:fld id="{786194A1-5B28-41B4-A256-7AB656992733}" type="slidenum">
              <a:rPr lang="en-GB" smtClean="0"/>
              <a:t>8</a:t>
            </a:fld>
            <a:endParaRPr lang="en-GB"/>
          </a:p>
        </p:txBody>
      </p:sp>
    </p:spTree>
    <p:extLst>
      <p:ext uri="{BB962C8B-B14F-4D97-AF65-F5344CB8AC3E}">
        <p14:creationId xmlns:p14="http://schemas.microsoft.com/office/powerpoint/2010/main" val="2999933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842" y="269776"/>
            <a:ext cx="8316598" cy="854968"/>
          </a:xfrm>
        </p:spPr>
        <p:txBody>
          <a:bodyPr>
            <a:normAutofit/>
          </a:bodyPr>
          <a:lstStyle/>
          <a:p>
            <a:r>
              <a:rPr lang="en-GB" dirty="0" smtClean="0"/>
              <a:t>Topics</a:t>
            </a:r>
            <a:endParaRPr lang="en-GB" dirty="0"/>
          </a:p>
        </p:txBody>
      </p:sp>
      <p:sp>
        <p:nvSpPr>
          <p:cNvPr id="3" name="Content Placeholder 2"/>
          <p:cNvSpPr>
            <a:spLocks noGrp="1"/>
          </p:cNvSpPr>
          <p:nvPr>
            <p:ph idx="1"/>
          </p:nvPr>
        </p:nvSpPr>
        <p:spPr>
          <a:xfrm>
            <a:off x="251520" y="1052736"/>
            <a:ext cx="8316598" cy="5328592"/>
          </a:xfrm>
        </p:spPr>
        <p:txBody>
          <a:bodyPr>
            <a:noAutofit/>
          </a:bodyPr>
          <a:lstStyle/>
          <a:p>
            <a:pPr marL="285750" indent="-285750">
              <a:buFont typeface="Arial" panose="020B0604020202020204" pitchFamily="34" charset="0"/>
              <a:buChar char="•"/>
            </a:pPr>
            <a:r>
              <a:rPr lang="en-GB" sz="2000" dirty="0" smtClean="0"/>
              <a:t>Stopping the Board and getting advice</a:t>
            </a:r>
          </a:p>
          <a:p>
            <a:pPr marL="285750" indent="-285750">
              <a:buFont typeface="Arial" panose="020B0604020202020204" pitchFamily="34" charset="0"/>
              <a:buChar char="•"/>
            </a:pPr>
            <a:r>
              <a:rPr lang="en-GB" sz="2000" dirty="0" smtClean="0"/>
              <a:t>Potential decisions</a:t>
            </a:r>
          </a:p>
          <a:p>
            <a:pPr marL="285750" indent="-285750">
              <a:buFont typeface="Arial" panose="020B0604020202020204" pitchFamily="34" charset="0"/>
              <a:buChar char="•"/>
            </a:pPr>
            <a:r>
              <a:rPr lang="en-GB" sz="2000" dirty="0" smtClean="0"/>
              <a:t>Clarity re MC options; </a:t>
            </a:r>
          </a:p>
          <a:p>
            <a:pPr marL="285750" indent="-285750">
              <a:buFont typeface="Arial" panose="020B0604020202020204" pitchFamily="34" charset="0"/>
              <a:buChar char="•"/>
            </a:pPr>
            <a:r>
              <a:rPr lang="en-GB" sz="2000" dirty="0" smtClean="0"/>
              <a:t>Provisional </a:t>
            </a:r>
            <a:r>
              <a:rPr lang="en-GB" sz="2000" dirty="0"/>
              <a:t>awards; student choice; progression</a:t>
            </a:r>
            <a:endParaRPr lang="en-GB" sz="2000" dirty="0" smtClean="0"/>
          </a:p>
          <a:p>
            <a:pPr marL="285750" indent="-285750">
              <a:buFont typeface="Arial" panose="020B0604020202020204" pitchFamily="34" charset="0"/>
              <a:buChar char="•"/>
            </a:pPr>
            <a:r>
              <a:rPr lang="en-GB" sz="2000" dirty="0" smtClean="0"/>
              <a:t>Requirements for Senate approval</a:t>
            </a:r>
          </a:p>
          <a:p>
            <a:pPr marL="285750" indent="-285750">
              <a:buFont typeface="Arial" panose="020B0604020202020204" pitchFamily="34" charset="0"/>
              <a:buChar char="•"/>
            </a:pPr>
            <a:r>
              <a:rPr lang="en-GB" sz="2000" dirty="0" err="1" smtClean="0"/>
              <a:t>Prog</a:t>
            </a:r>
            <a:r>
              <a:rPr lang="en-GB" sz="2000" dirty="0" smtClean="0"/>
              <a:t> Spec Checks</a:t>
            </a:r>
          </a:p>
          <a:p>
            <a:pPr marL="465138" lvl="1" indent="-285750">
              <a:buFont typeface="Arial" panose="020B0604020202020204" pitchFamily="34" charset="0"/>
              <a:buChar char="•"/>
            </a:pPr>
            <a:r>
              <a:rPr lang="en-GB" sz="1800" dirty="0" smtClean="0"/>
              <a:t>Where a Masters dissertation may replace a module grade - November</a:t>
            </a:r>
          </a:p>
          <a:p>
            <a:pPr marL="465138" lvl="1" indent="-285750">
              <a:buFont typeface="Arial" panose="020B0604020202020204" pitchFamily="34" charset="0"/>
              <a:buChar char="•"/>
            </a:pPr>
            <a:r>
              <a:rPr lang="en-GB" sz="1800" dirty="0" smtClean="0"/>
              <a:t>Intermediate awards</a:t>
            </a:r>
          </a:p>
          <a:p>
            <a:pPr marL="465138" lvl="1" indent="-285750">
              <a:buFont typeface="Arial" panose="020B0604020202020204" pitchFamily="34" charset="0"/>
              <a:buChar char="•"/>
            </a:pPr>
            <a:r>
              <a:rPr lang="en-GB" sz="1800" dirty="0" smtClean="0"/>
              <a:t>Ordinary awards</a:t>
            </a:r>
          </a:p>
          <a:p>
            <a:pPr marL="285750" indent="-285750">
              <a:buFont typeface="Arial" panose="020B0604020202020204" pitchFamily="34" charset="0"/>
              <a:buChar char="•"/>
            </a:pPr>
            <a:r>
              <a:rPr lang="en-GB" sz="2000" dirty="0" smtClean="0"/>
              <a:t>External Examiners</a:t>
            </a:r>
          </a:p>
          <a:p>
            <a:pPr marL="285750" indent="-285750">
              <a:buFont typeface="Arial" panose="020B0604020202020204" pitchFamily="34" charset="0"/>
              <a:buChar char="•"/>
            </a:pPr>
            <a:r>
              <a:rPr lang="en-GB" sz="2000" dirty="0" smtClean="0"/>
              <a:t>Recording of decisions</a:t>
            </a:r>
            <a:endParaRPr lang="en-GB" sz="2000" dirty="0"/>
          </a:p>
        </p:txBody>
      </p:sp>
      <p:sp>
        <p:nvSpPr>
          <p:cNvPr id="4" name="Date Placeholder 3"/>
          <p:cNvSpPr>
            <a:spLocks noGrp="1"/>
          </p:cNvSpPr>
          <p:nvPr>
            <p:ph type="dt" sz="half" idx="10"/>
          </p:nvPr>
        </p:nvSpPr>
        <p:spPr/>
        <p:txBody>
          <a:bodyPr/>
          <a:lstStyle/>
          <a:p>
            <a:fld id="{70C71450-4977-425B-BF31-740162BE24C2}" type="datetime4">
              <a:rPr lang="en-GB" smtClean="0"/>
              <a:t>09 June 2015</a:t>
            </a:fld>
            <a:endParaRPr lang="en-GB"/>
          </a:p>
        </p:txBody>
      </p:sp>
      <p:sp>
        <p:nvSpPr>
          <p:cNvPr id="5" name="Footer Placeholder 4"/>
          <p:cNvSpPr>
            <a:spLocks noGrp="1"/>
          </p:cNvSpPr>
          <p:nvPr>
            <p:ph type="ftr" sz="quarter" idx="11"/>
          </p:nvPr>
        </p:nvSpPr>
        <p:spPr/>
        <p:txBody>
          <a:bodyPr/>
          <a:lstStyle/>
          <a:p>
            <a:r>
              <a:rPr lang="en-GB" smtClean="0"/>
              <a:t>VCR and AVCR Training – May 2015</a:t>
            </a:r>
            <a:endParaRPr lang="en-GB"/>
          </a:p>
        </p:txBody>
      </p:sp>
      <p:sp>
        <p:nvSpPr>
          <p:cNvPr id="6" name="Slide Number Placeholder 5"/>
          <p:cNvSpPr>
            <a:spLocks noGrp="1"/>
          </p:cNvSpPr>
          <p:nvPr>
            <p:ph type="sldNum" sz="quarter" idx="12"/>
          </p:nvPr>
        </p:nvSpPr>
        <p:spPr/>
        <p:txBody>
          <a:bodyPr/>
          <a:lstStyle/>
          <a:p>
            <a:fld id="{786194A1-5B28-41B4-A256-7AB656992733}" type="slidenum">
              <a:rPr lang="en-GB" smtClean="0"/>
              <a:t>9</a:t>
            </a:fld>
            <a:endParaRPr lang="en-GB"/>
          </a:p>
        </p:txBody>
      </p:sp>
    </p:spTree>
    <p:extLst>
      <p:ext uri="{BB962C8B-B14F-4D97-AF65-F5344CB8AC3E}">
        <p14:creationId xmlns:p14="http://schemas.microsoft.com/office/powerpoint/2010/main" val="1602408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UL_PowerPoint_Template">
  <a:themeElements>
    <a:clrScheme name="Custom 3">
      <a:dk1>
        <a:sysClr val="windowText" lastClr="000000"/>
      </a:dk1>
      <a:lt1>
        <a:sysClr val="window" lastClr="FFFFFF"/>
      </a:lt1>
      <a:dk2>
        <a:srgbClr val="595959"/>
      </a:dk2>
      <a:lt2>
        <a:srgbClr val="EBEBEB"/>
      </a:lt2>
      <a:accent1>
        <a:srgbClr val="00325B"/>
      </a:accent1>
      <a:accent2>
        <a:srgbClr val="BE0F34"/>
      </a:accent2>
      <a:accent3>
        <a:srgbClr val="84A5DC"/>
      </a:accent3>
      <a:accent4>
        <a:srgbClr val="8098AD"/>
      </a:accent4>
      <a:accent5>
        <a:srgbClr val="DF879A"/>
      </a:accent5>
      <a:accent6>
        <a:srgbClr val="C2D2ED"/>
      </a:accent6>
      <a:hlink>
        <a:srgbClr val="0000FF"/>
      </a:hlink>
      <a:folHlink>
        <a:srgbClr val="800080"/>
      </a:folHlink>
    </a:clrScheme>
    <a:fontScheme name="Brun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6552_BUL_PowePoint_TPL_AW_2.pptx" id="{4D67F386-3FC6-4D8E-BFEC-44461FE00372}" vid="{C71F71E6-4BC7-4BD9-955D-5E456745AA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KeywordTaxHTField xmlns="acc90f36-ffc8-431b-9905-6603340ff899">
      <Terms xmlns="http://schemas.microsoft.com/office/infopath/2007/PartnerControls"/>
    </TaxKeywordTaxHTField>
    <BrunelBaseOwner0 xmlns="b9a35ae3-052f-4fd7-bd66-15ef2ae2a91a">
      <Terms xmlns="http://schemas.microsoft.com/office/infopath/2007/PartnerControls">
        <TermInfo xmlns="http://schemas.microsoft.com/office/infopath/2007/PartnerControls">
          <TermName xmlns="http://schemas.microsoft.com/office/infopath/2007/PartnerControls">Internal Communications</TermName>
          <TermId xmlns="http://schemas.microsoft.com/office/infopath/2007/PartnerControls">01e1b302-1141-47e6-ae68-8b0ede583215</TermId>
        </TermInfo>
      </Terms>
    </BrunelBaseOwner0>
    <BrunelBaseAudience0 xmlns="b9a35ae3-052f-4fd7-bd66-15ef2ae2a91a">
      <Terms xmlns="http://schemas.microsoft.com/office/infopath/2007/PartnerControls"/>
    </BrunelBaseAudience0>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runel Template" ma:contentTypeID="0x010100B5A4C08D27C9458A8DBC831B2C0EF43F002397C6FA6683084683D0063C80286F5C000A58B20099E3D74C93845C585C9254D2" ma:contentTypeVersion="1" ma:contentTypeDescription="" ma:contentTypeScope="" ma:versionID="8de3be02cf87663af61df1038bf293f0">
  <xsd:schema xmlns:xsd="http://www.w3.org/2001/XMLSchema" xmlns:xs="http://www.w3.org/2001/XMLSchema" xmlns:p="http://schemas.microsoft.com/office/2006/metadata/properties" xmlns:ns2="b9a35ae3-052f-4fd7-bd66-15ef2ae2a91a" xmlns:ns3="acc90f36-ffc8-431b-9905-6603340ff899" targetNamespace="http://schemas.microsoft.com/office/2006/metadata/properties" ma:root="true" ma:fieldsID="33da2acc6ac8256ecd4805dd1b0a82bb" ns2:_="" ns3:_="">
    <xsd:import namespace="b9a35ae3-052f-4fd7-bd66-15ef2ae2a91a"/>
    <xsd:import namespace="acc90f36-ffc8-431b-9905-6603340ff899"/>
    <xsd:element name="properties">
      <xsd:complexType>
        <xsd:sequence>
          <xsd:element name="documentManagement">
            <xsd:complexType>
              <xsd:all>
                <xsd:element ref="ns2:BrunelBaseOwner0" minOccurs="0"/>
                <xsd:element ref="ns2:BrunelBaseAudience0" minOccurs="0"/>
                <xsd:element ref="ns3: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a35ae3-052f-4fd7-bd66-15ef2ae2a91a" elementFormDefault="qualified">
    <xsd:import namespace="http://schemas.microsoft.com/office/2006/documentManagement/types"/>
    <xsd:import namespace="http://schemas.microsoft.com/office/infopath/2007/PartnerControls"/>
    <xsd:element name="BrunelBaseOwner0" ma:index="9" ma:taxonomy="true" ma:internalName="BrunelBaseOwner0" ma:taxonomyFieldName="BrunelBaseOwner" ma:displayName="Owner" ma:default="1;#Internal Communications|01e1b302-1141-47e6-ae68-8b0ede583215" ma:fieldId="{98f64fff-228a-401e-b118-7b7ed14a11bf}" ma:sspId="1f8ae13c-041c-454e-aeb3-8644223ed454" ma:termSetId="ce0b3c44-0e18-4677-9fa6-443ed1905ae4" ma:anchorId="00000000-0000-0000-0000-000000000000" ma:open="false" ma:isKeyword="false">
      <xsd:complexType>
        <xsd:sequence>
          <xsd:element ref="pc:Terms" minOccurs="0" maxOccurs="1"/>
        </xsd:sequence>
      </xsd:complexType>
    </xsd:element>
    <xsd:element name="BrunelBaseAudience0" ma:index="11" nillable="true" ma:taxonomy="true" ma:internalName="BrunelBaseAudience0" ma:taxonomyFieldName="BrunelBaseAudience" ma:displayName="Search Audience" ma:default="" ma:fieldId="{d57833c3-6316-40fd-9f4a-bdce40d7b5e8}" ma:taxonomyMulti="true" ma:sspId="1f8ae13c-041c-454e-aeb3-8644223ed454" ma:termSetId="e48bdc75-7773-40af-8e0d-060ff7e1dbe0"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cc90f36-ffc8-431b-9905-6603340ff899" elementFormDefault="qualified">
    <xsd:import namespace="http://schemas.microsoft.com/office/2006/documentManagement/types"/>
    <xsd:import namespace="http://schemas.microsoft.com/office/infopath/2007/PartnerControls"/>
    <xsd:element name="TaxKeywordTaxHTField" ma:index="12" nillable="true" ma:taxonomy="true" ma:internalName="TaxKeywordTaxHTField" ma:taxonomyFieldName="TaxKeyword" ma:displayName="Enterprise Keywords" ma:fieldId="{23f27201-bee3-471e-b2e7-b64fd8b7ca38}" ma:taxonomyMulti="true" ma:sspId="1f8ae13c-041c-454e-aeb3-8644223ed454"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ABB48A-250F-437B-B2B8-3E409D4ED280}">
  <ds:schemaRefs>
    <ds:schemaRef ds:uri="http://purl.org/dc/elements/1.1/"/>
    <ds:schemaRef ds:uri="http://schemas.openxmlformats.org/package/2006/metadata/core-properties"/>
    <ds:schemaRef ds:uri="http://schemas.microsoft.com/office/2006/documentManagement/types"/>
    <ds:schemaRef ds:uri="http://schemas.microsoft.com/office/2006/metadata/properties"/>
    <ds:schemaRef ds:uri="http://purl.org/dc/dcmitype/"/>
    <ds:schemaRef ds:uri="http://www.w3.org/XML/1998/namespace"/>
    <ds:schemaRef ds:uri="acc90f36-ffc8-431b-9905-6603340ff899"/>
    <ds:schemaRef ds:uri="http://schemas.microsoft.com/office/infopath/2007/PartnerControls"/>
    <ds:schemaRef ds:uri="b9a35ae3-052f-4fd7-bd66-15ef2ae2a91a"/>
    <ds:schemaRef ds:uri="http://purl.org/dc/terms/"/>
  </ds:schemaRefs>
</ds:datastoreItem>
</file>

<file path=customXml/itemProps2.xml><?xml version="1.0" encoding="utf-8"?>
<ds:datastoreItem xmlns:ds="http://schemas.openxmlformats.org/officeDocument/2006/customXml" ds:itemID="{91A20A98-9BF8-4507-879B-888EB959C904}">
  <ds:schemaRefs>
    <ds:schemaRef ds:uri="http://schemas.microsoft.com/sharepoint/v3/contenttype/forms"/>
  </ds:schemaRefs>
</ds:datastoreItem>
</file>

<file path=customXml/itemProps3.xml><?xml version="1.0" encoding="utf-8"?>
<ds:datastoreItem xmlns:ds="http://schemas.openxmlformats.org/officeDocument/2006/customXml" ds:itemID="{B3F5565E-E83F-459F-8C58-D19A1FC562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a35ae3-052f-4fd7-bd66-15ef2ae2a91a"/>
    <ds:schemaRef ds:uri="acc90f36-ffc8-431b-9905-6603340ff8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BUL_PowerPoint_Template</Template>
  <TotalTime>448</TotalTime>
  <Words>1662</Words>
  <Application>Microsoft Office PowerPoint</Application>
  <PresentationFormat>On-screen Show (4:3)</PresentationFormat>
  <Paragraphs>216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BUL_PowerPoint_Template</vt:lpstr>
      <vt:lpstr>VCR and AVCR Briefing – 2015</vt:lpstr>
      <vt:lpstr>Preparation before the Board Meeting</vt:lpstr>
      <vt:lpstr>VCR Folder</vt:lpstr>
      <vt:lpstr>Pre-Meeting</vt:lpstr>
      <vt:lpstr>Board paperwork</vt:lpstr>
      <vt:lpstr>Other Issues</vt:lpstr>
      <vt:lpstr>Other Issues (2)</vt:lpstr>
      <vt:lpstr>At the Board Meeting</vt:lpstr>
      <vt:lpstr>Topics</vt:lpstr>
      <vt:lpstr>Be prepared</vt:lpstr>
      <vt:lpstr>Stopping the Board</vt:lpstr>
      <vt:lpstr>Potential Decisions</vt:lpstr>
      <vt:lpstr>Mitigating Circumstances at BoE</vt:lpstr>
      <vt:lpstr>Mitigating Circumstances at BoE (2)</vt:lpstr>
      <vt:lpstr>Provisional Awards </vt:lpstr>
      <vt:lpstr>Programme Spec Checks</vt:lpstr>
      <vt:lpstr>Ordinary Awards</vt:lpstr>
      <vt:lpstr>New Classification Rules from June 2015</vt:lpstr>
      <vt:lpstr>Role of External Examiner at Boards</vt:lpstr>
      <vt:lpstr>Students in Disciplinary Process</vt:lpstr>
      <vt:lpstr>Recording of Decisions</vt:lpstr>
      <vt:lpstr>After the Board Meeting</vt:lpstr>
      <vt:lpstr>After the Board (1)</vt:lpstr>
      <vt:lpstr>After the Board (2)</vt:lpstr>
      <vt:lpstr>After the Board (3)</vt:lpstr>
      <vt:lpstr>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Surridge</dc:creator>
  <cp:lastModifiedBy>DKM</cp:lastModifiedBy>
  <cp:revision>33</cp:revision>
  <dcterms:created xsi:type="dcterms:W3CDTF">2014-11-04T09:46:50Z</dcterms:created>
  <dcterms:modified xsi:type="dcterms:W3CDTF">2015-06-09T11:54:37Z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0x010100B5A4C08D27C9458A8DBC831B2C0EF43F002397C6FA6683084683D0063C80286F5C000A58B20099E3D74C93845C585C9254D2</vt:lpwstr>
  </property>
  <property fmtid="{D5CDD505-2E9C-101B-9397-08002B2CF9AE}" pid="3" name="BrunelBaseOwner">
    <vt:lpwstr>1;#Internal Communications|01e1b302-1141-47e6-ae68-8b0ede583215</vt:lpwstr>
  </property>
  <property fmtid="{D5CDD505-2E9C-101B-9397-08002B2CF9AE}" pid="4" name="BrunelBaseOwner0">
    <vt:lpwstr>Internal Communications|01e1b302-1141-47e6-ae68-8b0ede583215</vt:lpwstr>
  </property>
  <property fmtid="{D5CDD505-2E9C-101B-9397-08002B2CF9AE}" pid="5" name="TaxKeyword">
    <vt:lpwstr/>
  </property>
  <property fmtid="{D5CDD505-2E9C-101B-9397-08002B2CF9AE}" pid="6" name="BrunelBaseAudience">
    <vt:lpwstr/>
  </property>
  <property fmtid="{D5CDD505-2E9C-101B-9397-08002B2CF9AE}" pid="7" name="l50cde2150514e6e90cdde84639c12b5">
    <vt:lpwstr/>
  </property>
  <property fmtid="{D5CDD505-2E9C-101B-9397-08002B2CF9AE}" pid="8" name="foo">
    <vt:lpwstr/>
  </property>
  <property fmtid="{D5CDD505-2E9C-101B-9397-08002B2CF9AE}" pid="9" name="TaxCatchAll">
    <vt:lpwstr>1;#Internal Communications|01e1b302-1141-47e6-ae68-8b0ede583215</vt:lpwstr>
  </property>
</Properties>
</file>