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Lst>
  <p:notesMasterIdLst>
    <p:notesMasterId r:id="rId18"/>
  </p:notesMasterIdLst>
  <p:handoutMasterIdLst>
    <p:handoutMasterId r:id="rId19"/>
  </p:handoutMasterIdLst>
  <p:sldIdLst>
    <p:sldId id="318" r:id="rId2"/>
    <p:sldId id="300" r:id="rId3"/>
    <p:sldId id="301" r:id="rId4"/>
    <p:sldId id="267" r:id="rId5"/>
    <p:sldId id="263" r:id="rId6"/>
    <p:sldId id="322" r:id="rId7"/>
    <p:sldId id="324" r:id="rId8"/>
    <p:sldId id="325" r:id="rId9"/>
    <p:sldId id="274" r:id="rId10"/>
    <p:sldId id="327" r:id="rId11"/>
    <p:sldId id="269" r:id="rId12"/>
    <p:sldId id="276" r:id="rId13"/>
    <p:sldId id="286" r:id="rId14"/>
    <p:sldId id="266" r:id="rId15"/>
    <p:sldId id="328" r:id="rId16"/>
    <p:sldId id="329" r:id="rId1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00"/>
    <a:srgbClr val="CCD1EA"/>
    <a:srgbClr val="191919"/>
    <a:srgbClr val="0000FF"/>
    <a:srgbClr val="FF8447"/>
    <a:srgbClr val="FF00FF"/>
    <a:srgbClr val="FF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32" autoAdjust="0"/>
    <p:restoredTop sz="91725" autoAdjust="0"/>
  </p:normalViewPr>
  <p:slideViewPr>
    <p:cSldViewPr snapToObjects="1">
      <p:cViewPr varScale="1">
        <p:scale>
          <a:sx n="79" d="100"/>
          <a:sy n="79" d="100"/>
        </p:scale>
        <p:origin x="1776"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EAD4CE6-38A1-4886-9AEA-6868B8B9121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5603" name="Rectangle 3">
            <a:extLst>
              <a:ext uri="{FF2B5EF4-FFF2-40B4-BE49-F238E27FC236}">
                <a16:creationId xmlns:a16="http://schemas.microsoft.com/office/drawing/2014/main" id="{71DDFE33-3B22-473A-95DD-ECD157686ABF}"/>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25604" name="Rectangle 4">
            <a:extLst>
              <a:ext uri="{FF2B5EF4-FFF2-40B4-BE49-F238E27FC236}">
                <a16:creationId xmlns:a16="http://schemas.microsoft.com/office/drawing/2014/main" id="{DB61DF85-BDB8-44A5-BF01-F820A795A469}"/>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5605" name="Rectangle 5">
            <a:extLst>
              <a:ext uri="{FF2B5EF4-FFF2-40B4-BE49-F238E27FC236}">
                <a16:creationId xmlns:a16="http://schemas.microsoft.com/office/drawing/2014/main" id="{5F5A7A9B-5EB3-46BC-8FE7-19DEFA9D74B8}"/>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0986D34-2B42-4C68-A87D-41C23F62126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74A6516-AEFF-408D-9358-4DAA869918C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4099" name="Rectangle 3">
            <a:extLst>
              <a:ext uri="{FF2B5EF4-FFF2-40B4-BE49-F238E27FC236}">
                <a16:creationId xmlns:a16="http://schemas.microsoft.com/office/drawing/2014/main" id="{339F4D26-54FF-48AC-B2F1-05C9AA653952}"/>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3076" name="Rectangle 4">
            <a:extLst>
              <a:ext uri="{FF2B5EF4-FFF2-40B4-BE49-F238E27FC236}">
                <a16:creationId xmlns:a16="http://schemas.microsoft.com/office/drawing/2014/main" id="{09A95B9F-431E-4EE9-9372-5ADEA6BEC0C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DE40AE37-F3CE-44A9-89BE-140BAEDBB58F}"/>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24F64F3E-0E47-46F6-935C-C7B3D1DADCE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4103" name="Rectangle 7">
            <a:extLst>
              <a:ext uri="{FF2B5EF4-FFF2-40B4-BE49-F238E27FC236}">
                <a16:creationId xmlns:a16="http://schemas.microsoft.com/office/drawing/2014/main" id="{F3665EC8-38F2-4E85-8847-D5787CC18DCD}"/>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9CDB6A4-B00B-4F6F-808E-F3DB80E94F1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934160E0-07A7-4FAA-A8CF-2C6BEAEC4D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CBE1D2-D393-4B99-88A3-9540D9A7E6F4}" type="slidenum">
              <a:rPr lang="en-US" altLang="en-US" smtClean="0"/>
              <a:pPr>
                <a:spcBef>
                  <a:spcPct val="0"/>
                </a:spcBef>
              </a:pPr>
              <a:t>1</a:t>
            </a:fld>
            <a:endParaRPr lang="en-US" altLang="en-US"/>
          </a:p>
        </p:txBody>
      </p:sp>
      <p:sp>
        <p:nvSpPr>
          <p:cNvPr id="6147" name="Rectangle 2">
            <a:extLst>
              <a:ext uri="{FF2B5EF4-FFF2-40B4-BE49-F238E27FC236}">
                <a16:creationId xmlns:a16="http://schemas.microsoft.com/office/drawing/2014/main" id="{3848C204-F04B-4076-BEE7-855C0469AF84}"/>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1E4922CE-15A9-4306-8984-3248FDCB38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4414F178-3550-40CD-A914-B8DCE2761B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6DFC67F-9F97-4F64-93E3-E6D9EAB06091}" type="slidenum">
              <a:rPr lang="en-US" altLang="en-US" smtClean="0"/>
              <a:pPr>
                <a:spcBef>
                  <a:spcPct val="0"/>
                </a:spcBef>
              </a:pPr>
              <a:t>15</a:t>
            </a:fld>
            <a:endParaRPr lang="en-US" altLang="en-US"/>
          </a:p>
        </p:txBody>
      </p:sp>
      <p:sp>
        <p:nvSpPr>
          <p:cNvPr id="21507" name="Rectangle 2">
            <a:extLst>
              <a:ext uri="{FF2B5EF4-FFF2-40B4-BE49-F238E27FC236}">
                <a16:creationId xmlns:a16="http://schemas.microsoft.com/office/drawing/2014/main" id="{2FCEB752-C751-481B-A138-5746BF4C2BF3}"/>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ED80B325-3CAF-4EFE-BAFB-FCC504B8C7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9">
            <a:extLst>
              <a:ext uri="{FF2B5EF4-FFF2-40B4-BE49-F238E27FC236}">
                <a16:creationId xmlns:a16="http://schemas.microsoft.com/office/drawing/2014/main" id="{4059FF47-29D8-460B-8E59-4C63A3E8498E}"/>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60B46A22-0650-41E5-BDBE-D8F5466F0A4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ACE57CA9-AA7D-40E7-A80C-527DE0EC6874}"/>
              </a:ext>
            </a:extLst>
          </p:cNvPr>
          <p:cNvSpPr>
            <a:spLocks noGrp="1"/>
          </p:cNvSpPr>
          <p:nvPr>
            <p:ph type="sldNum" sz="quarter" idx="12"/>
          </p:nvPr>
        </p:nvSpPr>
        <p:spPr/>
        <p:txBody>
          <a:bodyPr/>
          <a:lstStyle>
            <a:lvl1pPr>
              <a:defRPr/>
            </a:lvl1pPr>
          </a:lstStyle>
          <a:p>
            <a:pPr>
              <a:defRPr/>
            </a:pPr>
            <a:fld id="{07AFA8DE-2F91-409B-A92E-9AAF48B0F498}" type="slidenum">
              <a:rPr lang="en-US" altLang="en-US"/>
              <a:pPr>
                <a:defRPr/>
              </a:pPr>
              <a:t>‹#›</a:t>
            </a:fld>
            <a:endParaRPr lang="en-US" altLang="en-US"/>
          </a:p>
        </p:txBody>
      </p:sp>
    </p:spTree>
    <p:extLst>
      <p:ext uri="{BB962C8B-B14F-4D97-AF65-F5344CB8AC3E}">
        <p14:creationId xmlns:p14="http://schemas.microsoft.com/office/powerpoint/2010/main" val="2071518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D70E7BB6-EAE1-4C7F-B677-115633EDE776}"/>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DDF39F12-FDE1-4DC4-B9B3-C0409FD2A6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C207C366-8C1E-4187-B987-358230AE26FE}"/>
              </a:ext>
            </a:extLst>
          </p:cNvPr>
          <p:cNvSpPr>
            <a:spLocks noGrp="1"/>
          </p:cNvSpPr>
          <p:nvPr>
            <p:ph type="sldNum" sz="quarter" idx="12"/>
          </p:nvPr>
        </p:nvSpPr>
        <p:spPr/>
        <p:txBody>
          <a:bodyPr/>
          <a:lstStyle>
            <a:lvl1pPr>
              <a:defRPr/>
            </a:lvl1pPr>
          </a:lstStyle>
          <a:p>
            <a:pPr>
              <a:defRPr/>
            </a:pPr>
            <a:fld id="{218F03BB-F7F3-4F7B-BF2B-A433CA6D2B4A}" type="slidenum">
              <a:rPr lang="en-US" altLang="en-US"/>
              <a:pPr>
                <a:defRPr/>
              </a:pPr>
              <a:t>‹#›</a:t>
            </a:fld>
            <a:endParaRPr lang="en-US" altLang="en-US"/>
          </a:p>
        </p:txBody>
      </p:sp>
    </p:spTree>
    <p:extLst>
      <p:ext uri="{BB962C8B-B14F-4D97-AF65-F5344CB8AC3E}">
        <p14:creationId xmlns:p14="http://schemas.microsoft.com/office/powerpoint/2010/main" val="2415158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7E368D4D-FF97-42CC-AFCB-0F935ADD0E46}"/>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F838CDF8-9000-434D-BA8C-3827FCFA858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484149C9-3CC0-4E9D-955C-18D07DC9C174}"/>
              </a:ext>
            </a:extLst>
          </p:cNvPr>
          <p:cNvSpPr>
            <a:spLocks noGrp="1"/>
          </p:cNvSpPr>
          <p:nvPr>
            <p:ph type="sldNum" sz="quarter" idx="12"/>
          </p:nvPr>
        </p:nvSpPr>
        <p:spPr/>
        <p:txBody>
          <a:bodyPr/>
          <a:lstStyle>
            <a:lvl1pPr>
              <a:defRPr/>
            </a:lvl1pPr>
          </a:lstStyle>
          <a:p>
            <a:pPr>
              <a:defRPr/>
            </a:pPr>
            <a:fld id="{DA55665C-36F7-4F2B-B9A6-B51E243D7DB1}" type="slidenum">
              <a:rPr lang="en-US" altLang="en-US"/>
              <a:pPr>
                <a:defRPr/>
              </a:pPr>
              <a:t>‹#›</a:t>
            </a:fld>
            <a:endParaRPr lang="en-US" altLang="en-US"/>
          </a:p>
        </p:txBody>
      </p:sp>
    </p:spTree>
    <p:extLst>
      <p:ext uri="{BB962C8B-B14F-4D97-AF65-F5344CB8AC3E}">
        <p14:creationId xmlns:p14="http://schemas.microsoft.com/office/powerpoint/2010/main" val="1403521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CD31E0FA-E1E0-44F2-9E89-BEE0F4E87ADA}"/>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6817472A-94C9-4B2B-A4DD-8630E77C121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E907252D-0885-4961-A49A-0BCF2CB01151}"/>
              </a:ext>
            </a:extLst>
          </p:cNvPr>
          <p:cNvSpPr>
            <a:spLocks noGrp="1"/>
          </p:cNvSpPr>
          <p:nvPr>
            <p:ph type="sldNum" sz="quarter" idx="12"/>
          </p:nvPr>
        </p:nvSpPr>
        <p:spPr/>
        <p:txBody>
          <a:bodyPr/>
          <a:lstStyle>
            <a:lvl1pPr>
              <a:defRPr/>
            </a:lvl1pPr>
          </a:lstStyle>
          <a:p>
            <a:pPr>
              <a:defRPr/>
            </a:pPr>
            <a:fld id="{F7820296-B691-497A-8EDD-59C14D50CA27}" type="slidenum">
              <a:rPr lang="en-US" altLang="en-US"/>
              <a:pPr>
                <a:defRPr/>
              </a:pPr>
              <a:t>‹#›</a:t>
            </a:fld>
            <a:endParaRPr lang="en-US" altLang="en-US"/>
          </a:p>
        </p:txBody>
      </p:sp>
    </p:spTree>
    <p:extLst>
      <p:ext uri="{BB962C8B-B14F-4D97-AF65-F5344CB8AC3E}">
        <p14:creationId xmlns:p14="http://schemas.microsoft.com/office/powerpoint/2010/main" val="1897781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9">
            <a:extLst>
              <a:ext uri="{FF2B5EF4-FFF2-40B4-BE49-F238E27FC236}">
                <a16:creationId xmlns:a16="http://schemas.microsoft.com/office/drawing/2014/main" id="{E4ADEE9F-EE89-45DF-96D7-98773257B6D0}"/>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FE94C3ED-1EF6-495A-8108-EC17607DE9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147BC1A1-0B45-4A73-B492-85A926EEC912}"/>
              </a:ext>
            </a:extLst>
          </p:cNvPr>
          <p:cNvSpPr>
            <a:spLocks noGrp="1"/>
          </p:cNvSpPr>
          <p:nvPr>
            <p:ph type="sldNum" sz="quarter" idx="12"/>
          </p:nvPr>
        </p:nvSpPr>
        <p:spPr/>
        <p:txBody>
          <a:bodyPr/>
          <a:lstStyle>
            <a:lvl1pPr>
              <a:defRPr/>
            </a:lvl1pPr>
          </a:lstStyle>
          <a:p>
            <a:pPr>
              <a:defRPr/>
            </a:pPr>
            <a:fld id="{C62D1E00-0662-4BA8-86D6-0DE44F34DAB2}" type="slidenum">
              <a:rPr lang="en-US" altLang="en-US"/>
              <a:pPr>
                <a:defRPr/>
              </a:pPr>
              <a:t>‹#›</a:t>
            </a:fld>
            <a:endParaRPr lang="en-US" altLang="en-US"/>
          </a:p>
        </p:txBody>
      </p:sp>
    </p:spTree>
    <p:extLst>
      <p:ext uri="{BB962C8B-B14F-4D97-AF65-F5344CB8AC3E}">
        <p14:creationId xmlns:p14="http://schemas.microsoft.com/office/powerpoint/2010/main" val="691634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6030BCB3-70CF-4642-B89E-FBC0589A9BAD}"/>
              </a:ext>
            </a:extLst>
          </p:cNvPr>
          <p:cNvSpPr>
            <a:spLocks noGrp="1"/>
          </p:cNvSpPr>
          <p:nvPr>
            <p:ph type="dt" sz="half" idx="10"/>
          </p:nvPr>
        </p:nvSpPr>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id="{B03A9360-784A-42B2-974F-7A7A91FEE3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4D94B8B6-51A1-4FC5-9F5B-5FAC7989F2CB}"/>
              </a:ext>
            </a:extLst>
          </p:cNvPr>
          <p:cNvSpPr>
            <a:spLocks noGrp="1"/>
          </p:cNvSpPr>
          <p:nvPr>
            <p:ph type="sldNum" sz="quarter" idx="12"/>
          </p:nvPr>
        </p:nvSpPr>
        <p:spPr/>
        <p:txBody>
          <a:bodyPr/>
          <a:lstStyle>
            <a:lvl1pPr>
              <a:defRPr/>
            </a:lvl1pPr>
          </a:lstStyle>
          <a:p>
            <a:pPr>
              <a:defRPr/>
            </a:pPr>
            <a:fld id="{44115CFA-EE36-4DBA-B990-3AC27407A9B0}" type="slidenum">
              <a:rPr lang="en-US" altLang="en-US"/>
              <a:pPr>
                <a:defRPr/>
              </a:pPr>
              <a:t>‹#›</a:t>
            </a:fld>
            <a:endParaRPr lang="en-US" altLang="en-US"/>
          </a:p>
        </p:txBody>
      </p:sp>
    </p:spTree>
    <p:extLst>
      <p:ext uri="{BB962C8B-B14F-4D97-AF65-F5344CB8AC3E}">
        <p14:creationId xmlns:p14="http://schemas.microsoft.com/office/powerpoint/2010/main" val="807345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B3DB26BB-6ABA-41CE-B38B-C4C0703C953F}"/>
              </a:ext>
            </a:extLst>
          </p:cNvPr>
          <p:cNvSpPr>
            <a:spLocks noGrp="1"/>
          </p:cNvSpPr>
          <p:nvPr>
            <p:ph type="dt" sz="half" idx="10"/>
          </p:nvPr>
        </p:nvSpPr>
        <p:spPr/>
        <p:txBody>
          <a:bodyPr/>
          <a:lstStyle>
            <a:lvl1pPr>
              <a:defRPr/>
            </a:lvl1pPr>
          </a:lstStyle>
          <a:p>
            <a:pPr>
              <a:defRPr/>
            </a:pPr>
            <a:endParaRPr lang="en-US"/>
          </a:p>
        </p:txBody>
      </p:sp>
      <p:sp>
        <p:nvSpPr>
          <p:cNvPr id="8" name="Footer Placeholder 21">
            <a:extLst>
              <a:ext uri="{FF2B5EF4-FFF2-40B4-BE49-F238E27FC236}">
                <a16:creationId xmlns:a16="http://schemas.microsoft.com/office/drawing/2014/main" id="{D289420C-52F5-4CD7-8AB9-7B1E752866B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7">
            <a:extLst>
              <a:ext uri="{FF2B5EF4-FFF2-40B4-BE49-F238E27FC236}">
                <a16:creationId xmlns:a16="http://schemas.microsoft.com/office/drawing/2014/main" id="{6B79830E-0C27-4170-A399-50C0E1C18F26}"/>
              </a:ext>
            </a:extLst>
          </p:cNvPr>
          <p:cNvSpPr>
            <a:spLocks noGrp="1"/>
          </p:cNvSpPr>
          <p:nvPr>
            <p:ph type="sldNum" sz="quarter" idx="12"/>
          </p:nvPr>
        </p:nvSpPr>
        <p:spPr/>
        <p:txBody>
          <a:bodyPr/>
          <a:lstStyle>
            <a:lvl1pPr>
              <a:defRPr/>
            </a:lvl1pPr>
          </a:lstStyle>
          <a:p>
            <a:pPr>
              <a:defRPr/>
            </a:pPr>
            <a:fld id="{9977EB36-C2A2-4335-86A1-4AEF4653A09F}" type="slidenum">
              <a:rPr lang="en-US" altLang="en-US"/>
              <a:pPr>
                <a:defRPr/>
              </a:pPr>
              <a:t>‹#›</a:t>
            </a:fld>
            <a:endParaRPr lang="en-US" altLang="en-US"/>
          </a:p>
        </p:txBody>
      </p:sp>
    </p:spTree>
    <p:extLst>
      <p:ext uri="{BB962C8B-B14F-4D97-AF65-F5344CB8AC3E}">
        <p14:creationId xmlns:p14="http://schemas.microsoft.com/office/powerpoint/2010/main" val="2092878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id="{0569D4F3-0BBB-4858-8B24-660A28119494}"/>
              </a:ext>
            </a:extLst>
          </p:cNvPr>
          <p:cNvSpPr>
            <a:spLocks noGrp="1"/>
          </p:cNvSpPr>
          <p:nvPr>
            <p:ph type="dt" sz="half" idx="10"/>
          </p:nvPr>
        </p:nvSpPr>
        <p:spPr/>
        <p:txBody>
          <a:bodyPr/>
          <a:lstStyle>
            <a:lvl1pPr>
              <a:defRPr/>
            </a:lvl1pPr>
          </a:lstStyle>
          <a:p>
            <a:pPr>
              <a:defRPr/>
            </a:pPr>
            <a:endParaRPr lang="en-US"/>
          </a:p>
        </p:txBody>
      </p:sp>
      <p:sp>
        <p:nvSpPr>
          <p:cNvPr id="4" name="Footer Placeholder 21">
            <a:extLst>
              <a:ext uri="{FF2B5EF4-FFF2-40B4-BE49-F238E27FC236}">
                <a16:creationId xmlns:a16="http://schemas.microsoft.com/office/drawing/2014/main" id="{C58D0D7C-7309-4289-BB9E-6AEBFE6D5C7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17">
            <a:extLst>
              <a:ext uri="{FF2B5EF4-FFF2-40B4-BE49-F238E27FC236}">
                <a16:creationId xmlns:a16="http://schemas.microsoft.com/office/drawing/2014/main" id="{9DB79E07-9D55-4533-A7B5-6453546A2C35}"/>
              </a:ext>
            </a:extLst>
          </p:cNvPr>
          <p:cNvSpPr>
            <a:spLocks noGrp="1"/>
          </p:cNvSpPr>
          <p:nvPr>
            <p:ph type="sldNum" sz="quarter" idx="12"/>
          </p:nvPr>
        </p:nvSpPr>
        <p:spPr/>
        <p:txBody>
          <a:bodyPr/>
          <a:lstStyle>
            <a:lvl1pPr>
              <a:defRPr/>
            </a:lvl1pPr>
          </a:lstStyle>
          <a:p>
            <a:pPr>
              <a:defRPr/>
            </a:pPr>
            <a:fld id="{4AC45F1B-1527-494E-BEAB-AEE6FF9B9FF9}" type="slidenum">
              <a:rPr lang="en-US" altLang="en-US"/>
              <a:pPr>
                <a:defRPr/>
              </a:pPr>
              <a:t>‹#›</a:t>
            </a:fld>
            <a:endParaRPr lang="en-US" altLang="en-US"/>
          </a:p>
        </p:txBody>
      </p:sp>
    </p:spTree>
    <p:extLst>
      <p:ext uri="{BB962C8B-B14F-4D97-AF65-F5344CB8AC3E}">
        <p14:creationId xmlns:p14="http://schemas.microsoft.com/office/powerpoint/2010/main" val="298551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B39D6032-AFCF-4095-B52C-702C7B97E4F7}"/>
              </a:ext>
            </a:extLst>
          </p:cNvPr>
          <p:cNvSpPr>
            <a:spLocks noGrp="1"/>
          </p:cNvSpPr>
          <p:nvPr>
            <p:ph type="dt" sz="half" idx="10"/>
          </p:nvPr>
        </p:nvSpPr>
        <p:spPr/>
        <p:txBody>
          <a:bodyPr/>
          <a:lstStyle>
            <a:lvl1pPr>
              <a:defRPr/>
            </a:lvl1pPr>
          </a:lstStyle>
          <a:p>
            <a:pPr>
              <a:defRPr/>
            </a:pPr>
            <a:endParaRPr lang="en-US"/>
          </a:p>
        </p:txBody>
      </p:sp>
      <p:sp>
        <p:nvSpPr>
          <p:cNvPr id="3" name="Footer Placeholder 21">
            <a:extLst>
              <a:ext uri="{FF2B5EF4-FFF2-40B4-BE49-F238E27FC236}">
                <a16:creationId xmlns:a16="http://schemas.microsoft.com/office/drawing/2014/main" id="{16E1A61B-B552-4873-9CF6-011CD48E466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17">
            <a:extLst>
              <a:ext uri="{FF2B5EF4-FFF2-40B4-BE49-F238E27FC236}">
                <a16:creationId xmlns:a16="http://schemas.microsoft.com/office/drawing/2014/main" id="{35ABE597-0385-4FEB-BB99-969CD52253B4}"/>
              </a:ext>
            </a:extLst>
          </p:cNvPr>
          <p:cNvSpPr>
            <a:spLocks noGrp="1"/>
          </p:cNvSpPr>
          <p:nvPr>
            <p:ph type="sldNum" sz="quarter" idx="12"/>
          </p:nvPr>
        </p:nvSpPr>
        <p:spPr/>
        <p:txBody>
          <a:bodyPr/>
          <a:lstStyle>
            <a:lvl1pPr>
              <a:defRPr/>
            </a:lvl1pPr>
          </a:lstStyle>
          <a:p>
            <a:pPr>
              <a:defRPr/>
            </a:pPr>
            <a:fld id="{3E6BDEFB-FC38-404D-81AA-37A713828170}" type="slidenum">
              <a:rPr lang="en-US" altLang="en-US"/>
              <a:pPr>
                <a:defRPr/>
              </a:pPr>
              <a:t>‹#›</a:t>
            </a:fld>
            <a:endParaRPr lang="en-US" altLang="en-US"/>
          </a:p>
        </p:txBody>
      </p:sp>
    </p:spTree>
    <p:extLst>
      <p:ext uri="{BB962C8B-B14F-4D97-AF65-F5344CB8AC3E}">
        <p14:creationId xmlns:p14="http://schemas.microsoft.com/office/powerpoint/2010/main" val="2243148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344F46AB-D034-46DD-9F06-464B99D87F94}"/>
              </a:ext>
            </a:extLst>
          </p:cNvPr>
          <p:cNvSpPr>
            <a:spLocks noGrp="1"/>
          </p:cNvSpPr>
          <p:nvPr>
            <p:ph type="dt" sz="half" idx="10"/>
          </p:nvPr>
        </p:nvSpPr>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id="{575C98CB-8754-4A1E-92A5-CC74308714E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062183A5-EDC8-44AE-929A-B333DDA87031}"/>
              </a:ext>
            </a:extLst>
          </p:cNvPr>
          <p:cNvSpPr>
            <a:spLocks noGrp="1"/>
          </p:cNvSpPr>
          <p:nvPr>
            <p:ph type="sldNum" sz="quarter" idx="12"/>
          </p:nvPr>
        </p:nvSpPr>
        <p:spPr/>
        <p:txBody>
          <a:bodyPr/>
          <a:lstStyle>
            <a:lvl1pPr>
              <a:defRPr/>
            </a:lvl1pPr>
          </a:lstStyle>
          <a:p>
            <a:pPr>
              <a:defRPr/>
            </a:pPr>
            <a:fld id="{3796C62D-8D81-40E6-AE3A-CC4085566664}" type="slidenum">
              <a:rPr lang="en-US" altLang="en-US"/>
              <a:pPr>
                <a:defRPr/>
              </a:pPr>
              <a:t>‹#›</a:t>
            </a:fld>
            <a:endParaRPr lang="en-US" altLang="en-US"/>
          </a:p>
        </p:txBody>
      </p:sp>
    </p:spTree>
    <p:extLst>
      <p:ext uri="{BB962C8B-B14F-4D97-AF65-F5344CB8AC3E}">
        <p14:creationId xmlns:p14="http://schemas.microsoft.com/office/powerpoint/2010/main" val="3044990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a:extLst>
              <a:ext uri="{FF2B5EF4-FFF2-40B4-BE49-F238E27FC236}">
                <a16:creationId xmlns:a16="http://schemas.microsoft.com/office/drawing/2014/main" id="{3B460C23-EB34-4A91-ABB3-3F232B2857CF}"/>
              </a:ext>
            </a:extLst>
          </p:cNvPr>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ight Triangle 5">
            <a:extLst>
              <a:ext uri="{FF2B5EF4-FFF2-40B4-BE49-F238E27FC236}">
                <a16:creationId xmlns:a16="http://schemas.microsoft.com/office/drawing/2014/main" id="{4A38BA3A-ED22-408F-AE5E-193DA2F3ED9B}"/>
              </a:ext>
            </a:extLst>
          </p:cNvPr>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15">
            <a:extLst>
              <a:ext uri="{FF2B5EF4-FFF2-40B4-BE49-F238E27FC236}">
                <a16:creationId xmlns:a16="http://schemas.microsoft.com/office/drawing/2014/main" id="{65DEDE99-AB69-4CC4-8A96-1B5FB2BC5E40}"/>
              </a:ext>
            </a:extLst>
          </p:cNvPr>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cs typeface="+mn-cs"/>
            </a:endParaRPr>
          </a:p>
        </p:txBody>
      </p:sp>
      <p:sp>
        <p:nvSpPr>
          <p:cNvPr id="8" name="Freeform 16">
            <a:extLst>
              <a:ext uri="{FF2B5EF4-FFF2-40B4-BE49-F238E27FC236}">
                <a16:creationId xmlns:a16="http://schemas.microsoft.com/office/drawing/2014/main" id="{C1F122E2-D9A6-446B-B357-890B9C1016D7}"/>
              </a:ext>
            </a:extLst>
          </p:cNvPr>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a:extLst>
              <a:ext uri="{FF2B5EF4-FFF2-40B4-BE49-F238E27FC236}">
                <a16:creationId xmlns:a16="http://schemas.microsoft.com/office/drawing/2014/main" id="{E223E37A-D437-4029-970C-A3757D0D5ADF}"/>
              </a:ext>
            </a:extLst>
          </p:cNvPr>
          <p:cNvSpPr>
            <a:spLocks noGrp="1"/>
          </p:cNvSpPr>
          <p:nvPr>
            <p:ph type="dt" sz="half" idx="10"/>
          </p:nvPr>
        </p:nvSpPr>
        <p:spPr/>
        <p:txBody>
          <a:bodyPr/>
          <a:lstStyle>
            <a:lvl1pPr>
              <a:defRPr/>
            </a:lvl1pPr>
          </a:lstStyle>
          <a:p>
            <a:pPr>
              <a:defRPr/>
            </a:pPr>
            <a:endParaRPr lang="en-US"/>
          </a:p>
        </p:txBody>
      </p:sp>
      <p:sp>
        <p:nvSpPr>
          <p:cNvPr id="10" name="Footer Placeholder 5">
            <a:extLst>
              <a:ext uri="{FF2B5EF4-FFF2-40B4-BE49-F238E27FC236}">
                <a16:creationId xmlns:a16="http://schemas.microsoft.com/office/drawing/2014/main" id="{DA00689D-772A-4AA2-9142-0EB3458D1119}"/>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379589EC-674D-45FC-9BF7-07EFF4FA2D05}"/>
              </a:ext>
            </a:extLst>
          </p:cNvPr>
          <p:cNvSpPr>
            <a:spLocks noGrp="1"/>
          </p:cNvSpPr>
          <p:nvPr>
            <p:ph type="sldNum" sz="quarter" idx="12"/>
          </p:nvPr>
        </p:nvSpPr>
        <p:spPr>
          <a:xfrm>
            <a:off x="8077200" y="6356350"/>
            <a:ext cx="609600" cy="365125"/>
          </a:xfrm>
        </p:spPr>
        <p:txBody>
          <a:bodyPr/>
          <a:lstStyle>
            <a:lvl1pPr>
              <a:defRPr/>
            </a:lvl1pPr>
          </a:lstStyle>
          <a:p>
            <a:pPr>
              <a:defRPr/>
            </a:pPr>
            <a:fld id="{B467D3DD-5A16-462B-9F9A-7E696E09B122}" type="slidenum">
              <a:rPr lang="en-US" altLang="en-US"/>
              <a:pPr>
                <a:defRPr/>
              </a:pPr>
              <a:t>‹#›</a:t>
            </a:fld>
            <a:endParaRPr lang="en-US" altLang="en-US"/>
          </a:p>
        </p:txBody>
      </p:sp>
    </p:spTree>
    <p:extLst>
      <p:ext uri="{BB962C8B-B14F-4D97-AF65-F5344CB8AC3E}">
        <p14:creationId xmlns:p14="http://schemas.microsoft.com/office/powerpoint/2010/main" val="4033616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4F8DE0A-2969-4653-B81C-CC3AAB12BDDA}"/>
              </a:ext>
            </a:extLst>
          </p:cNvPr>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cs typeface="+mn-cs"/>
            </a:endParaRPr>
          </a:p>
        </p:txBody>
      </p:sp>
      <p:sp>
        <p:nvSpPr>
          <p:cNvPr id="8" name="Freeform 7">
            <a:extLst>
              <a:ext uri="{FF2B5EF4-FFF2-40B4-BE49-F238E27FC236}">
                <a16:creationId xmlns:a16="http://schemas.microsoft.com/office/drawing/2014/main" id="{476990DA-580F-425A-8410-7FD9CC4F34FC}"/>
              </a:ext>
            </a:extLst>
          </p:cNvPr>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cs typeface="+mn-cs"/>
            </a:endParaRPr>
          </a:p>
        </p:txBody>
      </p:sp>
      <p:sp>
        <p:nvSpPr>
          <p:cNvPr id="1028" name="Title Placeholder 8">
            <a:extLst>
              <a:ext uri="{FF2B5EF4-FFF2-40B4-BE49-F238E27FC236}">
                <a16:creationId xmlns:a16="http://schemas.microsoft.com/office/drawing/2014/main" id="{954D97D1-0E39-4681-B3F7-25980C472602}"/>
              </a:ext>
            </a:extLst>
          </p:cNvPr>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id="{438AF0B7-4380-482F-8F29-F034BF5DF16E}"/>
              </a:ext>
            </a:extLst>
          </p:cNvPr>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DE6EB788-F637-4B8B-B681-D7500713CDAD}"/>
              </a:ext>
            </a:extLst>
          </p:cNvPr>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endParaRPr lang="en-US"/>
          </a:p>
        </p:txBody>
      </p:sp>
      <p:sp>
        <p:nvSpPr>
          <p:cNvPr id="22" name="Footer Placeholder 21">
            <a:extLst>
              <a:ext uri="{FF2B5EF4-FFF2-40B4-BE49-F238E27FC236}">
                <a16:creationId xmlns:a16="http://schemas.microsoft.com/office/drawing/2014/main" id="{664A58AD-93D9-4F42-BB24-38668A3737F9}"/>
              </a:ext>
            </a:extLst>
          </p:cNvPr>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endParaRPr lang="en-US"/>
          </a:p>
        </p:txBody>
      </p:sp>
      <p:sp>
        <p:nvSpPr>
          <p:cNvPr id="18" name="Slide Number Placeholder 17">
            <a:extLst>
              <a:ext uri="{FF2B5EF4-FFF2-40B4-BE49-F238E27FC236}">
                <a16:creationId xmlns:a16="http://schemas.microsoft.com/office/drawing/2014/main" id="{8ECE2A0F-3D60-428E-ACFD-C1DF3CC4627F}"/>
              </a:ext>
            </a:extLst>
          </p:cNvPr>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D1EAEE"/>
                </a:solidFill>
              </a:defRPr>
            </a:lvl1pPr>
          </a:lstStyle>
          <a:p>
            <a:pPr>
              <a:defRPr/>
            </a:pPr>
            <a:fld id="{D3AE1E68-1450-4859-A04D-8AE544678C73}" type="slidenum">
              <a:rPr lang="en-US" altLang="en-US"/>
              <a:pPr>
                <a:defRPr/>
              </a:pPr>
              <a:t>‹#›</a:t>
            </a:fld>
            <a:endParaRPr lang="en-US" altLang="en-US"/>
          </a:p>
        </p:txBody>
      </p:sp>
      <p:grpSp>
        <p:nvGrpSpPr>
          <p:cNvPr id="1033" name="Group 1">
            <a:extLst>
              <a:ext uri="{FF2B5EF4-FFF2-40B4-BE49-F238E27FC236}">
                <a16:creationId xmlns:a16="http://schemas.microsoft.com/office/drawing/2014/main" id="{F5958A7B-9B2B-4A99-9DAE-7399E69290F6}"/>
              </a:ext>
            </a:extLst>
          </p:cNvPr>
          <p:cNvGrpSpPr>
            <a:grpSpLocks/>
          </p:cNvGrpSpPr>
          <p:nvPr/>
        </p:nvGrpSpPr>
        <p:grpSpPr bwMode="auto">
          <a:xfrm>
            <a:off x="-19050" y="203200"/>
            <a:ext cx="9180513" cy="647700"/>
            <a:chOff x="-19045" y="216550"/>
            <a:chExt cx="9180548" cy="649224"/>
          </a:xfrm>
        </p:grpSpPr>
        <p:sp>
          <p:nvSpPr>
            <p:cNvPr id="12" name="Freeform 11">
              <a:extLst>
                <a:ext uri="{FF2B5EF4-FFF2-40B4-BE49-F238E27FC236}">
                  <a16:creationId xmlns:a16="http://schemas.microsoft.com/office/drawing/2014/main" id="{81D69E17-ACE4-4E89-9155-4F04622916F1}"/>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a:latin typeface="Arial" charset="0"/>
                <a:cs typeface="Arial" charset="0"/>
              </a:endParaRPr>
            </a:p>
          </p:txBody>
        </p:sp>
        <p:sp>
          <p:nvSpPr>
            <p:cNvPr id="13" name="Freeform 12">
              <a:extLst>
                <a:ext uri="{FF2B5EF4-FFF2-40B4-BE49-F238E27FC236}">
                  <a16:creationId xmlns:a16="http://schemas.microsoft.com/office/drawing/2014/main" id="{691C7220-5F9B-43F6-BEA7-9CB119D1EC7B}"/>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a:latin typeface="Arial" charset="0"/>
                <a:cs typeface="Arial" charset="0"/>
              </a:endParaRPr>
            </a:p>
          </p:txBody>
        </p:sp>
      </p:grpSp>
    </p:spTree>
  </p:cSld>
  <p:clrMap bg1="dk1" tx1="lt1" bg2="dk2" tx2="lt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9" r:id="rId9"/>
    <p:sldLayoutId id="2147483917" r:id="rId10"/>
    <p:sldLayoutId id="2147483918"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audio" Target="../media/media12.m4a"/><Relationship Id="rId7" Type="http://schemas.openxmlformats.org/officeDocument/2006/relationships/oleObject" Target="../embeddings/oleObject1.bin"/><Relationship Id="rId2" Type="http://schemas.microsoft.com/office/2007/relationships/media" Target="../media/media12.m4a"/><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6.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hyperlink" Target="http://www.mathcentre.ac.uk:8081/mathsegteacher/" TargetMode="External"/><Relationship Id="rId4" Type="http://schemas.openxmlformats.org/officeDocument/2006/relationships/hyperlink" Target="http://www.mathcentre.ac.uk:8081/mathseg/"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ubtitle 3">
            <a:extLst>
              <a:ext uri="{FF2B5EF4-FFF2-40B4-BE49-F238E27FC236}">
                <a16:creationId xmlns:a16="http://schemas.microsoft.com/office/drawing/2014/main" id="{12F188DF-F10F-4666-AFCA-3D2E69F654C7}"/>
              </a:ext>
            </a:extLst>
          </p:cNvPr>
          <p:cNvSpPr>
            <a:spLocks noGrp="1"/>
          </p:cNvSpPr>
          <p:nvPr>
            <p:ph type="subTitle" idx="1"/>
          </p:nvPr>
        </p:nvSpPr>
        <p:spPr>
          <a:xfrm>
            <a:off x="2071688" y="4616450"/>
            <a:ext cx="6400800" cy="1752600"/>
          </a:xfrm>
        </p:spPr>
        <p:txBody>
          <a:bodyPr/>
          <a:lstStyle/>
          <a:p>
            <a:pPr marR="0" eaLnBrk="1" hangingPunct="1"/>
            <a:r>
              <a:rPr lang="pl-PL" altLang="en-US"/>
              <a:t>Martin Greenhow</a:t>
            </a:r>
          </a:p>
          <a:p>
            <a:pPr marR="0" eaLnBrk="1" hangingPunct="1"/>
            <a:r>
              <a:rPr lang="pl-PL" altLang="en-US" sz="2000"/>
              <a:t>Mathematical Sciences</a:t>
            </a:r>
          </a:p>
          <a:p>
            <a:pPr marR="0" eaLnBrk="1" hangingPunct="1"/>
            <a:r>
              <a:rPr lang="pl-PL" altLang="en-US" sz="2000"/>
              <a:t>Brunel University</a:t>
            </a:r>
          </a:p>
        </p:txBody>
      </p:sp>
      <p:sp>
        <p:nvSpPr>
          <p:cNvPr id="5123" name="Text Box 15">
            <a:extLst>
              <a:ext uri="{FF2B5EF4-FFF2-40B4-BE49-F238E27FC236}">
                <a16:creationId xmlns:a16="http://schemas.microsoft.com/office/drawing/2014/main" id="{BBC57CC7-34BF-4CA7-BBA8-7F5288173229}"/>
              </a:ext>
            </a:extLst>
          </p:cNvPr>
          <p:cNvSpPr txBox="1">
            <a:spLocks noChangeArrowheads="1"/>
          </p:cNvSpPr>
          <p:nvPr/>
        </p:nvSpPr>
        <p:spPr bwMode="auto">
          <a:xfrm>
            <a:off x="3870325" y="17192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GB" altLang="en-US" sz="1800">
              <a:latin typeface="Arial" panose="020B0604020202020204" pitchFamily="34" charset="0"/>
            </a:endParaRPr>
          </a:p>
        </p:txBody>
      </p:sp>
      <p:sp>
        <p:nvSpPr>
          <p:cNvPr id="5124" name="Rectangle 5">
            <a:extLst>
              <a:ext uri="{FF2B5EF4-FFF2-40B4-BE49-F238E27FC236}">
                <a16:creationId xmlns:a16="http://schemas.microsoft.com/office/drawing/2014/main" id="{ABA11BA4-2284-49B3-8E6B-9FC50ED982BD}"/>
              </a:ext>
            </a:extLst>
          </p:cNvPr>
          <p:cNvSpPr>
            <a:spLocks noChangeArrowheads="1"/>
          </p:cNvSpPr>
          <p:nvPr/>
        </p:nvSpPr>
        <p:spPr bwMode="auto">
          <a:xfrm>
            <a:off x="446088" y="1698625"/>
            <a:ext cx="8012112"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152352"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3600" i="1" dirty="0">
                <a:solidFill>
                  <a:srgbClr val="FFFF00"/>
                </a:solidFill>
                <a:latin typeface="Arial" panose="020B0604020202020204" pitchFamily="34" charset="0"/>
              </a:rPr>
              <a:t>Computer-aided assessment</a:t>
            </a:r>
          </a:p>
          <a:p>
            <a:pPr eaLnBrk="1" hangingPunct="1">
              <a:spcBef>
                <a:spcPct val="0"/>
              </a:spcBef>
              <a:buClrTx/>
              <a:buSzTx/>
              <a:buFontTx/>
              <a:buNone/>
            </a:pPr>
            <a:endParaRPr lang="en-US" altLang="en-US" sz="3600" i="1" dirty="0"/>
          </a:p>
          <a:p>
            <a:pPr eaLnBrk="1" hangingPunct="1">
              <a:spcBef>
                <a:spcPct val="0"/>
              </a:spcBef>
              <a:buClrTx/>
              <a:buSzTx/>
              <a:buFontTx/>
              <a:buNone/>
            </a:pPr>
            <a:r>
              <a:rPr lang="en-GB" altLang="en-US" sz="2800" dirty="0">
                <a:latin typeface="Arial" panose="020B0604020202020204" pitchFamily="34" charset="0"/>
              </a:rPr>
              <a:t>– embedding CAA in an effective way</a:t>
            </a:r>
          </a:p>
          <a:p>
            <a:pPr eaLnBrk="1" hangingPunct="1">
              <a:spcBef>
                <a:spcPct val="0"/>
              </a:spcBef>
              <a:buClrTx/>
              <a:buSzTx/>
              <a:buFontTx/>
              <a:buNone/>
            </a:pPr>
            <a:endParaRPr lang="en-GB" altLang="en-US" sz="2800" dirty="0">
              <a:latin typeface="Arial" panose="020B0604020202020204" pitchFamily="34" charset="0"/>
            </a:endParaRPr>
          </a:p>
          <a:p>
            <a:pPr>
              <a:spcBef>
                <a:spcPct val="0"/>
              </a:spcBef>
              <a:buClrTx/>
              <a:buSzTx/>
              <a:buFontTx/>
              <a:buNone/>
            </a:pPr>
            <a:endParaRPr lang="en-GB" altLang="en-US" sz="3600" dirty="0">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22718579-3747-4E9E-B71C-E21F4C4098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7250" y="6191250"/>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1D264A81-E849-4D98-A8EB-AEA368CD3F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7250" y="6191250"/>
            <a:ext cx="487363" cy="487363"/>
          </a:xfrm>
          <a:prstGeom prst="rect">
            <a:avLst/>
          </a:prstGeom>
        </p:spPr>
      </p:pic>
    </p:spTree>
  </p:cSld>
  <p:clrMapOvr>
    <a:masterClrMapping/>
  </p:clrMapOvr>
  <p:transition advTm="205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3">
            <a:extLst>
              <a:ext uri="{FF2B5EF4-FFF2-40B4-BE49-F238E27FC236}">
                <a16:creationId xmlns:a16="http://schemas.microsoft.com/office/drawing/2014/main" id="{70ADFBD1-7425-425A-A6B3-FE43343C140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r="46478" b="6493"/>
          <a:stretch>
            <a:fillRect/>
          </a:stretch>
        </p:blipFill>
        <p:spPr>
          <a:xfrm>
            <a:off x="863600" y="120650"/>
            <a:ext cx="6732588" cy="6616700"/>
          </a:xfrm>
        </p:spPr>
      </p:pic>
      <p:sp>
        <p:nvSpPr>
          <p:cNvPr id="2" name="Line Callout 1 1">
            <a:extLst>
              <a:ext uri="{FF2B5EF4-FFF2-40B4-BE49-F238E27FC236}">
                <a16:creationId xmlns:a16="http://schemas.microsoft.com/office/drawing/2014/main" id="{76068FD3-7F1E-4CAF-9012-C98BDFBF1811}"/>
              </a:ext>
            </a:extLst>
          </p:cNvPr>
          <p:cNvSpPr/>
          <p:nvPr/>
        </p:nvSpPr>
        <p:spPr>
          <a:xfrm>
            <a:off x="7200900" y="2600325"/>
            <a:ext cx="1439863" cy="612775"/>
          </a:xfrm>
          <a:prstGeom prst="borderCallout1">
            <a:avLst>
              <a:gd name="adj1" fmla="val 47505"/>
              <a:gd name="adj2" fmla="val -2508"/>
              <a:gd name="adj3" fmla="val 23496"/>
              <a:gd name="adj4" fmla="val -11631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Feedback</a:t>
            </a:r>
          </a:p>
        </p:txBody>
      </p:sp>
      <p:pic>
        <p:nvPicPr>
          <p:cNvPr id="3" name="Audio 2">
            <a:hlinkClick r:id="" action="ppaction://media"/>
            <a:extLst>
              <a:ext uri="{FF2B5EF4-FFF2-40B4-BE49-F238E27FC236}">
                <a16:creationId xmlns:a16="http://schemas.microsoft.com/office/drawing/2014/main" id="{2A1A2578-28EC-4F41-9B20-060BCB1A0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7250" y="6191250"/>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091F5AF6-04AC-4AAB-9C44-AA3C641AA4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7250" y="6191250"/>
            <a:ext cx="487363" cy="487363"/>
          </a:xfrm>
          <a:prstGeom prst="rect">
            <a:avLst/>
          </a:prstGeom>
        </p:spPr>
      </p:pic>
    </p:spTree>
  </p:cSld>
  <p:clrMapOvr>
    <a:masterClrMapping/>
  </p:clrMapOvr>
  <p:transition spd="slow" advTm="480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02A0B-47DA-4F71-9B9A-CE7D2F20B761}"/>
              </a:ext>
            </a:extLst>
          </p:cNvPr>
          <p:cNvSpPr>
            <a:spLocks noGrp="1"/>
          </p:cNvSpPr>
          <p:nvPr>
            <p:ph type="title"/>
          </p:nvPr>
        </p:nvSpPr>
        <p:spPr>
          <a:xfrm>
            <a:off x="0" y="225425"/>
            <a:ext cx="9144000" cy="835025"/>
          </a:xfrm>
        </p:spPr>
        <p:txBody>
          <a:bodyPr>
            <a:noAutofit/>
          </a:bodyPr>
          <a:lstStyle/>
          <a:p>
            <a:pPr algn="ctr" eaLnBrk="1" hangingPunct="1">
              <a:defRPr/>
            </a:pPr>
            <a:r>
              <a:rPr lang="en-GB">
                <a:solidFill>
                  <a:schemeClr val="tx1"/>
                </a:solidFill>
                <a:effectLst>
                  <a:outerShdw blurRad="38100" dist="38100" dir="2700000" algn="tl">
                    <a:srgbClr val="000000"/>
                  </a:outerShdw>
                </a:effectLst>
              </a:rPr>
              <a:t>DeSTRESS JISC Project</a:t>
            </a:r>
          </a:p>
        </p:txBody>
      </p:sp>
      <p:sp>
        <p:nvSpPr>
          <p:cNvPr id="16387" name="Content Placeholder 4">
            <a:extLst>
              <a:ext uri="{FF2B5EF4-FFF2-40B4-BE49-F238E27FC236}">
                <a16:creationId xmlns:a16="http://schemas.microsoft.com/office/drawing/2014/main" id="{6004C7E1-E488-46CC-9C80-BD03CA911B30}"/>
              </a:ext>
            </a:extLst>
          </p:cNvPr>
          <p:cNvSpPr>
            <a:spLocks noGrp="1"/>
          </p:cNvSpPr>
          <p:nvPr>
            <p:ph idx="1"/>
          </p:nvPr>
        </p:nvSpPr>
        <p:spPr>
          <a:xfrm>
            <a:off x="0" y="1304925"/>
            <a:ext cx="9144000" cy="5327650"/>
          </a:xfrm>
        </p:spPr>
        <p:txBody>
          <a:bodyPr/>
          <a:lstStyle/>
          <a:p>
            <a:pPr eaLnBrk="1" hangingPunct="1"/>
            <a:r>
              <a:rPr lang="en-GB" altLang="en-US"/>
              <a:t>Builds on the Metal question design methodology and experiences to test basic stats for social sciences</a:t>
            </a:r>
          </a:p>
          <a:p>
            <a:pPr eaLnBrk="1" hangingPunct="1"/>
            <a:r>
              <a:rPr lang="en-GB" altLang="en-US"/>
              <a:t>Released new material end August 2011</a:t>
            </a:r>
          </a:p>
          <a:p>
            <a:pPr eaLnBrk="1" hangingPunct="1"/>
            <a:r>
              <a:rPr lang="en-GB" altLang="en-US"/>
              <a:t>Hand calculation with realistically-sized data sets – solution to link with external software such as Excel, SPSS</a:t>
            </a:r>
          </a:p>
          <a:p>
            <a:pPr eaLnBrk="1" hangingPunct="1"/>
            <a:r>
              <a:rPr lang="en-GB" altLang="en-US"/>
              <a:t>Real data? Data cannot be ‘designed’ to have certain features or not. Problems with keeping the data and answers current without accessing live web sites (problems of access and communication with the marking scheme). </a:t>
            </a:r>
          </a:p>
          <a:p>
            <a:pPr eaLnBrk="1" hangingPunct="1"/>
            <a:r>
              <a:rPr lang="en-GB" altLang="en-US"/>
              <a:t>Another challenging area is the interpretation of charts and graphs</a:t>
            </a:r>
          </a:p>
          <a:p>
            <a:pPr eaLnBrk="1" hangingPunct="1"/>
            <a:endParaRPr lang="en-GB" altLang="en-US"/>
          </a:p>
        </p:txBody>
      </p:sp>
      <p:pic>
        <p:nvPicPr>
          <p:cNvPr id="3" name="Audio 2">
            <a:hlinkClick r:id="" action="ppaction://media"/>
            <a:extLst>
              <a:ext uri="{FF2B5EF4-FFF2-40B4-BE49-F238E27FC236}">
                <a16:creationId xmlns:a16="http://schemas.microsoft.com/office/drawing/2014/main" id="{D3C0B03F-BDEF-4B20-8129-DA88495BDD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7250" y="6191250"/>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1C5EB494-2F78-49DB-B70F-B3C75D8288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77250" y="6191250"/>
            <a:ext cx="487363" cy="487363"/>
          </a:xfrm>
          <a:prstGeom prst="rect">
            <a:avLst/>
          </a:prstGeom>
        </p:spPr>
      </p:pic>
    </p:spTree>
  </p:cSld>
  <p:clrMapOvr>
    <a:masterClrMapping/>
  </p:clrMapOvr>
  <p:transition spd="slow" advTm="842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E64301-AADE-49AF-B017-D895CA1F364D}"/>
              </a:ext>
            </a:extLst>
          </p:cNvPr>
          <p:cNvSpPr>
            <a:spLocks noGrp="1"/>
          </p:cNvSpPr>
          <p:nvPr>
            <p:ph type="title"/>
          </p:nvPr>
        </p:nvSpPr>
        <p:spPr>
          <a:xfrm>
            <a:off x="0" y="0"/>
            <a:ext cx="9144000" cy="1592263"/>
          </a:xfrm>
          <a:ln>
            <a:miter lim="800000"/>
            <a:headEnd/>
            <a:tailEnd/>
          </a:ln>
          <a:extLst/>
        </p:spPr>
        <p:txBody>
          <a:bodyPr>
            <a:noAutofit/>
          </a:bodyPr>
          <a:lstStyle/>
          <a:p>
            <a:pPr algn="ctr" eaLnBrk="1" hangingPunct="1">
              <a:defRPr/>
            </a:pPr>
            <a:endParaRPr lang="en-GB" sz="4800" dirty="0">
              <a:solidFill>
                <a:schemeClr val="tx1"/>
              </a:solidFill>
            </a:endParaRPr>
          </a:p>
        </p:txBody>
      </p:sp>
      <p:pic>
        <p:nvPicPr>
          <p:cNvPr id="17411" name="Picture 4">
            <a:extLst>
              <a:ext uri="{FF2B5EF4-FFF2-40B4-BE49-F238E27FC236}">
                <a16:creationId xmlns:a16="http://schemas.microsoft.com/office/drawing/2014/main" id="{E6E70160-AA0C-419A-84BC-952809EF43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1235" r="25000" b="49353"/>
          <a:stretch>
            <a:fillRect/>
          </a:stretch>
        </p:blipFill>
        <p:spPr bwMode="auto">
          <a:xfrm>
            <a:off x="-12700" y="146050"/>
            <a:ext cx="9144000"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5">
            <a:extLst>
              <a:ext uri="{FF2B5EF4-FFF2-40B4-BE49-F238E27FC236}">
                <a16:creationId xmlns:a16="http://schemas.microsoft.com/office/drawing/2014/main" id="{54B00BA7-5354-49B1-B3B8-5D6F5E5CF9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 y="1700213"/>
            <a:ext cx="8821738" cy="517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7413" name="Object 1">
            <a:extLst>
              <a:ext uri="{FF2B5EF4-FFF2-40B4-BE49-F238E27FC236}">
                <a16:creationId xmlns:a16="http://schemas.microsoft.com/office/drawing/2014/main" id="{4386DBFF-5474-4CED-BD17-F2606456BDFC}"/>
              </a:ext>
            </a:extLst>
          </p:cNvPr>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7424" name="Equation" r:id="rId7" imgW="114151" imgH="215619" progId="Equation.3">
                  <p:embed/>
                </p:oleObj>
              </mc:Choice>
              <mc:Fallback>
                <p:oleObj name="Equation" r:id="rId7" imgW="114151" imgH="215619" progId="Equation.3">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4" name="TextBox 7">
            <a:extLst>
              <a:ext uri="{FF2B5EF4-FFF2-40B4-BE49-F238E27FC236}">
                <a16:creationId xmlns:a16="http://schemas.microsoft.com/office/drawing/2014/main" id="{AB834767-BF04-4254-A9E2-E53685A8735F}"/>
              </a:ext>
            </a:extLst>
          </p:cNvPr>
          <p:cNvSpPr txBox="1">
            <a:spLocks noChangeArrowheads="1"/>
          </p:cNvSpPr>
          <p:nvPr/>
        </p:nvSpPr>
        <p:spPr bwMode="auto">
          <a:xfrm>
            <a:off x="4514850" y="3536950"/>
            <a:ext cx="2720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1800">
                <a:solidFill>
                  <a:schemeClr val="bg1"/>
                </a:solidFill>
                <a:latin typeface="Arial" panose="020B0604020202020204" pitchFamily="34" charset="0"/>
              </a:rPr>
              <a:t>Gini coefficient</a:t>
            </a:r>
          </a:p>
          <a:p>
            <a:pPr eaLnBrk="1" hangingPunct="1">
              <a:spcBef>
                <a:spcPct val="0"/>
              </a:spcBef>
              <a:buClrTx/>
              <a:buSzTx/>
              <a:buFontTx/>
              <a:buNone/>
            </a:pPr>
            <a:r>
              <a:rPr lang="en-GB" altLang="en-US" sz="1800">
                <a:solidFill>
                  <a:schemeClr val="bg1"/>
                </a:solidFill>
                <a:latin typeface="Arial" panose="020B0604020202020204" pitchFamily="34" charset="0"/>
              </a:rPr>
              <a:t>G = A/(A+B) = 2A</a:t>
            </a:r>
            <a:endParaRPr lang="en-GB" altLang="en-US" sz="1800">
              <a:latin typeface="Arial" panose="020B0604020202020204" pitchFamily="34" charset="0"/>
            </a:endParaRPr>
          </a:p>
        </p:txBody>
      </p:sp>
      <p:sp>
        <p:nvSpPr>
          <p:cNvPr id="17415" name="TextBox 8">
            <a:extLst>
              <a:ext uri="{FF2B5EF4-FFF2-40B4-BE49-F238E27FC236}">
                <a16:creationId xmlns:a16="http://schemas.microsoft.com/office/drawing/2014/main" id="{3A69F3C6-DA5E-4B01-A542-CB3A46CEAD48}"/>
              </a:ext>
            </a:extLst>
          </p:cNvPr>
          <p:cNvSpPr txBox="1">
            <a:spLocks noChangeArrowheads="1"/>
          </p:cNvSpPr>
          <p:nvPr/>
        </p:nvSpPr>
        <p:spPr bwMode="auto">
          <a:xfrm>
            <a:off x="1476375" y="5229225"/>
            <a:ext cx="323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1800">
                <a:solidFill>
                  <a:schemeClr val="bg1"/>
                </a:solidFill>
                <a:latin typeface="Arial" panose="020B0604020202020204" pitchFamily="34" charset="0"/>
              </a:rPr>
              <a:t>A</a:t>
            </a:r>
          </a:p>
        </p:txBody>
      </p:sp>
      <p:sp>
        <p:nvSpPr>
          <p:cNvPr id="17416" name="TextBox 10">
            <a:extLst>
              <a:ext uri="{FF2B5EF4-FFF2-40B4-BE49-F238E27FC236}">
                <a16:creationId xmlns:a16="http://schemas.microsoft.com/office/drawing/2014/main" id="{67F74196-D63E-458F-B04B-64828F347762}"/>
              </a:ext>
            </a:extLst>
          </p:cNvPr>
          <p:cNvSpPr txBox="1">
            <a:spLocks noChangeArrowheads="1"/>
          </p:cNvSpPr>
          <p:nvPr/>
        </p:nvSpPr>
        <p:spPr bwMode="auto">
          <a:xfrm>
            <a:off x="2359025" y="5227638"/>
            <a:ext cx="279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1800">
                <a:solidFill>
                  <a:schemeClr val="bg1"/>
                </a:solidFill>
                <a:latin typeface="Arial" panose="020B0604020202020204" pitchFamily="34" charset="0"/>
              </a:rPr>
              <a:t>B</a:t>
            </a:r>
          </a:p>
        </p:txBody>
      </p:sp>
      <p:pic>
        <p:nvPicPr>
          <p:cNvPr id="2" name="Audio 1">
            <a:hlinkClick r:id="" action="ppaction://media"/>
            <a:extLst>
              <a:ext uri="{FF2B5EF4-FFF2-40B4-BE49-F238E27FC236}">
                <a16:creationId xmlns:a16="http://schemas.microsoft.com/office/drawing/2014/main" id="{AC010B47-9386-4BB4-BDC3-4040688C0D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77250" y="6191250"/>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07957690-4BAF-4AFF-9F70-A3D15C6F9FB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77250" y="6191250"/>
            <a:ext cx="487363" cy="487363"/>
          </a:xfrm>
          <a:prstGeom prst="rect">
            <a:avLst/>
          </a:prstGeom>
        </p:spPr>
      </p:pic>
    </p:spTree>
  </p:cSld>
  <p:clrMapOvr>
    <a:masterClrMapping/>
  </p:clrMapOvr>
  <p:transition spd="slow" advTm="387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4EFBC8-DF6C-4B90-991E-1A5CA78392BF}"/>
              </a:ext>
            </a:extLst>
          </p:cNvPr>
          <p:cNvSpPr>
            <a:spLocks noGrp="1"/>
          </p:cNvSpPr>
          <p:nvPr>
            <p:ph type="title"/>
          </p:nvPr>
        </p:nvSpPr>
        <p:spPr>
          <a:xfrm>
            <a:off x="0" y="0"/>
            <a:ext cx="9144000" cy="1592796"/>
          </a:xfrm>
          <a:ln>
            <a:miter lim="800000"/>
            <a:headEnd/>
            <a:tailEnd/>
          </a:ln>
          <a:extLst/>
        </p:spPr>
        <p:txBody>
          <a:bodyPr>
            <a:noAutofit/>
          </a:bodyPr>
          <a:lstStyle/>
          <a:p>
            <a:pPr algn="ctr" eaLnBrk="1" hangingPunct="1">
              <a:defRPr/>
            </a:pPr>
            <a:r>
              <a:rPr lang="en-GB" sz="4800" dirty="0">
                <a:solidFill>
                  <a:schemeClr val="tx1"/>
                </a:solidFill>
              </a:rPr>
              <a:t>A statistics question </a:t>
            </a:r>
            <a:br>
              <a:rPr lang="en-GB" sz="4800" dirty="0">
                <a:solidFill>
                  <a:schemeClr val="tx1"/>
                </a:solidFill>
              </a:rPr>
            </a:br>
            <a:r>
              <a:rPr lang="en-GB" sz="4800" dirty="0">
                <a:solidFill>
                  <a:schemeClr val="tx1"/>
                </a:solidFill>
              </a:rPr>
              <a:t>- tables or formula?</a:t>
            </a:r>
          </a:p>
        </p:txBody>
      </p:sp>
      <p:pic>
        <p:nvPicPr>
          <p:cNvPr id="18435" name="Picture 3">
            <a:extLst>
              <a:ext uri="{FF2B5EF4-FFF2-40B4-BE49-F238E27FC236}">
                <a16:creationId xmlns:a16="http://schemas.microsoft.com/office/drawing/2014/main" id="{577F78F0-B754-4B64-A0BE-721C45EF2D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25" y="1592263"/>
            <a:ext cx="8315325"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EF5C395C-5E4D-4BBE-9D81-6ACD93C0B9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7250" y="6191250"/>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0907705D-16AD-4D51-BF51-0C5C59FDFC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7250" y="6191250"/>
            <a:ext cx="487363" cy="487363"/>
          </a:xfrm>
          <a:prstGeom prst="rect">
            <a:avLst/>
          </a:prstGeom>
        </p:spPr>
      </p:pic>
    </p:spTree>
  </p:cSld>
  <p:clrMapOvr>
    <a:masterClrMapping/>
  </p:clrMapOvr>
  <p:transition spd="slow" advTm="296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3">
            <a:extLst>
              <a:ext uri="{FF2B5EF4-FFF2-40B4-BE49-F238E27FC236}">
                <a16:creationId xmlns:a16="http://schemas.microsoft.com/office/drawing/2014/main" id="{C9CEA2CC-D2AF-47D3-BF4A-A7FDFBC6A575}"/>
              </a:ext>
            </a:extLst>
          </p:cNvPr>
          <p:cNvSpPr txBox="1">
            <a:spLocks noChangeArrowheads="1"/>
          </p:cNvSpPr>
          <p:nvPr/>
        </p:nvSpPr>
        <p:spPr bwMode="auto">
          <a:xfrm>
            <a:off x="242888" y="425450"/>
            <a:ext cx="8677275" cy="627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spcAft>
                <a:spcPts val="1200"/>
              </a:spcAft>
              <a:buClrTx/>
              <a:buSzTx/>
              <a:buFont typeface="Wingdings" panose="05000000000000000000" pitchFamily="2" charset="2"/>
              <a:buChar char="Ø"/>
            </a:pPr>
            <a:r>
              <a:rPr lang="en-GB" altLang="en-US" sz="2800">
                <a:latin typeface="Arial" panose="020B0604020202020204" pitchFamily="34" charset="0"/>
              </a:rPr>
              <a:t>Javascript, MathML and SVG provide a rich environment for setting objective questions </a:t>
            </a:r>
          </a:p>
          <a:p>
            <a:pPr eaLnBrk="1" hangingPunct="1">
              <a:spcBef>
                <a:spcPct val="0"/>
              </a:spcBef>
              <a:spcAft>
                <a:spcPts val="1200"/>
              </a:spcAft>
              <a:buClrTx/>
              <a:buSzTx/>
              <a:buFont typeface="Wingdings" panose="05000000000000000000" pitchFamily="2" charset="2"/>
              <a:buChar char="Ø"/>
            </a:pPr>
            <a:r>
              <a:rPr lang="en-GB" altLang="en-US" sz="2800">
                <a:latin typeface="Arial" panose="020B0604020202020204" pitchFamily="34" charset="0"/>
              </a:rPr>
              <a:t>Positive effects on students’ perceptions and on exam performances </a:t>
            </a:r>
            <a:endParaRPr lang="pl-PL" altLang="en-US" sz="2800">
              <a:latin typeface="Arial" panose="020B0604020202020204" pitchFamily="34" charset="0"/>
            </a:endParaRPr>
          </a:p>
          <a:p>
            <a:pPr eaLnBrk="1" hangingPunct="1">
              <a:spcBef>
                <a:spcPct val="0"/>
              </a:spcBef>
              <a:spcAft>
                <a:spcPts val="1200"/>
              </a:spcAft>
              <a:buClrTx/>
              <a:buSzTx/>
              <a:buFont typeface="Wingdings" panose="05000000000000000000" pitchFamily="2" charset="2"/>
              <a:buChar char="Ø"/>
            </a:pPr>
            <a:r>
              <a:rPr lang="en-GB" altLang="en-US" sz="2800">
                <a:latin typeface="Arial" panose="020B0604020202020204" pitchFamily="34" charset="0"/>
              </a:rPr>
              <a:t>Widely applicable database of questions</a:t>
            </a:r>
          </a:p>
          <a:p>
            <a:pPr eaLnBrk="1" hangingPunct="1">
              <a:spcBef>
                <a:spcPct val="0"/>
              </a:spcBef>
              <a:spcAft>
                <a:spcPts val="1200"/>
              </a:spcAft>
              <a:buClrTx/>
              <a:buSzTx/>
              <a:buFont typeface="Wingdings" panose="05000000000000000000" pitchFamily="2" charset="2"/>
              <a:buChar char="Ø"/>
            </a:pPr>
            <a:r>
              <a:rPr lang="en-GB" altLang="en-US" sz="2800">
                <a:latin typeface="Arial" panose="020B0604020202020204" pitchFamily="34" charset="0"/>
              </a:rPr>
              <a:t>Good source of reverse-engineered questions for all, especially teachers</a:t>
            </a:r>
          </a:p>
          <a:p>
            <a:pPr eaLnBrk="1" hangingPunct="1">
              <a:spcBef>
                <a:spcPct val="0"/>
              </a:spcBef>
              <a:spcAft>
                <a:spcPts val="1200"/>
              </a:spcAft>
              <a:buClrTx/>
              <a:buSzTx/>
              <a:buFont typeface="Wingdings" panose="05000000000000000000" pitchFamily="2" charset="2"/>
              <a:buChar char="Ø"/>
            </a:pPr>
            <a:r>
              <a:rPr lang="en-GB" altLang="en-US" sz="2800">
                <a:latin typeface="Arial" panose="020B0604020202020204" pitchFamily="34" charset="0"/>
              </a:rPr>
              <a:t>Maths e.g. Try it at:</a:t>
            </a:r>
          </a:p>
          <a:p>
            <a:pPr eaLnBrk="1" hangingPunct="1">
              <a:spcBef>
                <a:spcPct val="0"/>
              </a:spcBef>
              <a:spcAft>
                <a:spcPts val="1200"/>
              </a:spcAft>
              <a:buClrTx/>
              <a:buSzTx/>
              <a:buFont typeface="Wingdings" panose="05000000000000000000" pitchFamily="2" charset="2"/>
              <a:buNone/>
            </a:pPr>
            <a:r>
              <a:rPr lang="en-US" altLang="en-US" sz="2800">
                <a:latin typeface="Arial" panose="020B0604020202020204" pitchFamily="34" charset="0"/>
              </a:rPr>
              <a:t>   </a:t>
            </a:r>
            <a:r>
              <a:rPr lang="en-US" altLang="en-US" sz="2800">
                <a:latin typeface="Arial" panose="020B0604020202020204" pitchFamily="34" charset="0"/>
                <a:hlinkClick r:id="rId4"/>
              </a:rPr>
              <a:t>http://www.mathcentre.ac.uk:8081/mathseg/</a:t>
            </a:r>
            <a:endParaRPr lang="en-US" altLang="en-US" sz="2800">
              <a:latin typeface="Arial" panose="020B0604020202020204" pitchFamily="34" charset="0"/>
            </a:endParaRPr>
          </a:p>
          <a:p>
            <a:pPr eaLnBrk="1" hangingPunct="1">
              <a:spcBef>
                <a:spcPct val="0"/>
              </a:spcBef>
              <a:spcAft>
                <a:spcPts val="1200"/>
              </a:spcAft>
              <a:buClrTx/>
              <a:buSzTx/>
              <a:buFont typeface="Wingdings" panose="05000000000000000000" pitchFamily="2" charset="2"/>
              <a:buNone/>
            </a:pPr>
            <a:r>
              <a:rPr lang="en-US" altLang="en-US" sz="2800">
                <a:latin typeface="Arial" panose="020B0604020202020204" pitchFamily="34" charset="0"/>
                <a:hlinkClick r:id="rId5"/>
              </a:rPr>
              <a:t>http://www.mathcentre.ac.uk:8081/mathsegteacher/</a:t>
            </a:r>
            <a:endParaRPr lang="en-US" altLang="en-US" sz="2800">
              <a:latin typeface="Arial" panose="020B0604020202020204" pitchFamily="34" charset="0"/>
            </a:endParaRPr>
          </a:p>
          <a:p>
            <a:pPr eaLnBrk="1" hangingPunct="1">
              <a:spcBef>
                <a:spcPct val="0"/>
              </a:spcBef>
              <a:spcAft>
                <a:spcPts val="1200"/>
              </a:spcAft>
              <a:buClrTx/>
              <a:buSzTx/>
              <a:buFont typeface="Wingdings" panose="05000000000000000000" pitchFamily="2" charset="2"/>
              <a:buNone/>
            </a:pPr>
            <a:r>
              <a:rPr lang="en-US" altLang="en-US" sz="2400">
                <a:latin typeface="Arial" panose="020B0604020202020204" pitchFamily="34" charset="0"/>
              </a:rPr>
              <a:t>works on all browsers, PC &amp; Mac, I-pads and smart phones, no link to VLEs yet!</a:t>
            </a:r>
            <a:r>
              <a:rPr lang="pl-PL" altLang="en-US" sz="2800">
                <a:latin typeface="Arial" panose="020B0604020202020204" pitchFamily="34" charset="0"/>
              </a:rPr>
              <a:t>       </a:t>
            </a:r>
            <a:endParaRPr lang="en-GB" altLang="en-US" sz="2800">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8B3F6A49-041C-4C8B-A7B0-7A1E53D28F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7250" y="6191250"/>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A68DD807-30E0-4659-BB10-ED23EC4F57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7250" y="6191250"/>
            <a:ext cx="487363" cy="487363"/>
          </a:xfrm>
          <a:prstGeom prst="rect">
            <a:avLst/>
          </a:prstGeom>
        </p:spPr>
      </p:pic>
    </p:spTree>
  </p:cSld>
  <p:clrMapOvr>
    <a:masterClrMapping/>
  </p:clrMapOvr>
  <p:transition spd="slow" advTm="925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5">
            <a:extLst>
              <a:ext uri="{FF2B5EF4-FFF2-40B4-BE49-F238E27FC236}">
                <a16:creationId xmlns:a16="http://schemas.microsoft.com/office/drawing/2014/main" id="{E3B609EE-17DF-4BA4-8BF9-FFFAA1EE256F}"/>
              </a:ext>
            </a:extLst>
          </p:cNvPr>
          <p:cNvSpPr txBox="1">
            <a:spLocks noChangeArrowheads="1"/>
          </p:cNvSpPr>
          <p:nvPr/>
        </p:nvSpPr>
        <p:spPr bwMode="auto">
          <a:xfrm>
            <a:off x="3870325" y="17192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GB" altLang="en-US" sz="1800">
              <a:latin typeface="Arial" panose="020B0604020202020204" pitchFamily="34" charset="0"/>
            </a:endParaRPr>
          </a:p>
        </p:txBody>
      </p:sp>
      <p:sp>
        <p:nvSpPr>
          <p:cNvPr id="20483" name="Rectangle 5">
            <a:extLst>
              <a:ext uri="{FF2B5EF4-FFF2-40B4-BE49-F238E27FC236}">
                <a16:creationId xmlns:a16="http://schemas.microsoft.com/office/drawing/2014/main" id="{354D855E-31E0-472C-A851-1019B22566CA}"/>
              </a:ext>
            </a:extLst>
          </p:cNvPr>
          <p:cNvSpPr>
            <a:spLocks noChangeArrowheads="1"/>
          </p:cNvSpPr>
          <p:nvPr/>
        </p:nvSpPr>
        <p:spPr bwMode="auto">
          <a:xfrm>
            <a:off x="446088" y="774700"/>
            <a:ext cx="801211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152352" anchor="ct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3600" i="1">
                <a:solidFill>
                  <a:srgbClr val="FFFF00"/>
                </a:solidFill>
                <a:latin typeface="Arial" panose="020B0604020202020204" pitchFamily="34" charset="0"/>
              </a:rPr>
              <a:t>And now for something completely different …</a:t>
            </a:r>
          </a:p>
          <a:p>
            <a:pPr eaLnBrk="1" hangingPunct="1">
              <a:spcBef>
                <a:spcPct val="0"/>
              </a:spcBef>
              <a:buClrTx/>
              <a:buSzTx/>
              <a:buFontTx/>
              <a:buNone/>
            </a:pPr>
            <a:endParaRPr lang="en-US" altLang="en-US" sz="3600" i="1"/>
          </a:p>
          <a:p>
            <a:pPr eaLnBrk="1" hangingPunct="1">
              <a:spcBef>
                <a:spcPct val="0"/>
              </a:spcBef>
              <a:buClrTx/>
              <a:buSzTx/>
              <a:buFontTx/>
              <a:buNone/>
            </a:pPr>
            <a:r>
              <a:rPr lang="en-GB" altLang="en-US" sz="2800">
                <a:latin typeface="Arial" panose="020B0604020202020204" pitchFamily="34" charset="0"/>
              </a:rPr>
              <a:t>– Study Skills Online at:</a:t>
            </a:r>
          </a:p>
          <a:p>
            <a:pPr eaLnBrk="1" hangingPunct="1">
              <a:spcBef>
                <a:spcPct val="0"/>
              </a:spcBef>
              <a:buClrTx/>
              <a:buSzTx/>
              <a:buFontTx/>
              <a:buNone/>
            </a:pPr>
            <a:endParaRPr lang="en-GB" altLang="en-US" sz="2800">
              <a:latin typeface="Arial" panose="020B0604020202020204" pitchFamily="34" charset="0"/>
            </a:endParaRPr>
          </a:p>
          <a:p>
            <a:pPr eaLnBrk="1" hangingPunct="1">
              <a:spcBef>
                <a:spcPct val="0"/>
              </a:spcBef>
              <a:buClrTx/>
              <a:buSzTx/>
              <a:buFontTx/>
              <a:buNone/>
            </a:pPr>
            <a:r>
              <a:rPr lang="en-GB" altLang="en-US" sz="2800">
                <a:latin typeface="Arial" panose="020B0604020202020204" pitchFamily="34" charset="0"/>
              </a:rPr>
              <a:t>http://people.brunel.ac.uk/~mastmmg/ssguide/sshome.htm</a:t>
            </a:r>
          </a:p>
          <a:p>
            <a:pPr eaLnBrk="1" hangingPunct="1">
              <a:spcBef>
                <a:spcPct val="0"/>
              </a:spcBef>
              <a:buClrTx/>
              <a:buSzTx/>
              <a:buFontTx/>
              <a:buNone/>
            </a:pPr>
            <a:endParaRPr lang="en-GB" altLang="en-US" sz="2800">
              <a:latin typeface="Arial" panose="020B0604020202020204" pitchFamily="34" charset="0"/>
            </a:endParaRPr>
          </a:p>
          <a:p>
            <a:pPr>
              <a:spcBef>
                <a:spcPct val="0"/>
              </a:spcBef>
              <a:buClrTx/>
              <a:buSzTx/>
              <a:buFontTx/>
              <a:buNone/>
            </a:pPr>
            <a:endParaRPr lang="en-GB" altLang="en-US" sz="3600">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610B5E6A-A3A0-462B-91FA-CA12635711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7250" y="6191250"/>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A2504ECA-42A0-40FA-ADE1-DAD9E7DF0E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7250" y="6191250"/>
            <a:ext cx="487363" cy="487363"/>
          </a:xfrm>
          <a:prstGeom prst="rect">
            <a:avLst/>
          </a:prstGeom>
        </p:spPr>
      </p:pic>
    </p:spTree>
  </p:cSld>
  <p:clrMapOvr>
    <a:masterClrMapping/>
  </p:clrMapOvr>
  <p:transition advTm="377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DBD459A7-E6C7-47C8-875D-6F169A492F0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1588"/>
            <a:ext cx="9147175" cy="51450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ine Callout 1 3">
            <a:extLst>
              <a:ext uri="{FF2B5EF4-FFF2-40B4-BE49-F238E27FC236}">
                <a16:creationId xmlns:a16="http://schemas.microsoft.com/office/drawing/2014/main" id="{981F4654-A88A-449E-8CC5-61E8FE7586B3}"/>
              </a:ext>
            </a:extLst>
          </p:cNvPr>
          <p:cNvSpPr/>
          <p:nvPr/>
        </p:nvSpPr>
        <p:spPr>
          <a:xfrm>
            <a:off x="6011863" y="3968750"/>
            <a:ext cx="2197100" cy="792163"/>
          </a:xfrm>
          <a:prstGeom prst="borderCallout1">
            <a:avLst>
              <a:gd name="adj1" fmla="val 8159"/>
              <a:gd name="adj2" fmla="val -1458"/>
              <a:gd name="adj3" fmla="val -13709"/>
              <a:gd name="adj4" fmla="val -31076"/>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GB" dirty="0"/>
              <a:t>A spoof!</a:t>
            </a:r>
          </a:p>
          <a:p>
            <a:pPr algn="ctr">
              <a:defRPr/>
            </a:pPr>
            <a:r>
              <a:rPr lang="en-GB" dirty="0"/>
              <a:t>But the rest is real!</a:t>
            </a:r>
          </a:p>
        </p:txBody>
      </p:sp>
      <p:sp>
        <p:nvSpPr>
          <p:cNvPr id="22532" name="TextBox 5">
            <a:extLst>
              <a:ext uri="{FF2B5EF4-FFF2-40B4-BE49-F238E27FC236}">
                <a16:creationId xmlns:a16="http://schemas.microsoft.com/office/drawing/2014/main" id="{F0786883-C5AA-4AFC-97C3-950AE6013F18}"/>
              </a:ext>
            </a:extLst>
          </p:cNvPr>
          <p:cNvSpPr txBox="1">
            <a:spLocks noChangeArrowheads="1"/>
          </p:cNvSpPr>
          <p:nvPr/>
        </p:nvSpPr>
        <p:spPr bwMode="auto">
          <a:xfrm>
            <a:off x="431800" y="5445125"/>
            <a:ext cx="8172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a:t>Designed for STEM students but covers much on common with all students</a:t>
            </a:r>
          </a:p>
        </p:txBody>
      </p:sp>
      <p:sp>
        <p:nvSpPr>
          <p:cNvPr id="7" name="Line Callout 1 6">
            <a:extLst>
              <a:ext uri="{FF2B5EF4-FFF2-40B4-BE49-F238E27FC236}">
                <a16:creationId xmlns:a16="http://schemas.microsoft.com/office/drawing/2014/main" id="{F748F62E-460C-4ADB-BE1F-3E5F551BF1B0}"/>
              </a:ext>
            </a:extLst>
          </p:cNvPr>
          <p:cNvSpPr/>
          <p:nvPr/>
        </p:nvSpPr>
        <p:spPr>
          <a:xfrm>
            <a:off x="7308850" y="2600325"/>
            <a:ext cx="1727200" cy="1044575"/>
          </a:xfrm>
          <a:prstGeom prst="borderCallout1">
            <a:avLst>
              <a:gd name="adj1" fmla="val 31074"/>
              <a:gd name="adj2" fmla="val -994"/>
              <a:gd name="adj3" fmla="val -15039"/>
              <a:gd name="adj4" fmla="val -19785"/>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GB" dirty="0"/>
              <a:t>Popular &amp; highly-rated by Google</a:t>
            </a:r>
          </a:p>
        </p:txBody>
      </p:sp>
      <p:sp>
        <p:nvSpPr>
          <p:cNvPr id="9" name="Line Callout 1 8">
            <a:extLst>
              <a:ext uri="{FF2B5EF4-FFF2-40B4-BE49-F238E27FC236}">
                <a16:creationId xmlns:a16="http://schemas.microsoft.com/office/drawing/2014/main" id="{5A02197C-38D2-49BF-903A-9E6A3650D6B2}"/>
              </a:ext>
            </a:extLst>
          </p:cNvPr>
          <p:cNvSpPr/>
          <p:nvPr/>
        </p:nvSpPr>
        <p:spPr>
          <a:xfrm>
            <a:off x="5003800" y="446088"/>
            <a:ext cx="1512888" cy="534987"/>
          </a:xfrm>
          <a:prstGeom prst="borderCallout1">
            <a:avLst>
              <a:gd name="adj1" fmla="val 75336"/>
              <a:gd name="adj2" fmla="val 102620"/>
              <a:gd name="adj3" fmla="val 69587"/>
              <a:gd name="adj4" fmla="val 145849"/>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r>
              <a:rPr lang="en-GB" dirty="0"/>
              <a:t>Accessibility &amp; languages</a:t>
            </a:r>
          </a:p>
        </p:txBody>
      </p:sp>
      <p:sp>
        <p:nvSpPr>
          <p:cNvPr id="10" name="Line Callout 1 9">
            <a:extLst>
              <a:ext uri="{FF2B5EF4-FFF2-40B4-BE49-F238E27FC236}">
                <a16:creationId xmlns:a16="http://schemas.microsoft.com/office/drawing/2014/main" id="{4D050259-2281-4DCE-9034-132291538950}"/>
              </a:ext>
            </a:extLst>
          </p:cNvPr>
          <p:cNvSpPr/>
          <p:nvPr/>
        </p:nvSpPr>
        <p:spPr>
          <a:xfrm>
            <a:off x="1403350" y="981075"/>
            <a:ext cx="1584325" cy="539750"/>
          </a:xfrm>
          <a:prstGeom prst="borderCallout1">
            <a:avLst>
              <a:gd name="adj1" fmla="val 52923"/>
              <a:gd name="adj2" fmla="val -919"/>
              <a:gd name="adj3" fmla="val 112500"/>
              <a:gd name="adj4" fmla="val -38333"/>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GB" dirty="0"/>
              <a:t>Topics</a:t>
            </a:r>
          </a:p>
        </p:txBody>
      </p:sp>
      <p:sp>
        <p:nvSpPr>
          <p:cNvPr id="11" name="Line Callout 1 10">
            <a:extLst>
              <a:ext uri="{FF2B5EF4-FFF2-40B4-BE49-F238E27FC236}">
                <a16:creationId xmlns:a16="http://schemas.microsoft.com/office/drawing/2014/main" id="{B1ACCD25-12E5-4E2E-A8C1-12DBF8D45F84}"/>
              </a:ext>
            </a:extLst>
          </p:cNvPr>
          <p:cNvSpPr/>
          <p:nvPr/>
        </p:nvSpPr>
        <p:spPr>
          <a:xfrm>
            <a:off x="1727200" y="3573463"/>
            <a:ext cx="1189038" cy="612775"/>
          </a:xfrm>
          <a:prstGeom prst="borderCallout1">
            <a:avLst>
              <a:gd name="adj1" fmla="val 48875"/>
              <a:gd name="adj2" fmla="val -1978"/>
              <a:gd name="adj3" fmla="val 44035"/>
              <a:gd name="adj4" fmla="val -63104"/>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GB" dirty="0"/>
              <a:t>Student tasks</a:t>
            </a:r>
          </a:p>
        </p:txBody>
      </p:sp>
      <p:pic>
        <p:nvPicPr>
          <p:cNvPr id="3" name="Audio 2">
            <a:hlinkClick r:id="" action="ppaction://media"/>
            <a:extLst>
              <a:ext uri="{FF2B5EF4-FFF2-40B4-BE49-F238E27FC236}">
                <a16:creationId xmlns:a16="http://schemas.microsoft.com/office/drawing/2014/main" id="{6CC20979-1CCD-47D9-BA30-6D93045041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7250" y="6191250"/>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1B46A081-C033-45C5-97C2-173F7F9993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7250" y="6191250"/>
            <a:ext cx="487363" cy="487363"/>
          </a:xfrm>
          <a:prstGeom prst="rect">
            <a:avLst/>
          </a:prstGeom>
        </p:spPr>
      </p:pic>
    </p:spTree>
  </p:cSld>
  <p:clrMapOvr>
    <a:masterClrMapping/>
  </p:clrMapOvr>
  <p:transition spd="slow" advTm="1136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8E8CE062-FA11-4EC9-857A-45E0ABA22101}"/>
              </a:ext>
            </a:extLst>
          </p:cNvPr>
          <p:cNvSpPr>
            <a:spLocks noGrp="1"/>
          </p:cNvSpPr>
          <p:nvPr>
            <p:ph type="title"/>
          </p:nvPr>
        </p:nvSpPr>
        <p:spPr/>
        <p:txBody>
          <a:bodyPr/>
          <a:lstStyle/>
          <a:p>
            <a:r>
              <a:rPr lang="en-GB" altLang="en-US"/>
              <a:t>A dilemma</a:t>
            </a:r>
          </a:p>
        </p:txBody>
      </p:sp>
      <p:sp>
        <p:nvSpPr>
          <p:cNvPr id="3" name="Content Placeholder 2">
            <a:extLst>
              <a:ext uri="{FF2B5EF4-FFF2-40B4-BE49-F238E27FC236}">
                <a16:creationId xmlns:a16="http://schemas.microsoft.com/office/drawing/2014/main" id="{660F7509-8791-4A3F-9099-934439FFD51C}"/>
              </a:ext>
            </a:extLst>
          </p:cNvPr>
          <p:cNvSpPr>
            <a:spLocks noGrp="1"/>
          </p:cNvSpPr>
          <p:nvPr>
            <p:ph idx="1"/>
          </p:nvPr>
        </p:nvSpPr>
        <p:spPr/>
        <p:txBody>
          <a:bodyPr/>
          <a:lstStyle/>
          <a:p>
            <a:pPr marL="514350" indent="-514350">
              <a:buFont typeface="+mj-lt"/>
              <a:buAutoNum type="arabicPeriod"/>
              <a:defRPr/>
            </a:pPr>
            <a:r>
              <a:rPr lang="en-GB" dirty="0"/>
              <a:t>Students do things only for marks (from school?)</a:t>
            </a:r>
          </a:p>
          <a:p>
            <a:pPr marL="514350" indent="-514350">
              <a:buFont typeface="+mj-lt"/>
              <a:buAutoNum type="arabicPeriod"/>
              <a:defRPr/>
            </a:pPr>
            <a:r>
              <a:rPr lang="en-GB" dirty="0"/>
              <a:t>They work to the next test only (even missing lectures!)</a:t>
            </a:r>
          </a:p>
          <a:p>
            <a:pPr marL="514350" indent="-514350">
              <a:buFont typeface="+mj-lt"/>
              <a:buAutoNum type="arabicPeriod"/>
              <a:defRPr/>
            </a:pPr>
            <a:r>
              <a:rPr lang="en-GB" dirty="0"/>
              <a:t>So individual lecturers need to set plenty of assessments in order to get their share of students’ attention/engagement (else they fail the module)</a:t>
            </a:r>
          </a:p>
          <a:p>
            <a:pPr marL="514350" indent="-514350">
              <a:buFont typeface="+mj-lt"/>
              <a:buAutoNum type="arabicPeriod"/>
              <a:defRPr/>
            </a:pPr>
            <a:r>
              <a:rPr lang="en-GB" dirty="0"/>
              <a:t>So students have no time for reflection and understanding</a:t>
            </a:r>
          </a:p>
          <a:p>
            <a:pPr marL="514350" indent="-514350">
              <a:buFont typeface="+mj-lt"/>
              <a:buAutoNum type="arabicPeriod"/>
              <a:defRPr/>
            </a:pPr>
            <a:r>
              <a:rPr lang="en-GB" dirty="0"/>
              <a:t>Go to 1) above!</a:t>
            </a:r>
          </a:p>
          <a:p>
            <a:pPr marL="0" indent="0" algn="ctr">
              <a:buFont typeface="Wingdings 2" panose="05020102010507070707" pitchFamily="18" charset="2"/>
              <a:buNone/>
              <a:defRPr/>
            </a:pPr>
            <a:r>
              <a:rPr lang="en-GB" sz="4400" dirty="0">
                <a:solidFill>
                  <a:srgbClr val="FFFF00"/>
                </a:solidFill>
              </a:rPr>
              <a:t>Result: the course is no fun!</a:t>
            </a:r>
          </a:p>
        </p:txBody>
      </p:sp>
      <p:pic>
        <p:nvPicPr>
          <p:cNvPr id="4" name="Audio 3">
            <a:hlinkClick r:id="" action="ppaction://media"/>
            <a:extLst>
              <a:ext uri="{FF2B5EF4-FFF2-40B4-BE49-F238E27FC236}">
                <a16:creationId xmlns:a16="http://schemas.microsoft.com/office/drawing/2014/main" id="{14572449-2D94-49EC-8568-BFF3464309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7250" y="6191250"/>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A8F49ABF-66FE-4060-8BF4-C81586235A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77250" y="6191250"/>
            <a:ext cx="487363" cy="487363"/>
          </a:xfrm>
          <a:prstGeom prst="rect">
            <a:avLst/>
          </a:prstGeom>
        </p:spPr>
      </p:pic>
    </p:spTree>
  </p:cSld>
  <p:clrMapOvr>
    <a:masterClrMapping/>
  </p:clrMapOvr>
  <p:transition spd="slow" advTm="539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102B5-117C-4F62-B7DD-A604B3E66B52}"/>
              </a:ext>
            </a:extLst>
          </p:cNvPr>
          <p:cNvSpPr>
            <a:spLocks noGrp="1"/>
          </p:cNvSpPr>
          <p:nvPr>
            <p:ph type="title"/>
          </p:nvPr>
        </p:nvSpPr>
        <p:spPr>
          <a:xfrm>
            <a:off x="457200" y="274638"/>
            <a:ext cx="8229600" cy="922337"/>
          </a:xfrm>
        </p:spPr>
        <p:txBody>
          <a:bodyPr>
            <a:normAutofit/>
          </a:bodyPr>
          <a:lstStyle/>
          <a:p>
            <a:pPr algn="ctr" eaLnBrk="1" fontAlgn="auto" hangingPunct="1">
              <a:spcAft>
                <a:spcPts val="0"/>
              </a:spcAft>
              <a:defRPr/>
            </a:pPr>
            <a:r>
              <a:rPr lang="en-GB" dirty="0">
                <a:solidFill>
                  <a:srgbClr val="FFFFFF"/>
                </a:solidFill>
                <a:effectLst>
                  <a:outerShdw blurRad="38100" dist="38100" dir="2700000" algn="tl">
                    <a:srgbClr val="000000">
                      <a:alpha val="43137"/>
                    </a:srgbClr>
                  </a:outerShdw>
                </a:effectLst>
              </a:rPr>
              <a:t>CAA at Brunel University</a:t>
            </a:r>
          </a:p>
        </p:txBody>
      </p:sp>
      <p:sp>
        <p:nvSpPr>
          <p:cNvPr id="3" name="Content Placeholder 2">
            <a:extLst>
              <a:ext uri="{FF2B5EF4-FFF2-40B4-BE49-F238E27FC236}">
                <a16:creationId xmlns:a16="http://schemas.microsoft.com/office/drawing/2014/main" id="{DD8BF64B-B9F7-401D-A3D0-4D3DCBB69CD9}"/>
              </a:ext>
            </a:extLst>
          </p:cNvPr>
          <p:cNvSpPr>
            <a:spLocks noGrp="1"/>
          </p:cNvSpPr>
          <p:nvPr>
            <p:ph idx="1"/>
          </p:nvPr>
        </p:nvSpPr>
        <p:spPr>
          <a:xfrm>
            <a:off x="0" y="1376363"/>
            <a:ext cx="9144000" cy="5076825"/>
          </a:xfrm>
        </p:spPr>
        <p:txBody>
          <a:bodyPr/>
          <a:lstStyle/>
          <a:p>
            <a:pPr eaLnBrk="1" hangingPunct="1"/>
            <a:r>
              <a:rPr lang="en-GB" altLang="en-US" sz="2800"/>
              <a:t>Javascript, MathML, SVG,  web delivery</a:t>
            </a:r>
          </a:p>
          <a:p>
            <a:pPr eaLnBrk="1" hangingPunct="1"/>
            <a:r>
              <a:rPr lang="en-GB" altLang="en-US" sz="2800"/>
              <a:t>Questions database spans GCSE, A-level, undergraduate topics</a:t>
            </a:r>
            <a:endParaRPr lang="en-GB" altLang="en-US" sz="2800">
              <a:solidFill>
                <a:srgbClr val="FFFF00"/>
              </a:solidFill>
            </a:endParaRPr>
          </a:p>
          <a:p>
            <a:pPr eaLnBrk="1" hangingPunct="1"/>
            <a:r>
              <a:rPr lang="en-GB" altLang="en-US" sz="2800"/>
              <a:t>&gt;3500 questions in the database each generating thousands of millions of realisations for student use</a:t>
            </a:r>
          </a:p>
          <a:p>
            <a:pPr eaLnBrk="1" hangingPunct="1"/>
            <a:r>
              <a:rPr lang="en-GB" altLang="en-US" sz="2800"/>
              <a:t>Hundreds of users take circa 30,000 tests p.a.  Students from Maths, </a:t>
            </a:r>
            <a:r>
              <a:rPr lang="en-GB" altLang="en-US" sz="2800">
                <a:solidFill>
                  <a:srgbClr val="FFFF00"/>
                </a:solidFill>
              </a:rPr>
              <a:t>Economics</a:t>
            </a:r>
            <a:r>
              <a:rPr lang="en-GB" altLang="en-US" sz="2800"/>
              <a:t>, Electrical and Electronic Engineering, Computing, Foundations of Engineering, Foundations of IT, PGCE and Sports Science, even MSc student diagnostics. </a:t>
            </a:r>
            <a:r>
              <a:rPr lang="en-GB" altLang="en-US" sz="2800" b="1">
                <a:solidFill>
                  <a:schemeClr val="hlink"/>
                </a:solidFill>
              </a:rPr>
              <a:t>No Management (yet!) so the rest follows from economics use</a:t>
            </a:r>
          </a:p>
        </p:txBody>
      </p:sp>
      <p:pic>
        <p:nvPicPr>
          <p:cNvPr id="5" name="Audio 4">
            <a:hlinkClick r:id="" action="ppaction://media"/>
            <a:extLst>
              <a:ext uri="{FF2B5EF4-FFF2-40B4-BE49-F238E27FC236}">
                <a16:creationId xmlns:a16="http://schemas.microsoft.com/office/drawing/2014/main" id="{35F758B9-FBDD-4072-B250-E0FE15833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7250" y="6191250"/>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75D5354D-15DD-4211-A29F-E7A830C1378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77250" y="6191250"/>
            <a:ext cx="487363" cy="487363"/>
          </a:xfrm>
          <a:prstGeom prst="rect">
            <a:avLst/>
          </a:prstGeom>
        </p:spPr>
      </p:pic>
    </p:spTree>
    <p:custDataLst>
      <p:tags r:id="rId1"/>
    </p:custDataLst>
  </p:cSld>
  <p:clrMapOvr>
    <a:masterClrMapping/>
  </p:clrMapOvr>
  <p:transition spd="slow" advTm="1309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5112F-9E50-4A02-8F94-C647817D6DAD}"/>
              </a:ext>
            </a:extLst>
          </p:cNvPr>
          <p:cNvSpPr>
            <a:spLocks noGrp="1"/>
          </p:cNvSpPr>
          <p:nvPr>
            <p:ph type="title"/>
          </p:nvPr>
        </p:nvSpPr>
        <p:spPr>
          <a:xfrm>
            <a:off x="457200" y="274638"/>
            <a:ext cx="8229600" cy="922337"/>
          </a:xfrm>
        </p:spPr>
        <p:txBody>
          <a:bodyPr>
            <a:normAutofit/>
          </a:bodyPr>
          <a:lstStyle/>
          <a:p>
            <a:pPr algn="ctr" eaLnBrk="1" fontAlgn="auto" hangingPunct="1">
              <a:spcAft>
                <a:spcPts val="0"/>
              </a:spcAft>
              <a:defRPr/>
            </a:pPr>
            <a:r>
              <a:rPr lang="en-GB" dirty="0">
                <a:solidFill>
                  <a:srgbClr val="FFFFFF"/>
                </a:solidFill>
                <a:effectLst>
                  <a:outerShdw blurRad="38100" dist="38100" dir="2700000" algn="tl">
                    <a:srgbClr val="000000">
                      <a:alpha val="43137"/>
                    </a:srgbClr>
                  </a:outerShdw>
                </a:effectLst>
              </a:rPr>
              <a:t>CAA in practice</a:t>
            </a:r>
          </a:p>
        </p:txBody>
      </p:sp>
      <p:sp>
        <p:nvSpPr>
          <p:cNvPr id="3" name="Content Placeholder 2">
            <a:extLst>
              <a:ext uri="{FF2B5EF4-FFF2-40B4-BE49-F238E27FC236}">
                <a16:creationId xmlns:a16="http://schemas.microsoft.com/office/drawing/2014/main" id="{21D84098-3539-47D2-9D8C-7A0CB594AF30}"/>
              </a:ext>
            </a:extLst>
          </p:cNvPr>
          <p:cNvSpPr>
            <a:spLocks noGrp="1"/>
          </p:cNvSpPr>
          <p:nvPr>
            <p:ph idx="1"/>
          </p:nvPr>
        </p:nvSpPr>
        <p:spPr>
          <a:xfrm>
            <a:off x="0" y="1376363"/>
            <a:ext cx="9144000" cy="5076825"/>
          </a:xfrm>
        </p:spPr>
        <p:txBody>
          <a:bodyPr/>
          <a:lstStyle/>
          <a:p>
            <a:pPr eaLnBrk="1" hangingPunct="1"/>
            <a:r>
              <a:rPr lang="en-GB" altLang="en-US" sz="3200"/>
              <a:t>Low-stakes summative assessment - invigilated or not.</a:t>
            </a:r>
          </a:p>
          <a:p>
            <a:pPr eaLnBrk="1" hangingPunct="1"/>
            <a:r>
              <a:rPr lang="en-GB" altLang="en-US" sz="3200"/>
              <a:t>Preferred scheme: best-ever mark from their first 5 attempts counts towards their module mark; not invigilated and group work is allowed/encouraged. </a:t>
            </a:r>
            <a:r>
              <a:rPr lang="en-GB" altLang="en-US" sz="4000" b="1" u="sng">
                <a:solidFill>
                  <a:schemeClr val="hlink"/>
                </a:solidFill>
              </a:rPr>
              <a:t>Exam pass required! </a:t>
            </a:r>
          </a:p>
          <a:p>
            <a:pPr eaLnBrk="1" hangingPunct="1"/>
            <a:r>
              <a:rPr lang="en-GB" altLang="en-US" sz="2800" b="1"/>
              <a:t>Blended assessment (CAA, traditional exams, labs, reports &amp; essays …) </a:t>
            </a:r>
          </a:p>
          <a:p>
            <a:pPr eaLnBrk="1" hangingPunct="1"/>
            <a:r>
              <a:rPr lang="en-GB" altLang="en-US" sz="2800" b="1"/>
              <a:t>Mostly we aim to promote learning … we don’t really need more marks!</a:t>
            </a:r>
          </a:p>
          <a:p>
            <a:pPr eaLnBrk="1" hangingPunct="1"/>
            <a:endParaRPr lang="en-GB" altLang="en-US" sz="2800" b="1"/>
          </a:p>
        </p:txBody>
      </p:sp>
      <p:pic>
        <p:nvPicPr>
          <p:cNvPr id="4" name="Audio 3">
            <a:hlinkClick r:id="" action="ppaction://media"/>
            <a:extLst>
              <a:ext uri="{FF2B5EF4-FFF2-40B4-BE49-F238E27FC236}">
                <a16:creationId xmlns:a16="http://schemas.microsoft.com/office/drawing/2014/main" id="{04E4D950-A96A-4EAB-B997-14F1BAF892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7250" y="6191250"/>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4D0A9F59-76C4-4BD7-946C-B215401BA6D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77250" y="6191250"/>
            <a:ext cx="487363" cy="487363"/>
          </a:xfrm>
          <a:prstGeom prst="rect">
            <a:avLst/>
          </a:prstGeom>
        </p:spPr>
      </p:pic>
    </p:spTree>
    <p:custDataLst>
      <p:tags r:id="rId1"/>
    </p:custDataLst>
  </p:cSld>
  <p:clrMapOvr>
    <a:masterClrMapping/>
  </p:clrMapOvr>
  <p:transition spd="slow" advTm="974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BCC45E41-25CB-495D-894C-CE98BC8DC60A}"/>
              </a:ext>
            </a:extLst>
          </p:cNvPr>
          <p:cNvSpPr>
            <a:spLocks noGrp="1"/>
          </p:cNvSpPr>
          <p:nvPr>
            <p:ph type="title"/>
          </p:nvPr>
        </p:nvSpPr>
        <p:spPr>
          <a:xfrm>
            <a:off x="215900" y="0"/>
            <a:ext cx="8712200" cy="1557338"/>
          </a:xfrm>
        </p:spPr>
        <p:txBody>
          <a:bodyPr/>
          <a:lstStyle/>
          <a:p>
            <a:pPr algn="ctr" eaLnBrk="1" hangingPunct="1"/>
            <a:r>
              <a:rPr lang="en-GB" altLang="en-US">
                <a:solidFill>
                  <a:schemeClr val="tx1"/>
                </a:solidFill>
              </a:rPr>
              <a:t>Mathematics for Economics</a:t>
            </a:r>
            <a:br>
              <a:rPr lang="en-GB" altLang="en-US">
                <a:solidFill>
                  <a:schemeClr val="tx1"/>
                </a:solidFill>
              </a:rPr>
            </a:br>
            <a:r>
              <a:rPr lang="en-GB" altLang="en-US" sz="4000">
                <a:solidFill>
                  <a:schemeClr val="tx1"/>
                </a:solidFill>
              </a:rPr>
              <a:t>(year-by-year changes in assessment)</a:t>
            </a:r>
          </a:p>
        </p:txBody>
      </p:sp>
      <p:sp>
        <p:nvSpPr>
          <p:cNvPr id="10243" name="Content Placeholder 36">
            <a:extLst>
              <a:ext uri="{FF2B5EF4-FFF2-40B4-BE49-F238E27FC236}">
                <a16:creationId xmlns:a16="http://schemas.microsoft.com/office/drawing/2014/main" id="{857323A1-2BC4-4DE5-ACA6-EEBA518851B1}"/>
              </a:ext>
            </a:extLst>
          </p:cNvPr>
          <p:cNvSpPr>
            <a:spLocks noGrp="1"/>
          </p:cNvSpPr>
          <p:nvPr>
            <p:ph idx="1"/>
          </p:nvPr>
        </p:nvSpPr>
        <p:spPr>
          <a:xfrm>
            <a:off x="457200" y="1773238"/>
            <a:ext cx="8229600" cy="4535487"/>
          </a:xfrm>
        </p:spPr>
        <p:txBody>
          <a:bodyPr/>
          <a:lstStyle/>
          <a:p>
            <a:pPr eaLnBrk="1" hangingPunct="1">
              <a:buFont typeface="Wingdings 2" panose="05020102010507070707" pitchFamily="18" charset="2"/>
              <a:buNone/>
            </a:pPr>
            <a:r>
              <a:rPr lang="en-GB" altLang="en-US"/>
              <a:t>2006-07, 2007-08:   no CAA; A and non-A cohorts – results indistinguishable; two class tests, one 3-hour exam set by economics staff </a:t>
            </a:r>
            <a:r>
              <a:rPr lang="en-GB" altLang="en-US" sz="3600" u="sng">
                <a:solidFill>
                  <a:schemeClr val="hlink"/>
                </a:solidFill>
              </a:rPr>
              <a:t>(10 days - times 2?)</a:t>
            </a:r>
          </a:p>
          <a:p>
            <a:pPr eaLnBrk="1" hangingPunct="1">
              <a:buFont typeface="Wingdings 2" panose="05020102010507070707" pitchFamily="18" charset="2"/>
              <a:buNone/>
            </a:pPr>
            <a:endParaRPr lang="en-GB" altLang="en-US">
              <a:solidFill>
                <a:schemeClr val="hlink"/>
              </a:solidFill>
            </a:endParaRPr>
          </a:p>
          <a:p>
            <a:pPr eaLnBrk="1" hangingPunct="1">
              <a:buFont typeface="Wingdings 2" panose="05020102010507070707" pitchFamily="18" charset="2"/>
              <a:buNone/>
            </a:pPr>
            <a:r>
              <a:rPr lang="en-GB" altLang="en-US" sz="2400"/>
              <a:t>2008-09</a:t>
            </a:r>
            <a:r>
              <a:rPr lang="en-GB" altLang="en-US"/>
              <a:t>:		CAA introduced; 3-hour exam only 			</a:t>
            </a:r>
            <a:r>
              <a:rPr lang="en-GB" altLang="en-US">
                <a:solidFill>
                  <a:schemeClr val="hlink"/>
                </a:solidFill>
              </a:rPr>
              <a:t>(2 days - times 2?)</a:t>
            </a:r>
          </a:p>
          <a:p>
            <a:pPr eaLnBrk="1" hangingPunct="1">
              <a:buFont typeface="Wingdings 2" panose="05020102010507070707" pitchFamily="18" charset="2"/>
              <a:buNone/>
            </a:pPr>
            <a:endParaRPr lang="en-GB" altLang="en-US">
              <a:solidFill>
                <a:schemeClr val="hlink"/>
              </a:solidFill>
            </a:endParaRPr>
          </a:p>
          <a:p>
            <a:pPr eaLnBrk="1" hangingPunct="1">
              <a:buFont typeface="Wingdings 2" panose="05020102010507070707" pitchFamily="18" charset="2"/>
              <a:buNone/>
            </a:pPr>
            <a:r>
              <a:rPr lang="en-GB" altLang="en-US" sz="2400"/>
              <a:t>2009-10, 2010-18</a:t>
            </a:r>
            <a:r>
              <a:rPr lang="en-GB" altLang="en-US"/>
              <a:t>:     one cohort, admission AS level 				mathematics; exam pass mandatory; 			2-hour exam only (set by MG to 2015) </a:t>
            </a:r>
          </a:p>
          <a:p>
            <a:pPr eaLnBrk="1" hangingPunct="1">
              <a:buFont typeface="Wingdings 2" panose="05020102010507070707" pitchFamily="18" charset="2"/>
              <a:buNone/>
            </a:pPr>
            <a:r>
              <a:rPr lang="en-GB" altLang="en-US"/>
              <a:t>				</a:t>
            </a:r>
            <a:r>
              <a:rPr lang="en-GB" altLang="en-US">
                <a:solidFill>
                  <a:schemeClr val="hlink"/>
                </a:solidFill>
              </a:rPr>
              <a:t>(3 days!!!!!!)</a:t>
            </a:r>
          </a:p>
        </p:txBody>
      </p:sp>
      <p:pic>
        <p:nvPicPr>
          <p:cNvPr id="2" name="Audio 1">
            <a:hlinkClick r:id="" action="ppaction://media"/>
            <a:extLst>
              <a:ext uri="{FF2B5EF4-FFF2-40B4-BE49-F238E27FC236}">
                <a16:creationId xmlns:a16="http://schemas.microsoft.com/office/drawing/2014/main" id="{29669862-8CAC-4277-B01E-51C119DE0D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7250" y="6191250"/>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AD4ED76F-B9B9-4F90-9379-0DF649AD35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77250" y="6191250"/>
            <a:ext cx="487363" cy="487363"/>
          </a:xfrm>
          <a:prstGeom prst="rect">
            <a:avLst/>
          </a:prstGeom>
        </p:spPr>
      </p:pic>
    </p:spTree>
  </p:cSld>
  <p:clrMapOvr>
    <a:masterClrMapping/>
  </p:clrMapOvr>
  <p:transition spd="slow" advTm="643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2A4C0332-75DC-44F6-8CAB-BFF1B7BF0533}"/>
              </a:ext>
            </a:extLst>
          </p:cNvPr>
          <p:cNvSpPr>
            <a:spLocks noGrp="1"/>
          </p:cNvSpPr>
          <p:nvPr>
            <p:ph type="title"/>
          </p:nvPr>
        </p:nvSpPr>
        <p:spPr>
          <a:xfrm>
            <a:off x="393700" y="493713"/>
            <a:ext cx="8229600" cy="863600"/>
          </a:xfrm>
        </p:spPr>
        <p:txBody>
          <a:bodyPr/>
          <a:lstStyle/>
          <a:p>
            <a:pPr eaLnBrk="1" hangingPunct="1"/>
            <a:br>
              <a:rPr lang="en-GB" altLang="en-US" sz="3200">
                <a:solidFill>
                  <a:schemeClr val="tx1"/>
                </a:solidFill>
              </a:rPr>
            </a:br>
            <a:r>
              <a:rPr lang="en-GB" altLang="en-US" sz="3200">
                <a:solidFill>
                  <a:schemeClr val="tx1"/>
                </a:solidFill>
              </a:rPr>
              <a:t>Maths for Economics year-on-year results</a:t>
            </a:r>
            <a:br>
              <a:rPr lang="en-GB" altLang="en-US" sz="3200">
                <a:solidFill>
                  <a:schemeClr val="tx1"/>
                </a:solidFill>
              </a:rPr>
            </a:br>
            <a:r>
              <a:rPr lang="en-GB" altLang="en-US" sz="3200">
                <a:solidFill>
                  <a:schemeClr val="tx1"/>
                </a:solidFill>
              </a:rPr>
              <a:t>(% in grade/% mark) </a:t>
            </a:r>
            <a:r>
              <a:rPr lang="en-GB" altLang="en-US" sz="2800">
                <a:solidFill>
                  <a:schemeClr val="tx1"/>
                </a:solidFill>
              </a:rPr>
              <a:t>circa </a:t>
            </a:r>
            <a:r>
              <a:rPr lang="en-GB" altLang="en-US" sz="2800">
                <a:solidFill>
                  <a:srgbClr val="FFFF00"/>
                </a:solidFill>
              </a:rPr>
              <a:t>400,000 questions done</a:t>
            </a:r>
          </a:p>
        </p:txBody>
      </p:sp>
      <p:pic>
        <p:nvPicPr>
          <p:cNvPr id="11267" name="Picture 3">
            <a:extLst>
              <a:ext uri="{FF2B5EF4-FFF2-40B4-BE49-F238E27FC236}">
                <a16:creationId xmlns:a16="http://schemas.microsoft.com/office/drawing/2014/main" id="{2D41EDC0-7646-45A0-AEE8-71640E9A06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449388"/>
            <a:ext cx="8424863"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ine Callout 1 1">
            <a:extLst>
              <a:ext uri="{FF2B5EF4-FFF2-40B4-BE49-F238E27FC236}">
                <a16:creationId xmlns:a16="http://schemas.microsoft.com/office/drawing/2014/main" id="{B8423280-BDF0-466E-B5C2-9D36C4166778}"/>
              </a:ext>
            </a:extLst>
          </p:cNvPr>
          <p:cNvSpPr/>
          <p:nvPr/>
        </p:nvSpPr>
        <p:spPr>
          <a:xfrm>
            <a:off x="5832475" y="1700213"/>
            <a:ext cx="914400" cy="612775"/>
          </a:xfrm>
          <a:prstGeom prst="borderCallout1">
            <a:avLst>
              <a:gd name="adj1" fmla="val 50244"/>
              <a:gd name="adj2" fmla="val 102676"/>
              <a:gd name="adj3" fmla="val 163164"/>
              <a:gd name="adj4" fmla="val 19377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CAA started</a:t>
            </a:r>
          </a:p>
        </p:txBody>
      </p:sp>
      <p:pic>
        <p:nvPicPr>
          <p:cNvPr id="3" name="Audio 2">
            <a:hlinkClick r:id="" action="ppaction://media"/>
            <a:extLst>
              <a:ext uri="{FF2B5EF4-FFF2-40B4-BE49-F238E27FC236}">
                <a16:creationId xmlns:a16="http://schemas.microsoft.com/office/drawing/2014/main" id="{C8795F56-86F5-483C-9B41-D7E7EB2FB8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7250" y="6191250"/>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AF1A88F7-BB3F-41CF-8C46-8BAD6B1BA9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7250" y="6191250"/>
            <a:ext cx="487363" cy="487363"/>
          </a:xfrm>
          <a:prstGeom prst="rect">
            <a:avLst/>
          </a:prstGeom>
        </p:spPr>
      </p:pic>
    </p:spTree>
  </p:cSld>
  <p:clrMapOvr>
    <a:masterClrMapping/>
  </p:clrMapOvr>
  <p:transition spd="slow" advTm="1097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A9C0F-EE53-47C6-A274-F257C166D61E}"/>
              </a:ext>
            </a:extLst>
          </p:cNvPr>
          <p:cNvSpPr>
            <a:spLocks noGrp="1"/>
          </p:cNvSpPr>
          <p:nvPr>
            <p:ph type="title"/>
          </p:nvPr>
        </p:nvSpPr>
        <p:spPr>
          <a:xfrm>
            <a:off x="0" y="225425"/>
            <a:ext cx="9144000" cy="835025"/>
          </a:xfrm>
        </p:spPr>
        <p:txBody>
          <a:bodyPr>
            <a:noAutofit/>
          </a:bodyPr>
          <a:lstStyle/>
          <a:p>
            <a:pPr algn="ctr" eaLnBrk="1" hangingPunct="1">
              <a:defRPr/>
            </a:pPr>
            <a:r>
              <a:rPr lang="en-GB" dirty="0">
                <a:solidFill>
                  <a:schemeClr val="tx1"/>
                </a:solidFill>
                <a:effectLst>
                  <a:outerShdw blurRad="38100" dist="38100" dir="2700000" algn="tl">
                    <a:srgbClr val="000000"/>
                  </a:outerShdw>
                </a:effectLst>
              </a:rPr>
              <a:t>Metal HEA Project</a:t>
            </a:r>
          </a:p>
        </p:txBody>
      </p:sp>
      <p:sp>
        <p:nvSpPr>
          <p:cNvPr id="12291" name="Content Placeholder 4">
            <a:extLst>
              <a:ext uri="{FF2B5EF4-FFF2-40B4-BE49-F238E27FC236}">
                <a16:creationId xmlns:a16="http://schemas.microsoft.com/office/drawing/2014/main" id="{627CA454-967E-4387-8742-3F2B90D16FDF}"/>
              </a:ext>
            </a:extLst>
          </p:cNvPr>
          <p:cNvSpPr>
            <a:spLocks noGrp="1"/>
          </p:cNvSpPr>
          <p:nvPr>
            <p:ph idx="1"/>
          </p:nvPr>
        </p:nvSpPr>
        <p:spPr>
          <a:xfrm>
            <a:off x="0" y="1304925"/>
            <a:ext cx="9144000" cy="5327650"/>
          </a:xfrm>
        </p:spPr>
        <p:txBody>
          <a:bodyPr/>
          <a:lstStyle/>
          <a:p>
            <a:pPr eaLnBrk="1" hangingPunct="1"/>
            <a:r>
              <a:rPr lang="en-GB" altLang="en-US"/>
              <a:t>Used design methodology and experiences to set objective maths for economics</a:t>
            </a:r>
          </a:p>
          <a:p>
            <a:pPr eaLnBrk="1" hangingPunct="1"/>
            <a:r>
              <a:rPr lang="en-GB" altLang="en-US"/>
              <a:t>Questions – not tests; staff can pick &amp; mix</a:t>
            </a:r>
          </a:p>
          <a:p>
            <a:pPr eaLnBrk="1" hangingPunct="1"/>
            <a:r>
              <a:rPr lang="en-GB" altLang="en-US"/>
              <a:t>Backed up by videos, case studies &amp; simulations; questions sometimes link to these</a:t>
            </a:r>
          </a:p>
          <a:p>
            <a:pPr eaLnBrk="1" hangingPunct="1"/>
            <a:r>
              <a:rPr lang="en-GB" altLang="en-US"/>
              <a:t>Has since been extended considerably – often by Final Year Project students doing Financial Maths</a:t>
            </a:r>
          </a:p>
          <a:p>
            <a:pPr eaLnBrk="1" hangingPunct="1"/>
            <a:r>
              <a:rPr lang="en-GB" altLang="en-US"/>
              <a:t>Classified by topic and tagged for Search Engine</a:t>
            </a:r>
          </a:p>
          <a:p>
            <a:pPr eaLnBrk="1" hangingPunct="1"/>
            <a:r>
              <a:rPr lang="en-GB" altLang="en-US"/>
              <a:t>Main feature: </a:t>
            </a:r>
            <a:r>
              <a:rPr lang="en-GB" altLang="en-US" sz="4400">
                <a:solidFill>
                  <a:srgbClr val="FFFF00"/>
                </a:solidFill>
              </a:rPr>
              <a:t>FULL FEEDBACK </a:t>
            </a:r>
            <a:r>
              <a:rPr lang="en-GB" altLang="en-US"/>
              <a:t>which students study (a lot)</a:t>
            </a:r>
          </a:p>
          <a:p>
            <a:pPr eaLnBrk="1" hangingPunct="1"/>
            <a:endParaRPr lang="en-GB" altLang="en-US"/>
          </a:p>
        </p:txBody>
      </p:sp>
      <p:pic>
        <p:nvPicPr>
          <p:cNvPr id="3" name="Audio 2">
            <a:hlinkClick r:id="" action="ppaction://media"/>
            <a:extLst>
              <a:ext uri="{FF2B5EF4-FFF2-40B4-BE49-F238E27FC236}">
                <a16:creationId xmlns:a16="http://schemas.microsoft.com/office/drawing/2014/main" id="{106116D8-D7FB-4F42-8F72-D2A9ACCFC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7250" y="6191250"/>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C55D8E14-A0AF-465F-B8A0-0B8E637722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77250" y="6191250"/>
            <a:ext cx="487363" cy="487363"/>
          </a:xfrm>
          <a:prstGeom prst="rect">
            <a:avLst/>
          </a:prstGeom>
        </p:spPr>
      </p:pic>
    </p:spTree>
  </p:cSld>
  <p:clrMapOvr>
    <a:masterClrMapping/>
  </p:clrMapOvr>
  <p:transition spd="slow" advTm="498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DCB68B83-3A0E-4CD8-BC13-E4AFCE4AE357}"/>
              </a:ext>
            </a:extLst>
          </p:cNvPr>
          <p:cNvSpPr>
            <a:spLocks noGrp="1"/>
          </p:cNvSpPr>
          <p:nvPr>
            <p:ph type="title"/>
          </p:nvPr>
        </p:nvSpPr>
        <p:spPr>
          <a:xfrm>
            <a:off x="358775" y="188913"/>
            <a:ext cx="8229600" cy="619125"/>
          </a:xfrm>
        </p:spPr>
        <p:txBody>
          <a:bodyPr/>
          <a:lstStyle/>
          <a:p>
            <a:r>
              <a:rPr lang="en-GB" altLang="en-US" sz="4000"/>
              <a:t>Topics in Economics</a:t>
            </a:r>
          </a:p>
        </p:txBody>
      </p:sp>
      <p:pic>
        <p:nvPicPr>
          <p:cNvPr id="13315" name="Content Placeholder 3">
            <a:extLst>
              <a:ext uri="{FF2B5EF4-FFF2-40B4-BE49-F238E27FC236}">
                <a16:creationId xmlns:a16="http://schemas.microsoft.com/office/drawing/2014/main" id="{0F5E57B6-3D44-496F-AD9E-A2BF3DD76C8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t="9425" r="76759" b="34798"/>
          <a:stretch>
            <a:fillRect/>
          </a:stretch>
        </p:blipFill>
        <p:spPr>
          <a:xfrm>
            <a:off x="269875" y="808038"/>
            <a:ext cx="4395788" cy="5934075"/>
          </a:xfrm>
        </p:spPr>
      </p:pic>
      <p:pic>
        <p:nvPicPr>
          <p:cNvPr id="13316" name="Picture 4">
            <a:extLst>
              <a:ext uri="{FF2B5EF4-FFF2-40B4-BE49-F238E27FC236}">
                <a16:creationId xmlns:a16="http://schemas.microsoft.com/office/drawing/2014/main" id="{C4D629F2-BE23-46E9-A6F4-082C8FD67E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248" r="77271" b="18102"/>
          <a:stretch>
            <a:fillRect/>
          </a:stretch>
        </p:blipFill>
        <p:spPr bwMode="auto">
          <a:xfrm>
            <a:off x="4879975" y="188913"/>
            <a:ext cx="3652838" cy="656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2AE256EA-4814-44BC-B463-E4A222C696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7250" y="6191250"/>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84F75873-9CA3-4754-8B25-9F7517F104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7250" y="6191250"/>
            <a:ext cx="487363" cy="487363"/>
          </a:xfrm>
          <a:prstGeom prst="rect">
            <a:avLst/>
          </a:prstGeom>
        </p:spPr>
      </p:pic>
    </p:spTree>
  </p:cSld>
  <p:clrMapOvr>
    <a:masterClrMapping/>
  </p:clrMapOvr>
  <p:transition spd="slow" advTm="367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a:extLst>
              <a:ext uri="{FF2B5EF4-FFF2-40B4-BE49-F238E27FC236}">
                <a16:creationId xmlns:a16="http://schemas.microsoft.com/office/drawing/2014/main" id="{7B4A44C1-A581-4B75-972E-9647E0EA2C05}"/>
              </a:ext>
            </a:extLst>
          </p:cNvPr>
          <p:cNvPicPr>
            <a:picLocks noChangeAspect="1" noChangeArrowheads="1"/>
          </p:cNvPicPr>
          <p:nvPr/>
        </p:nvPicPr>
        <p:blipFill>
          <a:blip r:embed="rId4"/>
          <a:srcRect/>
          <a:stretch>
            <a:fillRect/>
          </a:stretch>
        </p:blipFill>
        <p:spPr bwMode="auto">
          <a:xfrm>
            <a:off x="179388" y="728663"/>
            <a:ext cx="5870575" cy="5916612"/>
          </a:xfrm>
          <a:prstGeom prst="rect">
            <a:avLst/>
          </a:prstGeom>
          <a:noFill/>
          <a:ln w="9525">
            <a:solidFill>
              <a:schemeClr val="bg2">
                <a:lumMod val="60000"/>
                <a:lumOff val="40000"/>
              </a:schemeClr>
            </a:solidFill>
            <a:miter lim="800000"/>
            <a:headEnd/>
            <a:tailEnd/>
          </a:ln>
        </p:spPr>
      </p:pic>
      <p:sp>
        <p:nvSpPr>
          <p:cNvPr id="14339" name="Title 6">
            <a:extLst>
              <a:ext uri="{FF2B5EF4-FFF2-40B4-BE49-F238E27FC236}">
                <a16:creationId xmlns:a16="http://schemas.microsoft.com/office/drawing/2014/main" id="{D1D38A1A-990C-4A9C-B9C6-7D42E1801635}"/>
              </a:ext>
            </a:extLst>
          </p:cNvPr>
          <p:cNvSpPr>
            <a:spLocks noGrp="1"/>
          </p:cNvSpPr>
          <p:nvPr>
            <p:ph type="title"/>
          </p:nvPr>
        </p:nvSpPr>
        <p:spPr>
          <a:xfrm>
            <a:off x="5759450" y="441325"/>
            <a:ext cx="3384550" cy="1143000"/>
          </a:xfrm>
        </p:spPr>
        <p:txBody>
          <a:bodyPr/>
          <a:lstStyle/>
          <a:p>
            <a:pPr eaLnBrk="1" hangingPunct="1"/>
            <a:r>
              <a:rPr lang="en-GB" altLang="en-US" sz="4000">
                <a:solidFill>
                  <a:schemeClr val="tx1"/>
                </a:solidFill>
              </a:rPr>
              <a:t>Feedback - contextualised</a:t>
            </a:r>
          </a:p>
        </p:txBody>
      </p:sp>
      <p:sp>
        <p:nvSpPr>
          <p:cNvPr id="14340" name="Content Placeholder 7">
            <a:extLst>
              <a:ext uri="{FF2B5EF4-FFF2-40B4-BE49-F238E27FC236}">
                <a16:creationId xmlns:a16="http://schemas.microsoft.com/office/drawing/2014/main" id="{49DC66F0-EC5F-4E00-90AA-A3ECAC3DF89F}"/>
              </a:ext>
            </a:extLst>
          </p:cNvPr>
          <p:cNvSpPr>
            <a:spLocks noGrp="1"/>
          </p:cNvSpPr>
          <p:nvPr>
            <p:ph idx="1"/>
          </p:nvPr>
        </p:nvSpPr>
        <p:spPr>
          <a:xfrm>
            <a:off x="6049963" y="1773238"/>
            <a:ext cx="3094037" cy="4248150"/>
          </a:xfrm>
        </p:spPr>
        <p:txBody>
          <a:bodyPr/>
          <a:lstStyle/>
          <a:p>
            <a:pPr eaLnBrk="1" hangingPunct="1"/>
            <a:r>
              <a:rPr lang="en-GB" altLang="en-US" sz="2400"/>
              <a:t>economics question </a:t>
            </a:r>
          </a:p>
          <a:p>
            <a:pPr eaLnBrk="1" hangingPunct="1"/>
            <a:r>
              <a:rPr lang="en-GB" altLang="en-US" sz="2400"/>
              <a:t>part of the formative feedback</a:t>
            </a:r>
          </a:p>
          <a:p>
            <a:pPr eaLnBrk="1" hangingPunct="1"/>
            <a:r>
              <a:rPr lang="en-GB" altLang="en-US" sz="2400"/>
              <a:t>SVG diagram realised according to the random parameters in the question</a:t>
            </a:r>
          </a:p>
          <a:p>
            <a:pPr eaLnBrk="1" hangingPunct="1"/>
            <a:r>
              <a:rPr lang="en-GB" altLang="en-US" sz="2400"/>
              <a:t>related material button links to any web resource (via centrally-held lookup array)</a:t>
            </a:r>
          </a:p>
        </p:txBody>
      </p:sp>
      <p:pic>
        <p:nvPicPr>
          <p:cNvPr id="2" name="Audio 1">
            <a:hlinkClick r:id="" action="ppaction://media"/>
            <a:extLst>
              <a:ext uri="{FF2B5EF4-FFF2-40B4-BE49-F238E27FC236}">
                <a16:creationId xmlns:a16="http://schemas.microsoft.com/office/drawing/2014/main" id="{A8269F22-1124-4F42-97C2-79EDE739DC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7250" y="6191250"/>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C8748FAD-A2D8-4918-8A92-64FDF879E9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7250" y="6191250"/>
            <a:ext cx="487363" cy="487363"/>
          </a:xfrm>
          <a:prstGeom prst="rect">
            <a:avLst/>
          </a:prstGeom>
        </p:spPr>
      </p:pic>
    </p:spTree>
  </p:cSld>
  <p:clrMapOvr>
    <a:masterClrMapping/>
  </p:clrMapOvr>
  <p:transition spd="slow" advTm="443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8|18.4|42.3"/>
</p:tagLst>
</file>

<file path=ppt/tags/tag2.xml><?xml version="1.0" encoding="utf-8"?>
<p:tagLst xmlns:a="http://schemas.openxmlformats.org/drawingml/2006/main" xmlns:r="http://schemas.openxmlformats.org/officeDocument/2006/relationships" xmlns:p="http://schemas.openxmlformats.org/presentationml/2006/main">
  <p:tag name="TIMING" val="|8|34.7|35.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7480</TotalTime>
  <Words>673</Words>
  <Application>Microsoft Office PowerPoint</Application>
  <PresentationFormat>On-screen Show (4:3)</PresentationFormat>
  <Paragraphs>79</Paragraphs>
  <Slides>16</Slides>
  <Notes>2</Notes>
  <HiddenSlides>0</HiddenSlides>
  <MMClips>16</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3" baseType="lpstr">
      <vt:lpstr>Arial</vt:lpstr>
      <vt:lpstr>Calibri</vt:lpstr>
      <vt:lpstr>Constantia</vt:lpstr>
      <vt:lpstr>Wingdings</vt:lpstr>
      <vt:lpstr>Wingdings 2</vt:lpstr>
      <vt:lpstr>Flow</vt:lpstr>
      <vt:lpstr>Equation</vt:lpstr>
      <vt:lpstr>PowerPoint Presentation</vt:lpstr>
      <vt:lpstr>A dilemma</vt:lpstr>
      <vt:lpstr>CAA at Brunel University</vt:lpstr>
      <vt:lpstr>CAA in practice</vt:lpstr>
      <vt:lpstr>Mathematics for Economics (year-by-year changes in assessment)</vt:lpstr>
      <vt:lpstr> Maths for Economics year-on-year results (% in grade/% mark) circa 400,000 questions done</vt:lpstr>
      <vt:lpstr>Metal HEA Project</vt:lpstr>
      <vt:lpstr>Topics in Economics</vt:lpstr>
      <vt:lpstr>Feedback - contextualised</vt:lpstr>
      <vt:lpstr>PowerPoint Presentation</vt:lpstr>
      <vt:lpstr>DeSTRESS JISC Project</vt:lpstr>
      <vt:lpstr>PowerPoint Presentation</vt:lpstr>
      <vt:lpstr>A statistics question  - tables or formula?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Numbers Business Template</dc:title>
  <dc:creator>Presentation Magazine</dc:creator>
  <cp:lastModifiedBy>user</cp:lastModifiedBy>
  <cp:revision>289</cp:revision>
  <dcterms:created xsi:type="dcterms:W3CDTF">2007-05-29T14:52:18Z</dcterms:created>
  <dcterms:modified xsi:type="dcterms:W3CDTF">2018-06-03T13:20:26Z</dcterms:modified>
</cp:coreProperties>
</file>