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53.xml" ContentType="application/vnd.openxmlformats-officedocument.presentationml.notesSlide+xml"/>
  <Override PartName="/ppt/notesSlides/notesSlide54.xml" ContentType="application/vnd.openxmlformats-officedocument.presentationml.notesSlide+xml"/>
  <Override PartName="/ppt/notesSlides/notesSlide55.xml" ContentType="application/vnd.openxmlformats-officedocument.presentationml.notesSlide+xml"/>
  <Override PartName="/ppt/notesSlides/notesSlide56.xml" ContentType="application/vnd.openxmlformats-officedocument.presentationml.notesSlide+xml"/>
  <Override PartName="/ppt/notesSlides/notesSlide57.xml" ContentType="application/vnd.openxmlformats-officedocument.presentationml.notesSlide+xml"/>
  <Override PartName="/ppt/notesSlides/notesSlide58.xml" ContentType="application/vnd.openxmlformats-officedocument.presentationml.notesSlide+xml"/>
  <Override PartName="/ppt/notesSlides/notesSlide59.xml" ContentType="application/vnd.openxmlformats-officedocument.presentationml.notesSlide+xml"/>
  <Override PartName="/ppt/notesSlides/notesSlide60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315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  <p:sldId id="307" r:id="rId54"/>
    <p:sldId id="308" r:id="rId55"/>
    <p:sldId id="309" r:id="rId56"/>
    <p:sldId id="310" r:id="rId57"/>
    <p:sldId id="311" r:id="rId58"/>
    <p:sldId id="312" r:id="rId59"/>
    <p:sldId id="313" r:id="rId60"/>
    <p:sldId id="314" r:id="rId61"/>
  </p:sldIdLst>
  <p:sldSz cx="9144000" cy="6858000" type="screen4x3"/>
  <p:notesSz cx="9144000" cy="6858000"/>
  <p:defaultTextStyle>
    <a:defPPr>
      <a:defRPr lang="de-DE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tephanie Baines (Staff)" initials="SB(" lastIdx="22" clrIdx="0">
    <p:extLst>
      <p:ext uri="{19B8F6BF-5375-455C-9EA6-DF929625EA0E}">
        <p15:presenceInfo xmlns:p15="http://schemas.microsoft.com/office/powerpoint/2012/main" userId="S::bssb027@brunel.ac.uk::8fdabb51-01c5-4079-b812-effff15c9358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72852" autoAdjust="0"/>
  </p:normalViewPr>
  <p:slideViewPr>
    <p:cSldViewPr>
      <p:cViewPr varScale="1">
        <p:scale>
          <a:sx n="59" d="100"/>
          <a:sy n="59" d="100"/>
        </p:scale>
        <p:origin x="2074" y="7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commentAuthors" Target="commentAuthors.xml"/><Relationship Id="rId68" Type="http://schemas.microsoft.com/office/2016/11/relationships/changesInfo" Target="changesInfos/changesInfo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tableStyles" Target="tableStyle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notesMaster" Target="notesMasters/notes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tephanie Baines (Staff)" userId="8fdabb51-01c5-4079-b812-effff15c9358" providerId="ADAL" clId="{DF3E8828-D9D7-48B7-8D1E-341F0EE89013}"/>
    <pc:docChg chg="undo custSel modSld">
      <pc:chgData name="Stephanie Baines (Staff)" userId="8fdabb51-01c5-4079-b812-effff15c9358" providerId="ADAL" clId="{DF3E8828-D9D7-48B7-8D1E-341F0EE89013}" dt="2025-04-25T18:31:40.885" v="484" actId="404"/>
      <pc:docMkLst>
        <pc:docMk/>
      </pc:docMkLst>
      <pc:sldChg chg="addCm delCm modCm">
        <pc:chgData name="Stephanie Baines (Staff)" userId="8fdabb51-01c5-4079-b812-effff15c9358" providerId="ADAL" clId="{DF3E8828-D9D7-48B7-8D1E-341F0EE89013}" dt="2025-04-25T14:49:52.067" v="2" actId="1592"/>
        <pc:sldMkLst>
          <pc:docMk/>
          <pc:sldMk cId="0" sldId="257"/>
        </pc:sldMkLst>
      </pc:sldChg>
      <pc:sldChg chg="modSp mod addCm modCm">
        <pc:chgData name="Stephanie Baines (Staff)" userId="8fdabb51-01c5-4079-b812-effff15c9358" providerId="ADAL" clId="{DF3E8828-D9D7-48B7-8D1E-341F0EE89013}" dt="2025-04-25T14:50:45.244" v="8"/>
        <pc:sldMkLst>
          <pc:docMk/>
          <pc:sldMk cId="0" sldId="258"/>
        </pc:sldMkLst>
        <pc:spChg chg="mod">
          <ac:chgData name="Stephanie Baines (Staff)" userId="8fdabb51-01c5-4079-b812-effff15c9358" providerId="ADAL" clId="{DF3E8828-D9D7-48B7-8D1E-341F0EE89013}" dt="2025-04-25T14:50:34.285" v="6" actId="2711"/>
          <ac:spMkLst>
            <pc:docMk/>
            <pc:sldMk cId="0" sldId="258"/>
            <ac:spMk id="2" creationId="{B74D8AE0-9F0B-4174-952B-4826D41A8A3D}"/>
          </ac:spMkLst>
        </pc:spChg>
      </pc:sldChg>
      <pc:sldChg chg="modSp addCm modCm">
        <pc:chgData name="Stephanie Baines (Staff)" userId="8fdabb51-01c5-4079-b812-effff15c9358" providerId="ADAL" clId="{DF3E8828-D9D7-48B7-8D1E-341F0EE89013}" dt="2025-04-25T14:51:55.792" v="12"/>
        <pc:sldMkLst>
          <pc:docMk/>
          <pc:sldMk cId="0" sldId="259"/>
        </pc:sldMkLst>
        <pc:spChg chg="mod">
          <ac:chgData name="Stephanie Baines (Staff)" userId="8fdabb51-01c5-4079-b812-effff15c9358" providerId="ADAL" clId="{DF3E8828-D9D7-48B7-8D1E-341F0EE89013}" dt="2025-04-25T14:51:19.323" v="10" actId="14100"/>
          <ac:spMkLst>
            <pc:docMk/>
            <pc:sldMk cId="0" sldId="259"/>
            <ac:spMk id="9219" creationId="{6EA9131A-35FE-4D01-9438-2A8A33D5E078}"/>
          </ac:spMkLst>
        </pc:spChg>
      </pc:sldChg>
      <pc:sldChg chg="modNotesTx">
        <pc:chgData name="Stephanie Baines (Staff)" userId="8fdabb51-01c5-4079-b812-effff15c9358" providerId="ADAL" clId="{DF3E8828-D9D7-48B7-8D1E-341F0EE89013}" dt="2025-04-25T14:52:49.147" v="38" actId="20577"/>
        <pc:sldMkLst>
          <pc:docMk/>
          <pc:sldMk cId="0" sldId="260"/>
        </pc:sldMkLst>
      </pc:sldChg>
      <pc:sldChg chg="modSp mod">
        <pc:chgData name="Stephanie Baines (Staff)" userId="8fdabb51-01c5-4079-b812-effff15c9358" providerId="ADAL" clId="{DF3E8828-D9D7-48B7-8D1E-341F0EE89013}" dt="2025-04-25T14:53:39.554" v="48" actId="20577"/>
        <pc:sldMkLst>
          <pc:docMk/>
          <pc:sldMk cId="0" sldId="261"/>
        </pc:sldMkLst>
        <pc:spChg chg="mod">
          <ac:chgData name="Stephanie Baines (Staff)" userId="8fdabb51-01c5-4079-b812-effff15c9358" providerId="ADAL" clId="{DF3E8828-D9D7-48B7-8D1E-341F0EE89013}" dt="2025-04-25T14:53:39.554" v="48" actId="20577"/>
          <ac:spMkLst>
            <pc:docMk/>
            <pc:sldMk cId="0" sldId="261"/>
            <ac:spMk id="13316" creationId="{0D17F92B-660A-4291-BA78-790A96B191AF}"/>
          </ac:spMkLst>
        </pc:spChg>
      </pc:sldChg>
      <pc:sldChg chg="modSp mod addCm modCm">
        <pc:chgData name="Stephanie Baines (Staff)" userId="8fdabb51-01c5-4079-b812-effff15c9358" providerId="ADAL" clId="{DF3E8828-D9D7-48B7-8D1E-341F0EE89013}" dt="2025-04-25T14:54:48.857" v="58"/>
        <pc:sldMkLst>
          <pc:docMk/>
          <pc:sldMk cId="0" sldId="262"/>
        </pc:sldMkLst>
        <pc:spChg chg="mod">
          <ac:chgData name="Stephanie Baines (Staff)" userId="8fdabb51-01c5-4079-b812-effff15c9358" providerId="ADAL" clId="{DF3E8828-D9D7-48B7-8D1E-341F0EE89013}" dt="2025-04-25T14:53:56.528" v="54" actId="20577"/>
          <ac:spMkLst>
            <pc:docMk/>
            <pc:sldMk cId="0" sldId="262"/>
            <ac:spMk id="15364" creationId="{C155A6C9-1B45-466E-A068-063E88BA320C}"/>
          </ac:spMkLst>
        </pc:spChg>
      </pc:sldChg>
      <pc:sldChg chg="modSp addCm modCm">
        <pc:chgData name="Stephanie Baines (Staff)" userId="8fdabb51-01c5-4079-b812-effff15c9358" providerId="ADAL" clId="{DF3E8828-D9D7-48B7-8D1E-341F0EE89013}" dt="2025-04-25T14:56:47.277" v="70"/>
        <pc:sldMkLst>
          <pc:docMk/>
          <pc:sldMk cId="0" sldId="263"/>
        </pc:sldMkLst>
        <pc:spChg chg="mod">
          <ac:chgData name="Stephanie Baines (Staff)" userId="8fdabb51-01c5-4079-b812-effff15c9358" providerId="ADAL" clId="{DF3E8828-D9D7-48B7-8D1E-341F0EE89013}" dt="2025-04-25T14:56:19.280" v="66" actId="403"/>
          <ac:spMkLst>
            <pc:docMk/>
            <pc:sldMk cId="0" sldId="263"/>
            <ac:spMk id="17412" creationId="{D373BAB2-586A-4E56-A80F-BB05920C4E30}"/>
          </ac:spMkLst>
        </pc:spChg>
      </pc:sldChg>
      <pc:sldChg chg="modSp mod addCm modCm">
        <pc:chgData name="Stephanie Baines (Staff)" userId="8fdabb51-01c5-4079-b812-effff15c9358" providerId="ADAL" clId="{DF3E8828-D9D7-48B7-8D1E-341F0EE89013}" dt="2025-04-25T15:02:07.016" v="163"/>
        <pc:sldMkLst>
          <pc:docMk/>
          <pc:sldMk cId="0" sldId="264"/>
        </pc:sldMkLst>
        <pc:spChg chg="mod">
          <ac:chgData name="Stephanie Baines (Staff)" userId="8fdabb51-01c5-4079-b812-effff15c9358" providerId="ADAL" clId="{DF3E8828-D9D7-48B7-8D1E-341F0EE89013}" dt="2025-04-25T15:01:54.640" v="161" actId="20577"/>
          <ac:spMkLst>
            <pc:docMk/>
            <pc:sldMk cId="0" sldId="264"/>
            <ac:spMk id="3" creationId="{B0ED7164-1D87-457B-BE43-2EBA3FE21510}"/>
          </ac:spMkLst>
        </pc:spChg>
      </pc:sldChg>
      <pc:sldChg chg="modSp mod addCm modCm">
        <pc:chgData name="Stephanie Baines (Staff)" userId="8fdabb51-01c5-4079-b812-effff15c9358" providerId="ADAL" clId="{DF3E8828-D9D7-48B7-8D1E-341F0EE89013}" dt="2025-04-25T15:02:34.478" v="196"/>
        <pc:sldMkLst>
          <pc:docMk/>
          <pc:sldMk cId="0" sldId="265"/>
        </pc:sldMkLst>
        <pc:spChg chg="mod">
          <ac:chgData name="Stephanie Baines (Staff)" userId="8fdabb51-01c5-4079-b812-effff15c9358" providerId="ADAL" clId="{DF3E8828-D9D7-48B7-8D1E-341F0EE89013}" dt="2025-04-25T15:02:19.527" v="194" actId="20577"/>
          <ac:spMkLst>
            <pc:docMk/>
            <pc:sldMk cId="0" sldId="265"/>
            <ac:spMk id="21508" creationId="{2B16003D-C3D8-4CA5-B2F2-2BF8EB017C3F}"/>
          </ac:spMkLst>
        </pc:spChg>
      </pc:sldChg>
      <pc:sldChg chg="modSp mod addCm modCm">
        <pc:chgData name="Stephanie Baines (Staff)" userId="8fdabb51-01c5-4079-b812-effff15c9358" providerId="ADAL" clId="{DF3E8828-D9D7-48B7-8D1E-341F0EE89013}" dt="2025-04-25T15:03:26.708" v="211" actId="404"/>
        <pc:sldMkLst>
          <pc:docMk/>
          <pc:sldMk cId="0" sldId="266"/>
        </pc:sldMkLst>
        <pc:spChg chg="mod">
          <ac:chgData name="Stephanie Baines (Staff)" userId="8fdabb51-01c5-4079-b812-effff15c9358" providerId="ADAL" clId="{DF3E8828-D9D7-48B7-8D1E-341F0EE89013}" dt="2025-04-25T15:03:26.708" v="211" actId="404"/>
          <ac:spMkLst>
            <pc:docMk/>
            <pc:sldMk cId="0" sldId="266"/>
            <ac:spMk id="23556" creationId="{DBA3E013-D0F8-4BF2-B4A6-1680FBE5D8D6}"/>
          </ac:spMkLst>
        </pc:spChg>
      </pc:sldChg>
      <pc:sldChg chg="modSp mod">
        <pc:chgData name="Stephanie Baines (Staff)" userId="8fdabb51-01c5-4079-b812-effff15c9358" providerId="ADAL" clId="{DF3E8828-D9D7-48B7-8D1E-341F0EE89013}" dt="2025-04-25T15:04:17.545" v="216" actId="20577"/>
        <pc:sldMkLst>
          <pc:docMk/>
          <pc:sldMk cId="0" sldId="267"/>
        </pc:sldMkLst>
        <pc:spChg chg="mod">
          <ac:chgData name="Stephanie Baines (Staff)" userId="8fdabb51-01c5-4079-b812-effff15c9358" providerId="ADAL" clId="{DF3E8828-D9D7-48B7-8D1E-341F0EE89013}" dt="2025-04-25T15:04:17.545" v="216" actId="20577"/>
          <ac:spMkLst>
            <pc:docMk/>
            <pc:sldMk cId="0" sldId="267"/>
            <ac:spMk id="25604" creationId="{6DFBBC60-3755-4D37-BF0E-34B4000A1459}"/>
          </ac:spMkLst>
        </pc:spChg>
      </pc:sldChg>
      <pc:sldChg chg="modSp addCm modCm">
        <pc:chgData name="Stephanie Baines (Staff)" userId="8fdabb51-01c5-4079-b812-effff15c9358" providerId="ADAL" clId="{DF3E8828-D9D7-48B7-8D1E-341F0EE89013}" dt="2025-04-25T15:09:44.728" v="226"/>
        <pc:sldMkLst>
          <pc:docMk/>
          <pc:sldMk cId="0" sldId="270"/>
        </pc:sldMkLst>
        <pc:spChg chg="mod">
          <ac:chgData name="Stephanie Baines (Staff)" userId="8fdabb51-01c5-4079-b812-effff15c9358" providerId="ADAL" clId="{DF3E8828-D9D7-48B7-8D1E-341F0EE89013}" dt="2025-04-25T15:08:49.146" v="224" actId="14100"/>
          <ac:spMkLst>
            <pc:docMk/>
            <pc:sldMk cId="0" sldId="270"/>
            <ac:spMk id="31748" creationId="{01FF771C-7816-4FA0-8E65-37AAB2F26AD0}"/>
          </ac:spMkLst>
        </pc:spChg>
      </pc:sldChg>
      <pc:sldChg chg="addCm modCm">
        <pc:chgData name="Stephanie Baines (Staff)" userId="8fdabb51-01c5-4079-b812-effff15c9358" providerId="ADAL" clId="{DF3E8828-D9D7-48B7-8D1E-341F0EE89013}" dt="2025-04-25T15:14:58.038" v="228"/>
        <pc:sldMkLst>
          <pc:docMk/>
          <pc:sldMk cId="0" sldId="272"/>
        </pc:sldMkLst>
      </pc:sldChg>
      <pc:sldChg chg="modSp mod addCm modCm">
        <pc:chgData name="Stephanie Baines (Staff)" userId="8fdabb51-01c5-4079-b812-effff15c9358" providerId="ADAL" clId="{DF3E8828-D9D7-48B7-8D1E-341F0EE89013}" dt="2025-04-25T15:16:20.403" v="242" actId="20577"/>
        <pc:sldMkLst>
          <pc:docMk/>
          <pc:sldMk cId="0" sldId="274"/>
        </pc:sldMkLst>
        <pc:spChg chg="mod">
          <ac:chgData name="Stephanie Baines (Staff)" userId="8fdabb51-01c5-4079-b812-effff15c9358" providerId="ADAL" clId="{DF3E8828-D9D7-48B7-8D1E-341F0EE89013}" dt="2025-04-25T15:16:20.403" v="242" actId="20577"/>
          <ac:spMkLst>
            <pc:docMk/>
            <pc:sldMk cId="0" sldId="274"/>
            <ac:spMk id="39940" creationId="{B3191E03-950E-45D1-A08B-959DBCE22FD6}"/>
          </ac:spMkLst>
        </pc:spChg>
      </pc:sldChg>
      <pc:sldChg chg="modSp addCm modCm">
        <pc:chgData name="Stephanie Baines (Staff)" userId="8fdabb51-01c5-4079-b812-effff15c9358" providerId="ADAL" clId="{DF3E8828-D9D7-48B7-8D1E-341F0EE89013}" dt="2025-04-25T15:19:35.577" v="253"/>
        <pc:sldMkLst>
          <pc:docMk/>
          <pc:sldMk cId="0" sldId="276"/>
        </pc:sldMkLst>
        <pc:spChg chg="mod">
          <ac:chgData name="Stephanie Baines (Staff)" userId="8fdabb51-01c5-4079-b812-effff15c9358" providerId="ADAL" clId="{DF3E8828-D9D7-48B7-8D1E-341F0EE89013}" dt="2025-04-25T15:17:57.020" v="251" actId="1035"/>
          <ac:spMkLst>
            <pc:docMk/>
            <pc:sldMk cId="0" sldId="276"/>
            <ac:spMk id="44036" creationId="{508F5BA7-83FA-4E41-B2E8-470FBFDD0322}"/>
          </ac:spMkLst>
        </pc:spChg>
      </pc:sldChg>
      <pc:sldChg chg="modSp">
        <pc:chgData name="Stephanie Baines (Staff)" userId="8fdabb51-01c5-4079-b812-effff15c9358" providerId="ADAL" clId="{DF3E8828-D9D7-48B7-8D1E-341F0EE89013}" dt="2025-04-25T15:20:53.931" v="254" actId="14100"/>
        <pc:sldMkLst>
          <pc:docMk/>
          <pc:sldMk cId="0" sldId="278"/>
        </pc:sldMkLst>
        <pc:spChg chg="mod">
          <ac:chgData name="Stephanie Baines (Staff)" userId="8fdabb51-01c5-4079-b812-effff15c9358" providerId="ADAL" clId="{DF3E8828-D9D7-48B7-8D1E-341F0EE89013}" dt="2025-04-25T15:20:53.931" v="254" actId="14100"/>
          <ac:spMkLst>
            <pc:docMk/>
            <pc:sldMk cId="0" sldId="278"/>
            <ac:spMk id="48132" creationId="{C06BCDEE-31C0-4CF4-BE62-C97C83FB8DB0}"/>
          </ac:spMkLst>
        </pc:spChg>
      </pc:sldChg>
      <pc:sldChg chg="modSp">
        <pc:chgData name="Stephanie Baines (Staff)" userId="8fdabb51-01c5-4079-b812-effff15c9358" providerId="ADAL" clId="{DF3E8828-D9D7-48B7-8D1E-341F0EE89013}" dt="2025-04-25T15:21:37.686" v="258" actId="403"/>
        <pc:sldMkLst>
          <pc:docMk/>
          <pc:sldMk cId="0" sldId="279"/>
        </pc:sldMkLst>
        <pc:spChg chg="mod">
          <ac:chgData name="Stephanie Baines (Staff)" userId="8fdabb51-01c5-4079-b812-effff15c9358" providerId="ADAL" clId="{DF3E8828-D9D7-48B7-8D1E-341F0EE89013}" dt="2025-04-25T15:21:37.686" v="258" actId="403"/>
          <ac:spMkLst>
            <pc:docMk/>
            <pc:sldMk cId="0" sldId="279"/>
            <ac:spMk id="50180" creationId="{9FEBCE00-D02C-42A3-93A1-F8A9D1DA5E4C}"/>
          </ac:spMkLst>
        </pc:spChg>
      </pc:sldChg>
      <pc:sldChg chg="addCm modCm">
        <pc:chgData name="Stephanie Baines (Staff)" userId="8fdabb51-01c5-4079-b812-effff15c9358" providerId="ADAL" clId="{DF3E8828-D9D7-48B7-8D1E-341F0EE89013}" dt="2025-04-25T15:26:12.848" v="261"/>
        <pc:sldMkLst>
          <pc:docMk/>
          <pc:sldMk cId="0" sldId="281"/>
        </pc:sldMkLst>
      </pc:sldChg>
      <pc:sldChg chg="modSp">
        <pc:chgData name="Stephanie Baines (Staff)" userId="8fdabb51-01c5-4079-b812-effff15c9358" providerId="ADAL" clId="{DF3E8828-D9D7-48B7-8D1E-341F0EE89013}" dt="2025-04-25T15:27:12.861" v="264" actId="14100"/>
        <pc:sldMkLst>
          <pc:docMk/>
          <pc:sldMk cId="0" sldId="282"/>
        </pc:sldMkLst>
        <pc:spChg chg="mod">
          <ac:chgData name="Stephanie Baines (Staff)" userId="8fdabb51-01c5-4079-b812-effff15c9358" providerId="ADAL" clId="{DF3E8828-D9D7-48B7-8D1E-341F0EE89013}" dt="2025-04-25T15:27:12.861" v="264" actId="14100"/>
          <ac:spMkLst>
            <pc:docMk/>
            <pc:sldMk cId="0" sldId="282"/>
            <ac:spMk id="56324" creationId="{A5FE1928-5054-45FC-ABB4-1ED0372CA438}"/>
          </ac:spMkLst>
        </pc:spChg>
      </pc:sldChg>
      <pc:sldChg chg="modSp mod">
        <pc:chgData name="Stephanie Baines (Staff)" userId="8fdabb51-01c5-4079-b812-effff15c9358" providerId="ADAL" clId="{DF3E8828-D9D7-48B7-8D1E-341F0EE89013}" dt="2025-04-25T15:30:01.595" v="267" actId="179"/>
        <pc:sldMkLst>
          <pc:docMk/>
          <pc:sldMk cId="0" sldId="283"/>
        </pc:sldMkLst>
        <pc:spChg chg="mod">
          <ac:chgData name="Stephanie Baines (Staff)" userId="8fdabb51-01c5-4079-b812-effff15c9358" providerId="ADAL" clId="{DF3E8828-D9D7-48B7-8D1E-341F0EE89013}" dt="2025-04-25T15:30:01.595" v="267" actId="179"/>
          <ac:spMkLst>
            <pc:docMk/>
            <pc:sldMk cId="0" sldId="283"/>
            <ac:spMk id="58372" creationId="{A6097599-FC4F-4B7E-88FE-0B885C72A7A2}"/>
          </ac:spMkLst>
        </pc:spChg>
      </pc:sldChg>
      <pc:sldChg chg="modSp mod">
        <pc:chgData name="Stephanie Baines (Staff)" userId="8fdabb51-01c5-4079-b812-effff15c9358" providerId="ADAL" clId="{DF3E8828-D9D7-48B7-8D1E-341F0EE89013}" dt="2025-04-25T15:34:38.885" v="273" actId="179"/>
        <pc:sldMkLst>
          <pc:docMk/>
          <pc:sldMk cId="0" sldId="285"/>
        </pc:sldMkLst>
        <pc:spChg chg="mod">
          <ac:chgData name="Stephanie Baines (Staff)" userId="8fdabb51-01c5-4079-b812-effff15c9358" providerId="ADAL" clId="{DF3E8828-D9D7-48B7-8D1E-341F0EE89013}" dt="2025-04-25T15:34:38.885" v="273" actId="179"/>
          <ac:spMkLst>
            <pc:docMk/>
            <pc:sldMk cId="0" sldId="285"/>
            <ac:spMk id="62468" creationId="{D2B47848-C272-41D7-9B52-5B4F72A837EA}"/>
          </ac:spMkLst>
        </pc:spChg>
      </pc:sldChg>
      <pc:sldChg chg="modSp mod">
        <pc:chgData name="Stephanie Baines (Staff)" userId="8fdabb51-01c5-4079-b812-effff15c9358" providerId="ADAL" clId="{DF3E8828-D9D7-48B7-8D1E-341F0EE89013}" dt="2025-04-25T15:36:27.196" v="277" actId="179"/>
        <pc:sldMkLst>
          <pc:docMk/>
          <pc:sldMk cId="0" sldId="286"/>
        </pc:sldMkLst>
        <pc:spChg chg="mod">
          <ac:chgData name="Stephanie Baines (Staff)" userId="8fdabb51-01c5-4079-b812-effff15c9358" providerId="ADAL" clId="{DF3E8828-D9D7-48B7-8D1E-341F0EE89013}" dt="2025-04-25T15:36:27.196" v="277" actId="179"/>
          <ac:spMkLst>
            <pc:docMk/>
            <pc:sldMk cId="0" sldId="286"/>
            <ac:spMk id="64516" creationId="{4BE4C22C-E78E-4A34-B182-86D272F94BEE}"/>
          </ac:spMkLst>
        </pc:spChg>
      </pc:sldChg>
      <pc:sldChg chg="modSp mod addCm modCm">
        <pc:chgData name="Stephanie Baines (Staff)" userId="8fdabb51-01c5-4079-b812-effff15c9358" providerId="ADAL" clId="{DF3E8828-D9D7-48B7-8D1E-341F0EE89013}" dt="2025-04-25T18:25:07.960" v="349"/>
        <pc:sldMkLst>
          <pc:docMk/>
          <pc:sldMk cId="0" sldId="292"/>
        </pc:sldMkLst>
        <pc:spChg chg="mod">
          <ac:chgData name="Stephanie Baines (Staff)" userId="8fdabb51-01c5-4079-b812-effff15c9358" providerId="ADAL" clId="{DF3E8828-D9D7-48B7-8D1E-341F0EE89013}" dt="2025-04-25T18:24:48.144" v="347" actId="1035"/>
          <ac:spMkLst>
            <pc:docMk/>
            <pc:sldMk cId="0" sldId="292"/>
            <ac:spMk id="76804" creationId="{A73C68CC-3AA3-47D7-B4BD-425528EADF94}"/>
          </ac:spMkLst>
        </pc:spChg>
      </pc:sldChg>
      <pc:sldChg chg="modSp mod addCm modCm">
        <pc:chgData name="Stephanie Baines (Staff)" userId="8fdabb51-01c5-4079-b812-effff15c9358" providerId="ADAL" clId="{DF3E8828-D9D7-48B7-8D1E-341F0EE89013}" dt="2025-04-25T18:26:02.716" v="354"/>
        <pc:sldMkLst>
          <pc:docMk/>
          <pc:sldMk cId="0" sldId="294"/>
        </pc:sldMkLst>
        <pc:spChg chg="mod">
          <ac:chgData name="Stephanie Baines (Staff)" userId="8fdabb51-01c5-4079-b812-effff15c9358" providerId="ADAL" clId="{DF3E8828-D9D7-48B7-8D1E-341F0EE89013}" dt="2025-04-25T18:25:43.748" v="352" actId="20577"/>
          <ac:spMkLst>
            <pc:docMk/>
            <pc:sldMk cId="0" sldId="294"/>
            <ac:spMk id="80899" creationId="{3A7630CF-7E32-4054-B9D1-3A33E9533719}"/>
          </ac:spMkLst>
        </pc:spChg>
      </pc:sldChg>
      <pc:sldChg chg="modSp">
        <pc:chgData name="Stephanie Baines (Staff)" userId="8fdabb51-01c5-4079-b812-effff15c9358" providerId="ADAL" clId="{DF3E8828-D9D7-48B7-8D1E-341F0EE89013}" dt="2025-04-25T18:26:16.357" v="356" actId="403"/>
        <pc:sldMkLst>
          <pc:docMk/>
          <pc:sldMk cId="0" sldId="295"/>
        </pc:sldMkLst>
        <pc:spChg chg="mod">
          <ac:chgData name="Stephanie Baines (Staff)" userId="8fdabb51-01c5-4079-b812-effff15c9358" providerId="ADAL" clId="{DF3E8828-D9D7-48B7-8D1E-341F0EE89013}" dt="2025-04-25T18:26:16.357" v="356" actId="403"/>
          <ac:spMkLst>
            <pc:docMk/>
            <pc:sldMk cId="0" sldId="295"/>
            <ac:spMk id="82948" creationId="{C02F0D1A-901B-4FD2-A731-A614EAE6EA88}"/>
          </ac:spMkLst>
        </pc:spChg>
      </pc:sldChg>
      <pc:sldChg chg="modSp">
        <pc:chgData name="Stephanie Baines (Staff)" userId="8fdabb51-01c5-4079-b812-effff15c9358" providerId="ADAL" clId="{DF3E8828-D9D7-48B7-8D1E-341F0EE89013}" dt="2025-04-25T18:27:05.636" v="359" actId="1036"/>
        <pc:sldMkLst>
          <pc:docMk/>
          <pc:sldMk cId="0" sldId="297"/>
        </pc:sldMkLst>
        <pc:spChg chg="mod">
          <ac:chgData name="Stephanie Baines (Staff)" userId="8fdabb51-01c5-4079-b812-effff15c9358" providerId="ADAL" clId="{DF3E8828-D9D7-48B7-8D1E-341F0EE89013}" dt="2025-04-25T18:27:05.636" v="359" actId="1036"/>
          <ac:spMkLst>
            <pc:docMk/>
            <pc:sldMk cId="0" sldId="297"/>
            <ac:spMk id="87044" creationId="{0DF71D64-5F7E-4890-A989-6210A4A72C91}"/>
          </ac:spMkLst>
        </pc:spChg>
      </pc:sldChg>
      <pc:sldChg chg="modSp mod">
        <pc:chgData name="Stephanie Baines (Staff)" userId="8fdabb51-01c5-4079-b812-effff15c9358" providerId="ADAL" clId="{DF3E8828-D9D7-48B7-8D1E-341F0EE89013}" dt="2025-04-25T18:27:30.493" v="364" actId="179"/>
        <pc:sldMkLst>
          <pc:docMk/>
          <pc:sldMk cId="0" sldId="298"/>
        </pc:sldMkLst>
        <pc:spChg chg="mod">
          <ac:chgData name="Stephanie Baines (Staff)" userId="8fdabb51-01c5-4079-b812-effff15c9358" providerId="ADAL" clId="{DF3E8828-D9D7-48B7-8D1E-341F0EE89013}" dt="2025-04-25T18:27:30.493" v="364" actId="179"/>
          <ac:spMkLst>
            <pc:docMk/>
            <pc:sldMk cId="0" sldId="298"/>
            <ac:spMk id="89092" creationId="{26900178-683E-4320-B930-9195EC203F61}"/>
          </ac:spMkLst>
        </pc:spChg>
      </pc:sldChg>
      <pc:sldChg chg="modNotesTx">
        <pc:chgData name="Stephanie Baines (Staff)" userId="8fdabb51-01c5-4079-b812-effff15c9358" providerId="ADAL" clId="{DF3E8828-D9D7-48B7-8D1E-341F0EE89013}" dt="2025-04-25T18:28:43.258" v="476" actId="20577"/>
        <pc:sldMkLst>
          <pc:docMk/>
          <pc:sldMk cId="0" sldId="299"/>
        </pc:sldMkLst>
      </pc:sldChg>
      <pc:sldChg chg="addCm modCm">
        <pc:chgData name="Stephanie Baines (Staff)" userId="8fdabb51-01c5-4079-b812-effff15c9358" providerId="ADAL" clId="{DF3E8828-D9D7-48B7-8D1E-341F0EE89013}" dt="2025-04-25T18:29:36.952" v="478"/>
        <pc:sldMkLst>
          <pc:docMk/>
          <pc:sldMk cId="0" sldId="301"/>
        </pc:sldMkLst>
      </pc:sldChg>
      <pc:sldChg chg="addCm modCm">
        <pc:chgData name="Stephanie Baines (Staff)" userId="8fdabb51-01c5-4079-b812-effff15c9358" providerId="ADAL" clId="{DF3E8828-D9D7-48B7-8D1E-341F0EE89013}" dt="2025-04-25T18:30:40.037" v="480"/>
        <pc:sldMkLst>
          <pc:docMk/>
          <pc:sldMk cId="0" sldId="302"/>
        </pc:sldMkLst>
      </pc:sldChg>
      <pc:sldChg chg="modSp">
        <pc:chgData name="Stephanie Baines (Staff)" userId="8fdabb51-01c5-4079-b812-effff15c9358" providerId="ADAL" clId="{DF3E8828-D9D7-48B7-8D1E-341F0EE89013}" dt="2025-04-25T18:31:40.885" v="484" actId="404"/>
        <pc:sldMkLst>
          <pc:docMk/>
          <pc:sldMk cId="0" sldId="307"/>
        </pc:sldMkLst>
        <pc:spChg chg="mod">
          <ac:chgData name="Stephanie Baines (Staff)" userId="8fdabb51-01c5-4079-b812-effff15c9358" providerId="ADAL" clId="{DF3E8828-D9D7-48B7-8D1E-341F0EE89013}" dt="2025-04-25T18:31:40.885" v="484" actId="404"/>
          <ac:spMkLst>
            <pc:docMk/>
            <pc:sldMk cId="0" sldId="307"/>
            <ac:spMk id="107524" creationId="{92AEE538-09E8-4AEE-B45B-6FDF825B5157}"/>
          </ac:spMkLst>
        </pc:spChg>
      </pc:sldChg>
      <pc:sldChg chg="modSp addCm modCm">
        <pc:chgData name="Stephanie Baines (Staff)" userId="8fdabb51-01c5-4079-b812-effff15c9358" providerId="ADAL" clId="{DF3E8828-D9D7-48B7-8D1E-341F0EE89013}" dt="2025-04-25T14:57:19.099" v="75"/>
        <pc:sldMkLst>
          <pc:docMk/>
          <pc:sldMk cId="716315207" sldId="315"/>
        </pc:sldMkLst>
        <pc:spChg chg="mod">
          <ac:chgData name="Stephanie Baines (Staff)" userId="8fdabb51-01c5-4079-b812-effff15c9358" providerId="ADAL" clId="{DF3E8828-D9D7-48B7-8D1E-341F0EE89013}" dt="2025-04-25T14:57:07.454" v="73" actId="403"/>
          <ac:spMkLst>
            <pc:docMk/>
            <pc:sldMk cId="716315207" sldId="315"/>
            <ac:spMk id="17412" creationId="{D373BAB2-586A-4E56-A80F-BB05920C4E3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5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5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5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5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Notes Placeholder">
            <a:extLst>
              <a:ext uri="{FF2B5EF4-FFF2-40B4-BE49-F238E27FC236}">
                <a16:creationId xmlns:a16="http://schemas.microsoft.com/office/drawing/2014/main" id="{A49ADBC8-C254-467E-B215-3D19BBEB0576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-2147483648" y="-2147483648"/>
            <a:ext cx="0" cy="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altLang="en-US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Notes Placeholder">
            <a:extLst>
              <a:ext uri="{FF2B5EF4-FFF2-40B4-BE49-F238E27FC236}">
                <a16:creationId xmlns:a16="http://schemas.microsoft.com/office/drawing/2014/main" id="{2BCE3068-F051-4E8A-9B8D-1474C07C494A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-2147483648" y="-2147483648"/>
            <a:ext cx="0" cy="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altLang="en-US" dirty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Notes Placeholder">
            <a:extLst>
              <a:ext uri="{FF2B5EF4-FFF2-40B4-BE49-F238E27FC236}">
                <a16:creationId xmlns:a16="http://schemas.microsoft.com/office/drawing/2014/main" id="{3B15D646-C466-457A-B91A-162D24448BA3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-2147483648" y="-2147483648"/>
            <a:ext cx="0" cy="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Notes Placeholder">
            <a:extLst>
              <a:ext uri="{FF2B5EF4-FFF2-40B4-BE49-F238E27FC236}">
                <a16:creationId xmlns:a16="http://schemas.microsoft.com/office/drawing/2014/main" id="{EFF8619D-A168-4FC1-B32B-A0E82A694240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-2147483648" y="-2147483648"/>
            <a:ext cx="0" cy="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 dirty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Notes Placeholder">
            <a:extLst>
              <a:ext uri="{FF2B5EF4-FFF2-40B4-BE49-F238E27FC236}">
                <a16:creationId xmlns:a16="http://schemas.microsoft.com/office/drawing/2014/main" id="{D6BEAA87-BB42-4BA5-825D-8AC58D81F9D0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-2147483648" y="-2147483648"/>
            <a:ext cx="0" cy="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Notes Placeholder">
            <a:extLst>
              <a:ext uri="{FF2B5EF4-FFF2-40B4-BE49-F238E27FC236}">
                <a16:creationId xmlns:a16="http://schemas.microsoft.com/office/drawing/2014/main" id="{99520CEE-F017-4A78-8A26-110C2B10EC1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-2147483648" y="-2147483648"/>
            <a:ext cx="0" cy="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Notes Placeholder">
            <a:extLst>
              <a:ext uri="{FF2B5EF4-FFF2-40B4-BE49-F238E27FC236}">
                <a16:creationId xmlns:a16="http://schemas.microsoft.com/office/drawing/2014/main" id="{18C8C3D8-EDB8-4D53-BDF7-28B40A90096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-2147483648" y="-2147483648"/>
            <a:ext cx="0" cy="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Notes Placeholder">
            <a:extLst>
              <a:ext uri="{FF2B5EF4-FFF2-40B4-BE49-F238E27FC236}">
                <a16:creationId xmlns:a16="http://schemas.microsoft.com/office/drawing/2014/main" id="{165021D6-FC50-4B6F-A911-D7B0FCE32344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-2147483648" y="-2147483648"/>
            <a:ext cx="0" cy="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altLang="en-US" dirty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Notes Placeholder">
            <a:extLst>
              <a:ext uri="{FF2B5EF4-FFF2-40B4-BE49-F238E27FC236}">
                <a16:creationId xmlns:a16="http://schemas.microsoft.com/office/drawing/2014/main" id="{712DC167-6D94-4DA6-888F-E4A23F78E2D7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-2147483648" y="-2147483648"/>
            <a:ext cx="0" cy="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altLang="en-US" dirty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Notes Placeholder">
            <a:extLst>
              <a:ext uri="{FF2B5EF4-FFF2-40B4-BE49-F238E27FC236}">
                <a16:creationId xmlns:a16="http://schemas.microsoft.com/office/drawing/2014/main" id="{8D40B9AF-299D-4AAD-AE0E-57FF632FCE34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-2147483648" y="-2147483648"/>
            <a:ext cx="0" cy="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altLang="en-US" dirty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Notes Placeholder">
            <a:extLst>
              <a:ext uri="{FF2B5EF4-FFF2-40B4-BE49-F238E27FC236}">
                <a16:creationId xmlns:a16="http://schemas.microsoft.com/office/drawing/2014/main" id="{A2C180BB-ED4D-492C-A2E3-D97ECEC60657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-2147483648" y="-2147483648"/>
            <a:ext cx="0" cy="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Notes Placeholder">
            <a:extLst>
              <a:ext uri="{FF2B5EF4-FFF2-40B4-BE49-F238E27FC236}">
                <a16:creationId xmlns:a16="http://schemas.microsoft.com/office/drawing/2014/main" id="{BE00562C-3CCF-486B-93F6-96A60D64186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-2147483648" y="-2147483648"/>
            <a:ext cx="0" cy="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dirty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Notes Placeholder">
            <a:extLst>
              <a:ext uri="{FF2B5EF4-FFF2-40B4-BE49-F238E27FC236}">
                <a16:creationId xmlns:a16="http://schemas.microsoft.com/office/drawing/2014/main" id="{CD7E69BF-099E-4D21-8CAE-ADD65AAF533B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-2147483648" y="-2147483648"/>
            <a:ext cx="0" cy="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altLang="en-US" dirty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Notes Placeholder">
            <a:extLst>
              <a:ext uri="{FF2B5EF4-FFF2-40B4-BE49-F238E27FC236}">
                <a16:creationId xmlns:a16="http://schemas.microsoft.com/office/drawing/2014/main" id="{1FA11645-8DB8-4045-9BCE-A5608C02A026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-2147483648" y="-2147483648"/>
            <a:ext cx="0" cy="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dirty="0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Notes Placeholder">
            <a:extLst>
              <a:ext uri="{FF2B5EF4-FFF2-40B4-BE49-F238E27FC236}">
                <a16:creationId xmlns:a16="http://schemas.microsoft.com/office/drawing/2014/main" id="{095FBDC3-54A8-4F45-8577-1C8D168C983B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-2147483648" y="-2147483648"/>
            <a:ext cx="0" cy="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altLang="en-US" dirty="0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Notes Placeholder">
            <a:extLst>
              <a:ext uri="{FF2B5EF4-FFF2-40B4-BE49-F238E27FC236}">
                <a16:creationId xmlns:a16="http://schemas.microsoft.com/office/drawing/2014/main" id="{0C99B290-29F5-426E-AD75-9D7EAF50ADE3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-2147483648" y="-2147483648"/>
            <a:ext cx="0" cy="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Notes Placeholder">
            <a:extLst>
              <a:ext uri="{FF2B5EF4-FFF2-40B4-BE49-F238E27FC236}">
                <a16:creationId xmlns:a16="http://schemas.microsoft.com/office/drawing/2014/main" id="{493336B6-6575-494F-B47F-0F692922E79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-2147483648" y="-2147483648"/>
            <a:ext cx="0" cy="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dirty="0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Notes Placeholder">
            <a:extLst>
              <a:ext uri="{FF2B5EF4-FFF2-40B4-BE49-F238E27FC236}">
                <a16:creationId xmlns:a16="http://schemas.microsoft.com/office/drawing/2014/main" id="{7BAE0A13-6197-475F-824D-D2DD6D805A24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-2147483648" y="-2147483648"/>
            <a:ext cx="0" cy="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altLang="en-US" dirty="0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Notes Placeholder">
            <a:extLst>
              <a:ext uri="{FF2B5EF4-FFF2-40B4-BE49-F238E27FC236}">
                <a16:creationId xmlns:a16="http://schemas.microsoft.com/office/drawing/2014/main" id="{A86DF69D-E965-4C8F-B611-7FB718258D50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-2147483648" y="-2147483648"/>
            <a:ext cx="0" cy="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altLang="en-US" dirty="0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Notes Placeholder">
            <a:extLst>
              <a:ext uri="{FF2B5EF4-FFF2-40B4-BE49-F238E27FC236}">
                <a16:creationId xmlns:a16="http://schemas.microsoft.com/office/drawing/2014/main" id="{D5137099-0511-4973-862B-81A08E38B863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-2147483648" y="-2147483648"/>
            <a:ext cx="0" cy="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 altLang="en-US" dirty="0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Notes Placeholder">
            <a:extLst>
              <a:ext uri="{FF2B5EF4-FFF2-40B4-BE49-F238E27FC236}">
                <a16:creationId xmlns:a16="http://schemas.microsoft.com/office/drawing/2014/main" id="{EF603227-C2EE-4E9A-980F-210DACAB3801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-2147483648" y="-2147483648"/>
            <a:ext cx="0" cy="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altLang="en-US" dirty="0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Notes Placeholder">
            <a:extLst>
              <a:ext uri="{FF2B5EF4-FFF2-40B4-BE49-F238E27FC236}">
                <a16:creationId xmlns:a16="http://schemas.microsoft.com/office/drawing/2014/main" id="{D4B0753C-1710-4F00-99F2-17FF2E34FDD4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-2147483648" y="-2147483648"/>
            <a:ext cx="0" cy="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 alt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Notes Placeholder">
            <a:extLst>
              <a:ext uri="{FF2B5EF4-FFF2-40B4-BE49-F238E27FC236}">
                <a16:creationId xmlns:a16="http://schemas.microsoft.com/office/drawing/2014/main" id="{145515BF-78C8-4564-8B52-E93DC6CC4705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-2147483648" y="-2147483648"/>
            <a:ext cx="0" cy="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altLang="en-US" dirty="0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Notes Placeholder">
            <a:extLst>
              <a:ext uri="{FF2B5EF4-FFF2-40B4-BE49-F238E27FC236}">
                <a16:creationId xmlns:a16="http://schemas.microsoft.com/office/drawing/2014/main" id="{496C3E7B-F45A-4B39-A422-5D06B5442135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-2147483648" y="-2147483648"/>
            <a:ext cx="0" cy="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altLang="en-US" dirty="0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Notes Placeholder">
            <a:extLst>
              <a:ext uri="{FF2B5EF4-FFF2-40B4-BE49-F238E27FC236}">
                <a16:creationId xmlns:a16="http://schemas.microsoft.com/office/drawing/2014/main" id="{7BEB71DD-381E-4380-A70C-55A5F0C2116A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-2147483648" y="-2147483648"/>
            <a:ext cx="0" cy="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altLang="en-US" dirty="0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Notes Placeholder">
            <a:extLst>
              <a:ext uri="{FF2B5EF4-FFF2-40B4-BE49-F238E27FC236}">
                <a16:creationId xmlns:a16="http://schemas.microsoft.com/office/drawing/2014/main" id="{6F624EE8-8C55-43B1-A89C-FE8E247DC5DA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-2147483648" y="-2147483648"/>
            <a:ext cx="0" cy="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altLang="en-US" dirty="0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Notes Placeholder">
            <a:extLst>
              <a:ext uri="{FF2B5EF4-FFF2-40B4-BE49-F238E27FC236}">
                <a16:creationId xmlns:a16="http://schemas.microsoft.com/office/drawing/2014/main" id="{6AF6D4AD-AFB0-4525-9B0C-D8C3D1F5176E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-2147483648" y="-2147483648"/>
            <a:ext cx="0" cy="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Notes Placeholder">
            <a:extLst>
              <a:ext uri="{FF2B5EF4-FFF2-40B4-BE49-F238E27FC236}">
                <a16:creationId xmlns:a16="http://schemas.microsoft.com/office/drawing/2014/main" id="{4D7B82BD-BDAF-4895-8E99-7487613857D5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-2147483648" y="-2147483648"/>
            <a:ext cx="0" cy="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Notes Placeholder">
            <a:extLst>
              <a:ext uri="{FF2B5EF4-FFF2-40B4-BE49-F238E27FC236}">
                <a16:creationId xmlns:a16="http://schemas.microsoft.com/office/drawing/2014/main" id="{F74503FF-2413-445F-AA66-A307757EABAC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-2147483648" y="-2147483648"/>
            <a:ext cx="0" cy="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lnSpc>
                <a:spcPct val="200000"/>
              </a:lnSpc>
            </a:pPr>
            <a:endParaRPr lang="en-GB" b="0" dirty="0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Notes Placeholder">
            <a:extLst>
              <a:ext uri="{FF2B5EF4-FFF2-40B4-BE49-F238E27FC236}">
                <a16:creationId xmlns:a16="http://schemas.microsoft.com/office/drawing/2014/main" id="{86D4F01C-4BCC-410D-8D93-C8158FFAE8F4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-2147483648" y="-2147483648"/>
            <a:ext cx="0" cy="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 altLang="en-US" dirty="0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Notes Placeholder">
            <a:extLst>
              <a:ext uri="{FF2B5EF4-FFF2-40B4-BE49-F238E27FC236}">
                <a16:creationId xmlns:a16="http://schemas.microsoft.com/office/drawing/2014/main" id="{5DC6A1F8-381F-48BF-B92D-C4DDDD4AEBA2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-2147483648" y="-2147483648"/>
            <a:ext cx="0" cy="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altLang="en-US" dirty="0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Notes Placeholder">
            <a:extLst>
              <a:ext uri="{FF2B5EF4-FFF2-40B4-BE49-F238E27FC236}">
                <a16:creationId xmlns:a16="http://schemas.microsoft.com/office/drawing/2014/main" id="{AD7B756C-647F-4565-BE96-1B8AA545CD9C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-2147483648" y="-2147483648"/>
            <a:ext cx="0" cy="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 altLang="en-US" dirty="0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Notes Placeholder">
            <a:extLst>
              <a:ext uri="{FF2B5EF4-FFF2-40B4-BE49-F238E27FC236}">
                <a16:creationId xmlns:a16="http://schemas.microsoft.com/office/drawing/2014/main" id="{7C2C0862-EF1E-4660-892F-EEF0C607F1CB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-2147483648" y="-2147483648"/>
            <a:ext cx="0" cy="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alt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Notes Placeholder">
            <a:extLst>
              <a:ext uri="{FF2B5EF4-FFF2-40B4-BE49-F238E27FC236}">
                <a16:creationId xmlns:a16="http://schemas.microsoft.com/office/drawing/2014/main" id="{3FEA277D-FA49-4F77-A001-6B7796A41346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-2147483648" y="-2147483648"/>
            <a:ext cx="0" cy="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 dirty="0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Notes Placeholder">
            <a:extLst>
              <a:ext uri="{FF2B5EF4-FFF2-40B4-BE49-F238E27FC236}">
                <a16:creationId xmlns:a16="http://schemas.microsoft.com/office/drawing/2014/main" id="{7B3E3F24-F9E5-432B-AE75-FB0CAC58F566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-2147483648" y="-2147483648"/>
            <a:ext cx="0" cy="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Notes Placeholder">
            <a:extLst>
              <a:ext uri="{FF2B5EF4-FFF2-40B4-BE49-F238E27FC236}">
                <a16:creationId xmlns:a16="http://schemas.microsoft.com/office/drawing/2014/main" id="{6BA9180C-312F-4B9A-B033-FCD2391F1B3B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-2147483648" y="-2147483648"/>
            <a:ext cx="0" cy="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altLang="en-US" dirty="0"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Notes Placeholder">
            <a:extLst>
              <a:ext uri="{FF2B5EF4-FFF2-40B4-BE49-F238E27FC236}">
                <a16:creationId xmlns:a16="http://schemas.microsoft.com/office/drawing/2014/main" id="{39753C9A-4F21-4D44-A370-E85692B97B2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-2147483648" y="-2147483648"/>
            <a:ext cx="0" cy="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Notes Placeholder">
            <a:extLst>
              <a:ext uri="{FF2B5EF4-FFF2-40B4-BE49-F238E27FC236}">
                <a16:creationId xmlns:a16="http://schemas.microsoft.com/office/drawing/2014/main" id="{2F44FE5E-91A0-44BC-A07D-59DFD4E84D24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-2147483648" y="-2147483648"/>
            <a:ext cx="0" cy="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Notes Placeholder">
            <a:extLst>
              <a:ext uri="{FF2B5EF4-FFF2-40B4-BE49-F238E27FC236}">
                <a16:creationId xmlns:a16="http://schemas.microsoft.com/office/drawing/2014/main" id="{06A7247F-6CCC-4C3C-AD11-B3EE7C5DA65D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-2147483648" y="-2147483648"/>
            <a:ext cx="0" cy="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Notes Placeholder">
            <a:extLst>
              <a:ext uri="{FF2B5EF4-FFF2-40B4-BE49-F238E27FC236}">
                <a16:creationId xmlns:a16="http://schemas.microsoft.com/office/drawing/2014/main" id="{1B92A281-4F34-424B-A587-E844B3D37515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-2147483648" y="-2147483648"/>
            <a:ext cx="0" cy="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 altLang="en-US" dirty="0"/>
          </a:p>
        </p:txBody>
      </p:sp>
    </p:spTree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Notes Placeholder">
            <a:extLst>
              <a:ext uri="{FF2B5EF4-FFF2-40B4-BE49-F238E27FC236}">
                <a16:creationId xmlns:a16="http://schemas.microsoft.com/office/drawing/2014/main" id="{3D50A408-1740-493B-8BF1-5944F3772851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-2147483648" y="-2147483648"/>
            <a:ext cx="0" cy="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</p:spTree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Notes Placeholder">
            <a:extLst>
              <a:ext uri="{FF2B5EF4-FFF2-40B4-BE49-F238E27FC236}">
                <a16:creationId xmlns:a16="http://schemas.microsoft.com/office/drawing/2014/main" id="{EE698781-67AE-4B8E-BC81-D1D7165F79CA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-2147483648" y="-2147483648"/>
            <a:ext cx="0" cy="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</p:spTree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Notes Placeholder">
            <a:extLst>
              <a:ext uri="{FF2B5EF4-FFF2-40B4-BE49-F238E27FC236}">
                <a16:creationId xmlns:a16="http://schemas.microsoft.com/office/drawing/2014/main" id="{03F26B3F-A77B-4DEA-9BB8-86256430E87E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-2147483648" y="-2147483648"/>
            <a:ext cx="0" cy="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</p:spTree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Notes Placeholder">
            <a:extLst>
              <a:ext uri="{FF2B5EF4-FFF2-40B4-BE49-F238E27FC236}">
                <a16:creationId xmlns:a16="http://schemas.microsoft.com/office/drawing/2014/main" id="{EEC08841-70D6-4DD9-B3EA-F577CF6FBA24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-2147483648" y="-2147483648"/>
            <a:ext cx="0" cy="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altLang="en-US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Notes Placeholder">
            <a:extLst>
              <a:ext uri="{FF2B5EF4-FFF2-40B4-BE49-F238E27FC236}">
                <a16:creationId xmlns:a16="http://schemas.microsoft.com/office/drawing/2014/main" id="{F9FB5182-F756-4FB1-9011-880F554E1F94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-2147483648" y="-2147483648"/>
            <a:ext cx="0" cy="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altLang="en-US" dirty="0"/>
          </a:p>
        </p:txBody>
      </p:sp>
    </p:spTree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Notes Placeholder">
            <a:extLst>
              <a:ext uri="{FF2B5EF4-FFF2-40B4-BE49-F238E27FC236}">
                <a16:creationId xmlns:a16="http://schemas.microsoft.com/office/drawing/2014/main" id="{DBE05872-7975-4231-9E84-86F58236FB1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-2147483648" y="-2147483648"/>
            <a:ext cx="0" cy="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</p:spTree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Notes Placeholder">
            <a:extLst>
              <a:ext uri="{FF2B5EF4-FFF2-40B4-BE49-F238E27FC236}">
                <a16:creationId xmlns:a16="http://schemas.microsoft.com/office/drawing/2014/main" id="{EC3F2059-46E1-4992-978A-6DF947735450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-2147483648" y="-2147483648"/>
            <a:ext cx="0" cy="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</p:spTree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Notes Placeholder">
            <a:extLst>
              <a:ext uri="{FF2B5EF4-FFF2-40B4-BE49-F238E27FC236}">
                <a16:creationId xmlns:a16="http://schemas.microsoft.com/office/drawing/2014/main" id="{5AA6963B-6C1A-49DC-8D03-3B4CF1851AFE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-2147483648" y="-2147483648"/>
            <a:ext cx="0" cy="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</p:spTree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Notes Placeholder">
            <a:extLst>
              <a:ext uri="{FF2B5EF4-FFF2-40B4-BE49-F238E27FC236}">
                <a16:creationId xmlns:a16="http://schemas.microsoft.com/office/drawing/2014/main" id="{4726D29D-DD2B-4399-9899-2997A9D2841E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-2147483648" y="-2147483648"/>
            <a:ext cx="0" cy="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</p:spTree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Notes Placeholder">
            <a:extLst>
              <a:ext uri="{FF2B5EF4-FFF2-40B4-BE49-F238E27FC236}">
                <a16:creationId xmlns:a16="http://schemas.microsoft.com/office/drawing/2014/main" id="{7F242460-BE5E-4355-BD6B-5D343338BEDE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-2147483648" y="-2147483648"/>
            <a:ext cx="0" cy="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</p:spTree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Notes Placeholder">
            <a:extLst>
              <a:ext uri="{FF2B5EF4-FFF2-40B4-BE49-F238E27FC236}">
                <a16:creationId xmlns:a16="http://schemas.microsoft.com/office/drawing/2014/main" id="{A8AAD897-30FD-40B4-A98E-014390E14F43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-2147483648" y="-2147483648"/>
            <a:ext cx="0" cy="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</p:spTree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Notes Placeholder">
            <a:extLst>
              <a:ext uri="{FF2B5EF4-FFF2-40B4-BE49-F238E27FC236}">
                <a16:creationId xmlns:a16="http://schemas.microsoft.com/office/drawing/2014/main" id="{6F648877-1B3A-4388-8A8F-953D80F17366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-2147483648" y="-2147483648"/>
            <a:ext cx="0" cy="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</p:spTree>
  </p:cSld>
  <p:clrMapOvr>
    <a:masterClrMapping/>
  </p:clrMapOvr>
</p:notes>
</file>

<file path=ppt/notesSlides/notesSlide5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Notes Placeholder">
            <a:extLst>
              <a:ext uri="{FF2B5EF4-FFF2-40B4-BE49-F238E27FC236}">
                <a16:creationId xmlns:a16="http://schemas.microsoft.com/office/drawing/2014/main" id="{41284D14-4999-4420-A7D1-DC548E0B3E82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-2147483648" y="-2147483648"/>
            <a:ext cx="0" cy="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</p:spTree>
  </p:cSld>
  <p:clrMapOvr>
    <a:masterClrMapping/>
  </p:clrMapOvr>
</p:notes>
</file>

<file path=ppt/notesSlides/notesSlide5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6" name="Notes Placeholder">
            <a:extLst>
              <a:ext uri="{FF2B5EF4-FFF2-40B4-BE49-F238E27FC236}">
                <a16:creationId xmlns:a16="http://schemas.microsoft.com/office/drawing/2014/main" id="{FB2AB308-85DA-484A-A243-2EA70FA4914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-2147483648" y="-2147483648"/>
            <a:ext cx="0" cy="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</p:spTree>
  </p:cSld>
  <p:clrMapOvr>
    <a:masterClrMapping/>
  </p:clrMapOvr>
</p:notes>
</file>

<file path=ppt/notesSlides/notesSlide5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4" name="Notes Placeholder">
            <a:extLst>
              <a:ext uri="{FF2B5EF4-FFF2-40B4-BE49-F238E27FC236}">
                <a16:creationId xmlns:a16="http://schemas.microsoft.com/office/drawing/2014/main" id="{99CED575-7DE3-4D40-A710-744DF625E395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-2147483648" y="-2147483648"/>
            <a:ext cx="0" cy="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Notes Placeholder">
            <a:extLst>
              <a:ext uri="{FF2B5EF4-FFF2-40B4-BE49-F238E27FC236}">
                <a16:creationId xmlns:a16="http://schemas.microsoft.com/office/drawing/2014/main" id="{9492FBDF-52B0-40C4-B72D-D56F0BA11180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-2147483648" y="-2147483648"/>
            <a:ext cx="0" cy="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</p:spTree>
  </p:cSld>
  <p:clrMapOvr>
    <a:masterClrMapping/>
  </p:clrMapOvr>
</p:notes>
</file>

<file path=ppt/notesSlides/notesSlide6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Notes Placeholder">
            <a:extLst>
              <a:ext uri="{FF2B5EF4-FFF2-40B4-BE49-F238E27FC236}">
                <a16:creationId xmlns:a16="http://schemas.microsoft.com/office/drawing/2014/main" id="{CCA0A989-AB89-4EFC-9ED1-70D998AABB3D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-2147483648" y="-2147483648"/>
            <a:ext cx="0" cy="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Notes Placeholder">
            <a:extLst>
              <a:ext uri="{FF2B5EF4-FFF2-40B4-BE49-F238E27FC236}">
                <a16:creationId xmlns:a16="http://schemas.microsoft.com/office/drawing/2014/main" id="{E9A8CA2E-8AA1-47C4-80EB-73535D1C2C17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-2147483648" y="-2147483648"/>
            <a:ext cx="0" cy="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Notes Placeholder">
            <a:extLst>
              <a:ext uri="{FF2B5EF4-FFF2-40B4-BE49-F238E27FC236}">
                <a16:creationId xmlns:a16="http://schemas.microsoft.com/office/drawing/2014/main" id="{DEBB61DC-80E6-499A-BBA2-8E50CE587A92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-2147483648" y="-2147483648"/>
            <a:ext cx="0" cy="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Notes Placeholder">
            <a:extLst>
              <a:ext uri="{FF2B5EF4-FFF2-40B4-BE49-F238E27FC236}">
                <a16:creationId xmlns:a16="http://schemas.microsoft.com/office/drawing/2014/main" id="{DEBB61DC-80E6-499A-BBA2-8E50CE587A92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-2147483648" y="-2147483648"/>
            <a:ext cx="0" cy="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99353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k object 16">
            <a:extLst>
              <a:ext uri="{FF2B5EF4-FFF2-40B4-BE49-F238E27FC236}">
                <a16:creationId xmlns:a16="http://schemas.microsoft.com/office/drawing/2014/main" id="{6399A58E-31C6-45AE-919C-BE3A1CEF511B}"/>
              </a:ext>
            </a:extLst>
          </p:cNvPr>
          <p:cNvSpPr>
            <a:spLocks/>
          </p:cNvSpPr>
          <p:nvPr/>
        </p:nvSpPr>
        <p:spPr bwMode="auto">
          <a:xfrm>
            <a:off x="0" y="6451600"/>
            <a:ext cx="0" cy="406400"/>
          </a:xfrm>
          <a:custGeom>
            <a:avLst/>
            <a:gdLst>
              <a:gd name="T0" fmla="*/ 406017 h 405765"/>
              <a:gd name="T1" fmla="*/ 0 h 405765"/>
              <a:gd name="T2" fmla="*/ 406017 h 405765"/>
              <a:gd name="T3" fmla="*/ 0 60000 65536"/>
              <a:gd name="T4" fmla="*/ 0 60000 65536"/>
              <a:gd name="T5" fmla="*/ 0 60000 65536"/>
            </a:gdLst>
            <a:ahLst/>
            <a:cxnLst>
              <a:cxn ang="T3">
                <a:pos x="0" y="T0"/>
              </a:cxn>
              <a:cxn ang="T4">
                <a:pos x="0" y="T1"/>
              </a:cxn>
              <a:cxn ang="T5">
                <a:pos x="0" y="T2"/>
              </a:cxn>
            </a:cxnLst>
            <a:rect l="0" t="0" r="r" b="b"/>
            <a:pathLst>
              <a:path h="405765">
                <a:moveTo>
                  <a:pt x="0" y="405383"/>
                </a:moveTo>
                <a:lnTo>
                  <a:pt x="0" y="0"/>
                </a:lnTo>
                <a:lnTo>
                  <a:pt x="0" y="405383"/>
                </a:lnTo>
                <a:close/>
              </a:path>
            </a:pathLst>
          </a:custGeom>
          <a:solidFill>
            <a:srgbClr val="EBEBE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en-GB"/>
          </a:p>
        </p:txBody>
      </p:sp>
      <p:sp>
        <p:nvSpPr>
          <p:cNvPr id="5" name="bk object 17">
            <a:extLst>
              <a:ext uri="{FF2B5EF4-FFF2-40B4-BE49-F238E27FC236}">
                <a16:creationId xmlns:a16="http://schemas.microsoft.com/office/drawing/2014/main" id="{6B86D9E0-2F13-401D-BE7C-1573E003DE89}"/>
              </a:ext>
            </a:extLst>
          </p:cNvPr>
          <p:cNvSpPr>
            <a:spLocks/>
          </p:cNvSpPr>
          <p:nvPr/>
        </p:nvSpPr>
        <p:spPr bwMode="auto">
          <a:xfrm>
            <a:off x="8994775" y="0"/>
            <a:ext cx="0" cy="6858000"/>
          </a:xfrm>
          <a:custGeom>
            <a:avLst/>
            <a:gdLst>
              <a:gd name="T0" fmla="*/ 0 w 634"/>
              <a:gd name="T1" fmla="*/ 6857999 h 6858000"/>
              <a:gd name="T2" fmla="*/ 1 w 634"/>
              <a:gd name="T3" fmla="*/ 6857999 h 6858000"/>
              <a:gd name="T4" fmla="*/ 1 w 634"/>
              <a:gd name="T5" fmla="*/ 0 h 6858000"/>
              <a:gd name="T6" fmla="*/ 0 w 634"/>
              <a:gd name="T7" fmla="*/ 0 h 6858000"/>
              <a:gd name="T8" fmla="*/ 0 w 634"/>
              <a:gd name="T9" fmla="*/ 6857999 h 685800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634" h="6858000">
                <a:moveTo>
                  <a:pt x="0" y="6857999"/>
                </a:moveTo>
                <a:lnTo>
                  <a:pt x="518" y="6857999"/>
                </a:lnTo>
                <a:lnTo>
                  <a:pt x="518" y="0"/>
                </a:lnTo>
                <a:lnTo>
                  <a:pt x="0" y="0"/>
                </a:lnTo>
                <a:lnTo>
                  <a:pt x="0" y="6857999"/>
                </a:lnTo>
                <a:close/>
              </a:path>
            </a:pathLst>
          </a:custGeom>
          <a:solidFill>
            <a:srgbClr val="BC0E3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en-GB"/>
          </a:p>
        </p:txBody>
      </p:sp>
      <p:sp>
        <p:nvSpPr>
          <p:cNvPr id="6" name="bk object 18">
            <a:extLst>
              <a:ext uri="{FF2B5EF4-FFF2-40B4-BE49-F238E27FC236}">
                <a16:creationId xmlns:a16="http://schemas.microsoft.com/office/drawing/2014/main" id="{8FE7D300-42C5-4B9E-B3E1-422BC52AE82B}"/>
              </a:ext>
            </a:extLst>
          </p:cNvPr>
          <p:cNvSpPr>
            <a:spLocks/>
          </p:cNvSpPr>
          <p:nvPr/>
        </p:nvSpPr>
        <p:spPr bwMode="auto">
          <a:xfrm>
            <a:off x="8926513" y="0"/>
            <a:ext cx="1587" cy="6858000"/>
          </a:xfrm>
          <a:custGeom>
            <a:avLst/>
            <a:gdLst>
              <a:gd name="T0" fmla="*/ 0 w 634"/>
              <a:gd name="T1" fmla="*/ 6857999 h 6858000"/>
              <a:gd name="T2" fmla="*/ 1297 w 634"/>
              <a:gd name="T3" fmla="*/ 6857999 h 6858000"/>
              <a:gd name="T4" fmla="*/ 1297 w 634"/>
              <a:gd name="T5" fmla="*/ 0 h 6858000"/>
              <a:gd name="T6" fmla="*/ 0 w 634"/>
              <a:gd name="T7" fmla="*/ 0 h 6858000"/>
              <a:gd name="T8" fmla="*/ 0 w 634"/>
              <a:gd name="T9" fmla="*/ 6857999 h 685800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634" h="6858000">
                <a:moveTo>
                  <a:pt x="0" y="6857999"/>
                </a:moveTo>
                <a:lnTo>
                  <a:pt x="518" y="6857999"/>
                </a:lnTo>
                <a:lnTo>
                  <a:pt x="518" y="0"/>
                </a:lnTo>
                <a:lnTo>
                  <a:pt x="0" y="0"/>
                </a:lnTo>
                <a:lnTo>
                  <a:pt x="0" y="6857999"/>
                </a:lnTo>
                <a:close/>
              </a:path>
            </a:pathLst>
          </a:custGeom>
          <a:solidFill>
            <a:srgbClr val="83A3D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en-GB"/>
          </a:p>
        </p:txBody>
      </p:sp>
      <p:sp>
        <p:nvSpPr>
          <p:cNvPr id="7" name="bk object 19">
            <a:extLst>
              <a:ext uri="{FF2B5EF4-FFF2-40B4-BE49-F238E27FC236}">
                <a16:creationId xmlns:a16="http://schemas.microsoft.com/office/drawing/2014/main" id="{F55233F6-7AE1-416C-B495-FCB5901925A8}"/>
              </a:ext>
            </a:extLst>
          </p:cNvPr>
          <p:cNvSpPr>
            <a:spLocks/>
          </p:cNvSpPr>
          <p:nvPr/>
        </p:nvSpPr>
        <p:spPr bwMode="auto">
          <a:xfrm>
            <a:off x="8823325" y="0"/>
            <a:ext cx="0" cy="6858000"/>
          </a:xfrm>
          <a:custGeom>
            <a:avLst/>
            <a:gdLst>
              <a:gd name="T0" fmla="*/ 0 w 634"/>
              <a:gd name="T1" fmla="*/ 6857999 h 6858000"/>
              <a:gd name="T2" fmla="*/ 1 w 634"/>
              <a:gd name="T3" fmla="*/ 6857999 h 6858000"/>
              <a:gd name="T4" fmla="*/ 1 w 634"/>
              <a:gd name="T5" fmla="*/ 0 h 6858000"/>
              <a:gd name="T6" fmla="*/ 0 w 634"/>
              <a:gd name="T7" fmla="*/ 0 h 6858000"/>
              <a:gd name="T8" fmla="*/ 0 w 634"/>
              <a:gd name="T9" fmla="*/ 6857999 h 685800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634" h="6858000">
                <a:moveTo>
                  <a:pt x="0" y="6857999"/>
                </a:moveTo>
                <a:lnTo>
                  <a:pt x="518" y="6857999"/>
                </a:lnTo>
                <a:lnTo>
                  <a:pt x="518" y="0"/>
                </a:lnTo>
                <a:lnTo>
                  <a:pt x="0" y="0"/>
                </a:lnTo>
                <a:lnTo>
                  <a:pt x="0" y="6857999"/>
                </a:lnTo>
                <a:close/>
              </a:path>
            </a:pathLst>
          </a:custGeom>
          <a:solidFill>
            <a:srgbClr val="00305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en-GB"/>
          </a:p>
        </p:txBody>
      </p:sp>
      <p:sp>
        <p:nvSpPr>
          <p:cNvPr id="8" name="bk object 20">
            <a:extLst>
              <a:ext uri="{FF2B5EF4-FFF2-40B4-BE49-F238E27FC236}">
                <a16:creationId xmlns:a16="http://schemas.microsoft.com/office/drawing/2014/main" id="{A94A6080-9CF8-4D30-A030-BD481F6C8FAD}"/>
              </a:ext>
            </a:extLst>
          </p:cNvPr>
          <p:cNvSpPr>
            <a:spLocks/>
          </p:cNvSpPr>
          <p:nvPr/>
        </p:nvSpPr>
        <p:spPr bwMode="auto">
          <a:xfrm>
            <a:off x="0" y="6453188"/>
            <a:ext cx="8823325" cy="404812"/>
          </a:xfrm>
          <a:custGeom>
            <a:avLst/>
            <a:gdLst>
              <a:gd name="T0" fmla="*/ 0 w 8823960"/>
              <a:gd name="T1" fmla="*/ 404431 h 405765"/>
              <a:gd name="T2" fmla="*/ 8823324 w 8823960"/>
              <a:gd name="T3" fmla="*/ 404431 h 405765"/>
              <a:gd name="T4" fmla="*/ 8823324 w 8823960"/>
              <a:gd name="T5" fmla="*/ 0 h 405765"/>
              <a:gd name="T6" fmla="*/ 0 w 8823960"/>
              <a:gd name="T7" fmla="*/ 0 h 405765"/>
              <a:gd name="T8" fmla="*/ 0 w 8823960"/>
              <a:gd name="T9" fmla="*/ 404431 h 40576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8823960" h="405765">
                <a:moveTo>
                  <a:pt x="0" y="405383"/>
                </a:moveTo>
                <a:lnTo>
                  <a:pt x="8823959" y="405383"/>
                </a:lnTo>
                <a:lnTo>
                  <a:pt x="8823959" y="0"/>
                </a:lnTo>
                <a:lnTo>
                  <a:pt x="0" y="0"/>
                </a:lnTo>
                <a:lnTo>
                  <a:pt x="0" y="405383"/>
                </a:lnTo>
                <a:close/>
              </a:path>
            </a:pathLst>
          </a:custGeom>
          <a:solidFill>
            <a:srgbClr val="EBEBE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en-GB"/>
          </a:p>
        </p:txBody>
      </p:sp>
      <p:sp>
        <p:nvSpPr>
          <p:cNvPr id="9" name="bk object 21">
            <a:extLst>
              <a:ext uri="{FF2B5EF4-FFF2-40B4-BE49-F238E27FC236}">
                <a16:creationId xmlns:a16="http://schemas.microsoft.com/office/drawing/2014/main" id="{D0385292-7CAF-4E1B-BBEC-3591A7AD3FB5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6453188"/>
            <a:ext cx="8823325" cy="404812"/>
          </a:xfrm>
          <a:prstGeom prst="rect">
            <a:avLst/>
          </a:prstGeom>
          <a:blipFill dpi="0" rotWithShape="1">
            <a:blip r:embed="rId2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10" name="bk object 22">
            <a:extLst>
              <a:ext uri="{FF2B5EF4-FFF2-40B4-BE49-F238E27FC236}">
                <a16:creationId xmlns:a16="http://schemas.microsoft.com/office/drawing/2014/main" id="{0A4D7326-44B4-428A-8341-2044C03913E8}"/>
              </a:ext>
            </a:extLst>
          </p:cNvPr>
          <p:cNvSpPr>
            <a:spLocks/>
          </p:cNvSpPr>
          <p:nvPr/>
        </p:nvSpPr>
        <p:spPr bwMode="auto">
          <a:xfrm>
            <a:off x="8994775" y="0"/>
            <a:ext cx="149225" cy="6858000"/>
          </a:xfrm>
          <a:custGeom>
            <a:avLst/>
            <a:gdLst>
              <a:gd name="T0" fmla="*/ 0 w 149859"/>
              <a:gd name="T1" fmla="*/ 6857999 h 6858000"/>
              <a:gd name="T2" fmla="*/ 148720 w 149859"/>
              <a:gd name="T3" fmla="*/ 6857999 h 6858000"/>
              <a:gd name="T4" fmla="*/ 148720 w 149859"/>
              <a:gd name="T5" fmla="*/ 0 h 6858000"/>
              <a:gd name="T6" fmla="*/ 0 w 149859"/>
              <a:gd name="T7" fmla="*/ 0 h 6858000"/>
              <a:gd name="T8" fmla="*/ 0 w 149859"/>
              <a:gd name="T9" fmla="*/ 6857999 h 685800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49859" h="6858000">
                <a:moveTo>
                  <a:pt x="0" y="6857999"/>
                </a:moveTo>
                <a:lnTo>
                  <a:pt x="149352" y="6857999"/>
                </a:lnTo>
                <a:lnTo>
                  <a:pt x="149352" y="0"/>
                </a:lnTo>
                <a:lnTo>
                  <a:pt x="0" y="0"/>
                </a:lnTo>
                <a:lnTo>
                  <a:pt x="0" y="6857999"/>
                </a:lnTo>
              </a:path>
            </a:pathLst>
          </a:custGeom>
          <a:solidFill>
            <a:srgbClr val="BC0E3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en-GB"/>
          </a:p>
        </p:txBody>
      </p:sp>
      <p:sp>
        <p:nvSpPr>
          <p:cNvPr id="11" name="bk object 23">
            <a:extLst>
              <a:ext uri="{FF2B5EF4-FFF2-40B4-BE49-F238E27FC236}">
                <a16:creationId xmlns:a16="http://schemas.microsoft.com/office/drawing/2014/main" id="{9E6272F5-DBFA-4A37-A90F-2557E25929EA}"/>
              </a:ext>
            </a:extLst>
          </p:cNvPr>
          <p:cNvSpPr>
            <a:spLocks/>
          </p:cNvSpPr>
          <p:nvPr/>
        </p:nvSpPr>
        <p:spPr bwMode="auto">
          <a:xfrm>
            <a:off x="8928100" y="0"/>
            <a:ext cx="66675" cy="6858000"/>
          </a:xfrm>
          <a:custGeom>
            <a:avLst/>
            <a:gdLst>
              <a:gd name="T0" fmla="*/ 0 w 67309"/>
              <a:gd name="T1" fmla="*/ 6857999 h 6858000"/>
              <a:gd name="T2" fmla="*/ 66412 w 67309"/>
              <a:gd name="T3" fmla="*/ 6857999 h 6858000"/>
              <a:gd name="T4" fmla="*/ 66412 w 67309"/>
              <a:gd name="T5" fmla="*/ 0 h 6858000"/>
              <a:gd name="T6" fmla="*/ 0 w 67309"/>
              <a:gd name="T7" fmla="*/ 0 h 6858000"/>
              <a:gd name="T8" fmla="*/ 0 w 67309"/>
              <a:gd name="T9" fmla="*/ 6857999 h 685800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67309" h="6858000">
                <a:moveTo>
                  <a:pt x="0" y="6857999"/>
                </a:moveTo>
                <a:lnTo>
                  <a:pt x="67044" y="6857999"/>
                </a:lnTo>
                <a:lnTo>
                  <a:pt x="67044" y="0"/>
                </a:lnTo>
                <a:lnTo>
                  <a:pt x="0" y="0"/>
                </a:lnTo>
                <a:lnTo>
                  <a:pt x="0" y="6857999"/>
                </a:lnTo>
                <a:close/>
              </a:path>
            </a:pathLst>
          </a:custGeom>
          <a:solidFill>
            <a:srgbClr val="83A3D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en-GB"/>
          </a:p>
        </p:txBody>
      </p:sp>
      <p:sp>
        <p:nvSpPr>
          <p:cNvPr id="12" name="bk object 24">
            <a:extLst>
              <a:ext uri="{FF2B5EF4-FFF2-40B4-BE49-F238E27FC236}">
                <a16:creationId xmlns:a16="http://schemas.microsoft.com/office/drawing/2014/main" id="{CC46E048-7493-4798-8E38-92DD6B5DCB4D}"/>
              </a:ext>
            </a:extLst>
          </p:cNvPr>
          <p:cNvSpPr>
            <a:spLocks/>
          </p:cNvSpPr>
          <p:nvPr/>
        </p:nvSpPr>
        <p:spPr bwMode="auto">
          <a:xfrm>
            <a:off x="8823325" y="0"/>
            <a:ext cx="104775" cy="6858000"/>
          </a:xfrm>
          <a:custGeom>
            <a:avLst/>
            <a:gdLst>
              <a:gd name="T0" fmla="*/ 0 w 104140"/>
              <a:gd name="T1" fmla="*/ 6857999 h 6858000"/>
              <a:gd name="T2" fmla="*/ 104263 w 104140"/>
              <a:gd name="T3" fmla="*/ 6857999 h 6858000"/>
              <a:gd name="T4" fmla="*/ 104263 w 104140"/>
              <a:gd name="T5" fmla="*/ 0 h 6858000"/>
              <a:gd name="T6" fmla="*/ 0 w 104140"/>
              <a:gd name="T7" fmla="*/ 0 h 6858000"/>
              <a:gd name="T8" fmla="*/ 0 w 104140"/>
              <a:gd name="T9" fmla="*/ 6857999 h 685800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04140" h="6858000">
                <a:moveTo>
                  <a:pt x="0" y="6857999"/>
                </a:moveTo>
                <a:lnTo>
                  <a:pt x="103631" y="6857999"/>
                </a:lnTo>
                <a:lnTo>
                  <a:pt x="103631" y="0"/>
                </a:lnTo>
                <a:lnTo>
                  <a:pt x="0" y="0"/>
                </a:lnTo>
                <a:lnTo>
                  <a:pt x="0" y="6857999"/>
                </a:lnTo>
                <a:close/>
              </a:path>
            </a:pathLst>
          </a:custGeom>
          <a:solidFill>
            <a:srgbClr val="00305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en-GB"/>
          </a:p>
        </p:txBody>
      </p:sp>
      <p:sp>
        <p:nvSpPr>
          <p:cNvPr id="13" name="bk object 25">
            <a:extLst>
              <a:ext uri="{FF2B5EF4-FFF2-40B4-BE49-F238E27FC236}">
                <a16:creationId xmlns:a16="http://schemas.microsoft.com/office/drawing/2014/main" id="{72955B9F-00E0-4F35-8F23-D1B2F45B635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5438" y="2265363"/>
            <a:ext cx="7920037" cy="3479800"/>
          </a:xfrm>
          <a:prstGeom prst="rect">
            <a:avLst/>
          </a:prstGeom>
          <a:blipFill dpi="0" rotWithShape="1">
            <a:blip r:embed="rId3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293624" y="769773"/>
            <a:ext cx="8556751" cy="1138555"/>
          </a:xfrm>
          <a:prstGeom prst="rect">
            <a:avLst/>
          </a:prstGeom>
        </p:spPr>
        <p:txBody>
          <a:bodyPr/>
          <a:lstStyle>
            <a:lvl1pPr>
              <a:defRPr sz="2400" b="0" i="0">
                <a:solidFill>
                  <a:srgbClr val="00305B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799" cy="17145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/>
          </a:p>
        </p:txBody>
      </p:sp>
      <p:sp>
        <p:nvSpPr>
          <p:cNvPr id="14" name="Holder 4">
            <a:extLst>
              <a:ext uri="{FF2B5EF4-FFF2-40B4-BE49-F238E27FC236}">
                <a16:creationId xmlns:a16="http://schemas.microsoft.com/office/drawing/2014/main" id="{92EDCBC4-9F3E-499E-9DD8-E075B32C745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 sz="900" b="0" i="0">
                <a:solidFill>
                  <a:srgbClr val="00305B"/>
                </a:solidFill>
                <a:latin typeface="Arial"/>
                <a:cs typeface="Arial"/>
              </a:defRPr>
            </a:lvl1pPr>
          </a:lstStyle>
          <a:p>
            <a:pPr>
              <a:defRPr/>
            </a:pPr>
            <a:r>
              <a:t>Brunel</a:t>
            </a:r>
            <a:r>
              <a:rPr>
                <a:latin typeface="Times New Roman"/>
                <a:cs typeface="Times New Roman"/>
              </a:rPr>
              <a:t>  </a:t>
            </a:r>
            <a:r>
              <a:rPr spc="-5"/>
              <a:t>Un</a:t>
            </a:r>
            <a:r>
              <a:rPr spc="5"/>
              <a:t>i</a:t>
            </a:r>
            <a:r>
              <a:rPr spc="-10"/>
              <a:t>v</a:t>
            </a:r>
            <a:r>
              <a:t>er</a:t>
            </a:r>
            <a:r>
              <a:rPr spc="-10"/>
              <a:t>s</a:t>
            </a:r>
            <a:r>
              <a:t>i</a:t>
            </a:r>
            <a:r>
              <a:rPr spc="-5"/>
              <a:t>ty</a:t>
            </a:r>
            <a:r>
              <a:rPr>
                <a:latin typeface="Times New Roman"/>
                <a:cs typeface="Times New Roman"/>
              </a:rPr>
              <a:t> </a:t>
            </a:r>
            <a:r>
              <a:rPr spc="-90">
                <a:latin typeface="Times New Roman"/>
                <a:cs typeface="Times New Roman"/>
              </a:rPr>
              <a:t> </a:t>
            </a:r>
            <a:r>
              <a:rPr spc="-10"/>
              <a:t>London</a:t>
            </a:r>
          </a:p>
        </p:txBody>
      </p:sp>
      <p:sp>
        <p:nvSpPr>
          <p:cNvPr id="15" name="Holder 5">
            <a:extLst>
              <a:ext uri="{FF2B5EF4-FFF2-40B4-BE49-F238E27FC236}">
                <a16:creationId xmlns:a16="http://schemas.microsoft.com/office/drawing/2014/main" id="{4918F7ED-39F9-436A-980B-E132C5051C3D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95CA52AB-B348-4439-A1FF-FB205019D920}" type="datetimeFigureOut">
              <a:rPr lang="en-US"/>
              <a:pPr>
                <a:defRPr/>
              </a:pPr>
              <a:t>4/30/2025</a:t>
            </a:fld>
            <a:endParaRPr lang="en-US"/>
          </a:p>
        </p:txBody>
      </p:sp>
      <p:sp>
        <p:nvSpPr>
          <p:cNvPr id="16" name="Holder 6">
            <a:extLst>
              <a:ext uri="{FF2B5EF4-FFF2-40B4-BE49-F238E27FC236}">
                <a16:creationId xmlns:a16="http://schemas.microsoft.com/office/drawing/2014/main" id="{4B6E1EF6-F8BC-4FB3-BA62-E3FC0D8D06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BACCA578-81F2-4869-ADB9-7F190F30236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385246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600" b="1" i="0">
                <a:solidFill>
                  <a:srgbClr val="00305B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>
            <a:extLst>
              <a:ext uri="{FF2B5EF4-FFF2-40B4-BE49-F238E27FC236}">
                <a16:creationId xmlns:a16="http://schemas.microsoft.com/office/drawing/2014/main" id="{306DC938-157E-4045-BE41-A02D23B42A9F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t>Brunel</a:t>
            </a:r>
            <a:r>
              <a:rPr>
                <a:latin typeface="Times New Roman"/>
                <a:cs typeface="Times New Roman"/>
              </a:rPr>
              <a:t>  </a:t>
            </a:r>
            <a:r>
              <a:rPr spc="-5"/>
              <a:t>Un</a:t>
            </a:r>
            <a:r>
              <a:rPr spc="5"/>
              <a:t>i</a:t>
            </a:r>
            <a:r>
              <a:rPr spc="-10"/>
              <a:t>v</a:t>
            </a:r>
            <a:r>
              <a:t>er</a:t>
            </a:r>
            <a:r>
              <a:rPr spc="-10"/>
              <a:t>s</a:t>
            </a:r>
            <a:r>
              <a:t>i</a:t>
            </a:r>
            <a:r>
              <a:rPr spc="-5"/>
              <a:t>ty</a:t>
            </a:r>
            <a:r>
              <a:rPr>
                <a:latin typeface="Times New Roman"/>
                <a:cs typeface="Times New Roman"/>
              </a:rPr>
              <a:t> </a:t>
            </a:r>
            <a:r>
              <a:rPr spc="-90">
                <a:latin typeface="Times New Roman"/>
                <a:cs typeface="Times New Roman"/>
              </a:rPr>
              <a:t> </a:t>
            </a:r>
            <a:r>
              <a:rPr spc="-10"/>
              <a:t>London</a:t>
            </a:r>
          </a:p>
        </p:txBody>
      </p:sp>
      <p:sp>
        <p:nvSpPr>
          <p:cNvPr id="5" name="Holder 5">
            <a:extLst>
              <a:ext uri="{FF2B5EF4-FFF2-40B4-BE49-F238E27FC236}">
                <a16:creationId xmlns:a16="http://schemas.microsoft.com/office/drawing/2014/main" id="{4F28F826-FB11-49C8-B776-C8E544B270A2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5F0390-96F0-442E-83E7-484847F57A40}" type="datetimeFigureOut">
              <a:rPr lang="en-US"/>
              <a:pPr>
                <a:defRPr/>
              </a:pPr>
              <a:t>4/30/2025</a:t>
            </a:fld>
            <a:endParaRPr lang="en-US"/>
          </a:p>
        </p:txBody>
      </p:sp>
      <p:sp>
        <p:nvSpPr>
          <p:cNvPr id="6" name="Holder 6">
            <a:extLst>
              <a:ext uri="{FF2B5EF4-FFF2-40B4-BE49-F238E27FC236}">
                <a16:creationId xmlns:a16="http://schemas.microsoft.com/office/drawing/2014/main" id="{FD6E0312-8510-4ED8-9F30-5879FEF6E5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179CCF-B303-4FBC-B390-AFA82918CD2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815934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600" b="1" i="0">
                <a:solidFill>
                  <a:srgbClr val="00305B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59" y="1577340"/>
            <a:ext cx="3977640" cy="452628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4">
            <a:extLst>
              <a:ext uri="{FF2B5EF4-FFF2-40B4-BE49-F238E27FC236}">
                <a16:creationId xmlns:a16="http://schemas.microsoft.com/office/drawing/2014/main" id="{128C8A43-D82E-4B5C-B903-C62760F9F9B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t>Brunel</a:t>
            </a:r>
            <a:r>
              <a:rPr>
                <a:latin typeface="Times New Roman"/>
                <a:cs typeface="Times New Roman"/>
              </a:rPr>
              <a:t>  </a:t>
            </a:r>
            <a:r>
              <a:rPr spc="-5"/>
              <a:t>Un</a:t>
            </a:r>
            <a:r>
              <a:rPr spc="5"/>
              <a:t>i</a:t>
            </a:r>
            <a:r>
              <a:rPr spc="-10"/>
              <a:t>v</a:t>
            </a:r>
            <a:r>
              <a:t>er</a:t>
            </a:r>
            <a:r>
              <a:rPr spc="-10"/>
              <a:t>s</a:t>
            </a:r>
            <a:r>
              <a:t>i</a:t>
            </a:r>
            <a:r>
              <a:rPr spc="-5"/>
              <a:t>ty</a:t>
            </a:r>
            <a:r>
              <a:rPr>
                <a:latin typeface="Times New Roman"/>
                <a:cs typeface="Times New Roman"/>
              </a:rPr>
              <a:t> </a:t>
            </a:r>
            <a:r>
              <a:rPr spc="-90">
                <a:latin typeface="Times New Roman"/>
                <a:cs typeface="Times New Roman"/>
              </a:rPr>
              <a:t> </a:t>
            </a:r>
            <a:r>
              <a:rPr spc="-10"/>
              <a:t>London</a:t>
            </a:r>
          </a:p>
        </p:txBody>
      </p:sp>
      <p:sp>
        <p:nvSpPr>
          <p:cNvPr id="6" name="Holder 5">
            <a:extLst>
              <a:ext uri="{FF2B5EF4-FFF2-40B4-BE49-F238E27FC236}">
                <a16:creationId xmlns:a16="http://schemas.microsoft.com/office/drawing/2014/main" id="{68EBF04D-C604-4D36-B3A9-B90C147FCB39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91ADCF-D838-4EEB-B998-965CD432CD6E}" type="datetimeFigureOut">
              <a:rPr lang="en-US"/>
              <a:pPr>
                <a:defRPr/>
              </a:pPr>
              <a:t>4/30/2025</a:t>
            </a:fld>
            <a:endParaRPr lang="en-US"/>
          </a:p>
        </p:txBody>
      </p:sp>
      <p:sp>
        <p:nvSpPr>
          <p:cNvPr id="7" name="Holder 6">
            <a:extLst>
              <a:ext uri="{FF2B5EF4-FFF2-40B4-BE49-F238E27FC236}">
                <a16:creationId xmlns:a16="http://schemas.microsoft.com/office/drawing/2014/main" id="{FF6B3028-BA6F-42FA-BE65-15192F4F4D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4E4B6C-E649-405B-85A3-C270998F8FA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392488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600" b="1" i="0">
                <a:solidFill>
                  <a:srgbClr val="00305B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4">
            <a:extLst>
              <a:ext uri="{FF2B5EF4-FFF2-40B4-BE49-F238E27FC236}">
                <a16:creationId xmlns:a16="http://schemas.microsoft.com/office/drawing/2014/main" id="{AFDF6985-3A01-4CBD-A58B-568A350A6DD6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t>Brunel</a:t>
            </a:r>
            <a:r>
              <a:rPr>
                <a:latin typeface="Times New Roman"/>
                <a:cs typeface="Times New Roman"/>
              </a:rPr>
              <a:t>  </a:t>
            </a:r>
            <a:r>
              <a:rPr spc="-5"/>
              <a:t>Un</a:t>
            </a:r>
            <a:r>
              <a:rPr spc="5"/>
              <a:t>i</a:t>
            </a:r>
            <a:r>
              <a:rPr spc="-10"/>
              <a:t>v</a:t>
            </a:r>
            <a:r>
              <a:t>er</a:t>
            </a:r>
            <a:r>
              <a:rPr spc="-10"/>
              <a:t>s</a:t>
            </a:r>
            <a:r>
              <a:t>i</a:t>
            </a:r>
            <a:r>
              <a:rPr spc="-5"/>
              <a:t>ty</a:t>
            </a:r>
            <a:r>
              <a:rPr>
                <a:latin typeface="Times New Roman"/>
                <a:cs typeface="Times New Roman"/>
              </a:rPr>
              <a:t> </a:t>
            </a:r>
            <a:r>
              <a:rPr spc="-90">
                <a:latin typeface="Times New Roman"/>
                <a:cs typeface="Times New Roman"/>
              </a:rPr>
              <a:t> </a:t>
            </a:r>
            <a:r>
              <a:rPr spc="-10"/>
              <a:t>London</a:t>
            </a:r>
          </a:p>
        </p:txBody>
      </p:sp>
      <p:sp>
        <p:nvSpPr>
          <p:cNvPr id="4" name="Holder 5">
            <a:extLst>
              <a:ext uri="{FF2B5EF4-FFF2-40B4-BE49-F238E27FC236}">
                <a16:creationId xmlns:a16="http://schemas.microsoft.com/office/drawing/2014/main" id="{6B5CB2F6-EC22-4CEB-BB18-37DF1E80F982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C82AC1-C4A8-4C04-8BAF-AB3D17E823EB}" type="datetimeFigureOut">
              <a:rPr lang="en-US"/>
              <a:pPr>
                <a:defRPr/>
              </a:pPr>
              <a:t>4/30/2025</a:t>
            </a:fld>
            <a:endParaRPr lang="en-US"/>
          </a:p>
        </p:txBody>
      </p:sp>
      <p:sp>
        <p:nvSpPr>
          <p:cNvPr id="5" name="Holder 6">
            <a:extLst>
              <a:ext uri="{FF2B5EF4-FFF2-40B4-BE49-F238E27FC236}">
                <a16:creationId xmlns:a16="http://schemas.microsoft.com/office/drawing/2014/main" id="{C53B893A-966E-4FE5-821C-2472D432F9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16A360-1CE7-4E14-9095-CB48E86C6BF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461788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4">
            <a:extLst>
              <a:ext uri="{FF2B5EF4-FFF2-40B4-BE49-F238E27FC236}">
                <a16:creationId xmlns:a16="http://schemas.microsoft.com/office/drawing/2014/main" id="{4F515131-C22C-406C-81AC-B9B94FAAE16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t>Brunel</a:t>
            </a:r>
            <a:r>
              <a:rPr>
                <a:latin typeface="Times New Roman"/>
                <a:cs typeface="Times New Roman"/>
              </a:rPr>
              <a:t>  </a:t>
            </a:r>
            <a:r>
              <a:rPr spc="-5"/>
              <a:t>Un</a:t>
            </a:r>
            <a:r>
              <a:rPr spc="5"/>
              <a:t>i</a:t>
            </a:r>
            <a:r>
              <a:rPr spc="-10"/>
              <a:t>v</a:t>
            </a:r>
            <a:r>
              <a:t>er</a:t>
            </a:r>
            <a:r>
              <a:rPr spc="-10"/>
              <a:t>s</a:t>
            </a:r>
            <a:r>
              <a:t>i</a:t>
            </a:r>
            <a:r>
              <a:rPr spc="-5"/>
              <a:t>ty</a:t>
            </a:r>
            <a:r>
              <a:rPr>
                <a:latin typeface="Times New Roman"/>
                <a:cs typeface="Times New Roman"/>
              </a:rPr>
              <a:t> </a:t>
            </a:r>
            <a:r>
              <a:rPr spc="-90">
                <a:latin typeface="Times New Roman"/>
                <a:cs typeface="Times New Roman"/>
              </a:rPr>
              <a:t> </a:t>
            </a:r>
            <a:r>
              <a:rPr spc="-10"/>
              <a:t>London</a:t>
            </a:r>
          </a:p>
        </p:txBody>
      </p:sp>
      <p:sp>
        <p:nvSpPr>
          <p:cNvPr id="3" name="Holder 5">
            <a:extLst>
              <a:ext uri="{FF2B5EF4-FFF2-40B4-BE49-F238E27FC236}">
                <a16:creationId xmlns:a16="http://schemas.microsoft.com/office/drawing/2014/main" id="{CEB5EE65-9BA9-4380-A00A-A67BB963531B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AF0EDC-7030-4931-9315-E36034F17A7C}" type="datetimeFigureOut">
              <a:rPr lang="en-US"/>
              <a:pPr>
                <a:defRPr/>
              </a:pPr>
              <a:t>4/30/2025</a:t>
            </a:fld>
            <a:endParaRPr lang="en-US"/>
          </a:p>
        </p:txBody>
      </p:sp>
      <p:sp>
        <p:nvSpPr>
          <p:cNvPr id="4" name="Holder 6">
            <a:extLst>
              <a:ext uri="{FF2B5EF4-FFF2-40B4-BE49-F238E27FC236}">
                <a16:creationId xmlns:a16="http://schemas.microsoft.com/office/drawing/2014/main" id="{240DDE5F-88F8-474D-AA62-98FA12D9D7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E4AFFA-26A0-4D53-9C30-9E98C02D803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07325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bk object 16">
            <a:extLst>
              <a:ext uri="{FF2B5EF4-FFF2-40B4-BE49-F238E27FC236}">
                <a16:creationId xmlns:a16="http://schemas.microsoft.com/office/drawing/2014/main" id="{91AE6089-7FA2-49E8-842F-59A5DF9A1DE8}"/>
              </a:ext>
            </a:extLst>
          </p:cNvPr>
          <p:cNvSpPr>
            <a:spLocks/>
          </p:cNvSpPr>
          <p:nvPr/>
        </p:nvSpPr>
        <p:spPr bwMode="auto">
          <a:xfrm>
            <a:off x="0" y="6453188"/>
            <a:ext cx="8823325" cy="404812"/>
          </a:xfrm>
          <a:custGeom>
            <a:avLst/>
            <a:gdLst>
              <a:gd name="T0" fmla="*/ 0 w 8823960"/>
              <a:gd name="T1" fmla="*/ 404431 h 405765"/>
              <a:gd name="T2" fmla="*/ 8823324 w 8823960"/>
              <a:gd name="T3" fmla="*/ 404431 h 405765"/>
              <a:gd name="T4" fmla="*/ 8823324 w 8823960"/>
              <a:gd name="T5" fmla="*/ 0 h 405765"/>
              <a:gd name="T6" fmla="*/ 0 w 8823960"/>
              <a:gd name="T7" fmla="*/ 0 h 405765"/>
              <a:gd name="T8" fmla="*/ 0 w 8823960"/>
              <a:gd name="T9" fmla="*/ 404431 h 40576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8823960" h="405765">
                <a:moveTo>
                  <a:pt x="0" y="405383"/>
                </a:moveTo>
                <a:lnTo>
                  <a:pt x="8823959" y="405383"/>
                </a:lnTo>
                <a:lnTo>
                  <a:pt x="8823959" y="0"/>
                </a:lnTo>
                <a:lnTo>
                  <a:pt x="0" y="0"/>
                </a:lnTo>
                <a:lnTo>
                  <a:pt x="0" y="405383"/>
                </a:lnTo>
                <a:close/>
              </a:path>
            </a:pathLst>
          </a:custGeom>
          <a:solidFill>
            <a:srgbClr val="EBEBE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en-GB"/>
          </a:p>
        </p:txBody>
      </p:sp>
      <p:sp>
        <p:nvSpPr>
          <p:cNvPr id="1027" name="bk object 17">
            <a:extLst>
              <a:ext uri="{FF2B5EF4-FFF2-40B4-BE49-F238E27FC236}">
                <a16:creationId xmlns:a16="http://schemas.microsoft.com/office/drawing/2014/main" id="{F41D3EF4-011D-40C6-A6A5-D33F2E039833}"/>
              </a:ext>
            </a:extLst>
          </p:cNvPr>
          <p:cNvSpPr>
            <a:spLocks/>
          </p:cNvSpPr>
          <p:nvPr/>
        </p:nvSpPr>
        <p:spPr bwMode="auto">
          <a:xfrm>
            <a:off x="8994775" y="0"/>
            <a:ext cx="149225" cy="6858000"/>
          </a:xfrm>
          <a:custGeom>
            <a:avLst/>
            <a:gdLst>
              <a:gd name="T0" fmla="*/ 0 w 149859"/>
              <a:gd name="T1" fmla="*/ 6857999 h 6858000"/>
              <a:gd name="T2" fmla="*/ 148720 w 149859"/>
              <a:gd name="T3" fmla="*/ 6857999 h 6858000"/>
              <a:gd name="T4" fmla="*/ 148720 w 149859"/>
              <a:gd name="T5" fmla="*/ 0 h 6858000"/>
              <a:gd name="T6" fmla="*/ 0 w 149859"/>
              <a:gd name="T7" fmla="*/ 0 h 6858000"/>
              <a:gd name="T8" fmla="*/ 0 w 149859"/>
              <a:gd name="T9" fmla="*/ 6857999 h 685800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49859" h="6858000">
                <a:moveTo>
                  <a:pt x="0" y="6857999"/>
                </a:moveTo>
                <a:lnTo>
                  <a:pt x="149352" y="6857999"/>
                </a:lnTo>
                <a:lnTo>
                  <a:pt x="149352" y="0"/>
                </a:lnTo>
                <a:lnTo>
                  <a:pt x="0" y="0"/>
                </a:lnTo>
                <a:lnTo>
                  <a:pt x="0" y="6857999"/>
                </a:lnTo>
              </a:path>
            </a:pathLst>
          </a:custGeom>
          <a:solidFill>
            <a:srgbClr val="BC0E3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en-GB"/>
          </a:p>
        </p:txBody>
      </p:sp>
      <p:sp>
        <p:nvSpPr>
          <p:cNvPr id="1028" name="bk object 18">
            <a:extLst>
              <a:ext uri="{FF2B5EF4-FFF2-40B4-BE49-F238E27FC236}">
                <a16:creationId xmlns:a16="http://schemas.microsoft.com/office/drawing/2014/main" id="{231DCB61-E43B-4689-8BC7-A5F48252AA08}"/>
              </a:ext>
            </a:extLst>
          </p:cNvPr>
          <p:cNvSpPr>
            <a:spLocks/>
          </p:cNvSpPr>
          <p:nvPr/>
        </p:nvSpPr>
        <p:spPr bwMode="auto">
          <a:xfrm>
            <a:off x="8928100" y="0"/>
            <a:ext cx="66675" cy="6858000"/>
          </a:xfrm>
          <a:custGeom>
            <a:avLst/>
            <a:gdLst>
              <a:gd name="T0" fmla="*/ 0 w 67309"/>
              <a:gd name="T1" fmla="*/ 6857999 h 6858000"/>
              <a:gd name="T2" fmla="*/ 66412 w 67309"/>
              <a:gd name="T3" fmla="*/ 6857999 h 6858000"/>
              <a:gd name="T4" fmla="*/ 66412 w 67309"/>
              <a:gd name="T5" fmla="*/ 0 h 6858000"/>
              <a:gd name="T6" fmla="*/ 0 w 67309"/>
              <a:gd name="T7" fmla="*/ 0 h 6858000"/>
              <a:gd name="T8" fmla="*/ 0 w 67309"/>
              <a:gd name="T9" fmla="*/ 6857999 h 685800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67309" h="6858000">
                <a:moveTo>
                  <a:pt x="0" y="6857999"/>
                </a:moveTo>
                <a:lnTo>
                  <a:pt x="67044" y="6857999"/>
                </a:lnTo>
                <a:lnTo>
                  <a:pt x="67044" y="0"/>
                </a:lnTo>
                <a:lnTo>
                  <a:pt x="0" y="0"/>
                </a:lnTo>
                <a:lnTo>
                  <a:pt x="0" y="6857999"/>
                </a:lnTo>
                <a:close/>
              </a:path>
            </a:pathLst>
          </a:custGeom>
          <a:solidFill>
            <a:srgbClr val="83A3D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en-GB"/>
          </a:p>
        </p:txBody>
      </p:sp>
      <p:sp>
        <p:nvSpPr>
          <p:cNvPr id="1029" name="bk object 19">
            <a:extLst>
              <a:ext uri="{FF2B5EF4-FFF2-40B4-BE49-F238E27FC236}">
                <a16:creationId xmlns:a16="http://schemas.microsoft.com/office/drawing/2014/main" id="{5249C7F8-23F4-4E64-AA38-F2D1CF45C8D6}"/>
              </a:ext>
            </a:extLst>
          </p:cNvPr>
          <p:cNvSpPr>
            <a:spLocks/>
          </p:cNvSpPr>
          <p:nvPr/>
        </p:nvSpPr>
        <p:spPr bwMode="auto">
          <a:xfrm>
            <a:off x="8823325" y="0"/>
            <a:ext cx="104775" cy="6858000"/>
          </a:xfrm>
          <a:custGeom>
            <a:avLst/>
            <a:gdLst>
              <a:gd name="T0" fmla="*/ 0 w 104140"/>
              <a:gd name="T1" fmla="*/ 6857999 h 6858000"/>
              <a:gd name="T2" fmla="*/ 104263 w 104140"/>
              <a:gd name="T3" fmla="*/ 6857999 h 6858000"/>
              <a:gd name="T4" fmla="*/ 104263 w 104140"/>
              <a:gd name="T5" fmla="*/ 0 h 6858000"/>
              <a:gd name="T6" fmla="*/ 0 w 104140"/>
              <a:gd name="T7" fmla="*/ 0 h 6858000"/>
              <a:gd name="T8" fmla="*/ 0 w 104140"/>
              <a:gd name="T9" fmla="*/ 6857999 h 685800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04140" h="6858000">
                <a:moveTo>
                  <a:pt x="0" y="6857999"/>
                </a:moveTo>
                <a:lnTo>
                  <a:pt x="103631" y="6857999"/>
                </a:lnTo>
                <a:lnTo>
                  <a:pt x="103631" y="0"/>
                </a:lnTo>
                <a:lnTo>
                  <a:pt x="0" y="0"/>
                </a:lnTo>
                <a:lnTo>
                  <a:pt x="0" y="6857999"/>
                </a:lnTo>
                <a:close/>
              </a:path>
            </a:pathLst>
          </a:custGeom>
          <a:solidFill>
            <a:srgbClr val="00305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en-GB"/>
          </a:p>
        </p:txBody>
      </p:sp>
      <p:sp>
        <p:nvSpPr>
          <p:cNvPr id="1030" name="Holder 2">
            <a:extLst>
              <a:ext uri="{FF2B5EF4-FFF2-40B4-BE49-F238E27FC236}">
                <a16:creationId xmlns:a16="http://schemas.microsoft.com/office/drawing/2014/main" id="{CBDCF1A9-306A-48BE-A1F1-D7D984059C81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293688" y="357188"/>
            <a:ext cx="8556625" cy="806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endParaRPr lang="en-US" altLang="en-US"/>
          </a:p>
        </p:txBody>
      </p:sp>
      <p:sp>
        <p:nvSpPr>
          <p:cNvPr id="1031" name="Holder 3">
            <a:extLst>
              <a:ext uri="{FF2B5EF4-FFF2-40B4-BE49-F238E27FC236}">
                <a16:creationId xmlns:a16="http://schemas.microsoft.com/office/drawing/2014/main" id="{DAFFADF8-2097-46F1-9A54-26377DA2A4E5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63575" y="2208213"/>
            <a:ext cx="7816850" cy="2406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endParaRPr lang="en-US" altLang="en-US"/>
          </a:p>
        </p:txBody>
      </p:sp>
      <p:sp>
        <p:nvSpPr>
          <p:cNvPr id="4" name="Holder 4">
            <a:extLst>
              <a:ext uri="{FF2B5EF4-FFF2-40B4-BE49-F238E27FC236}">
                <a16:creationId xmlns:a16="http://schemas.microsoft.com/office/drawing/2014/main" id="{653215C8-38DA-4545-BA41-5B63C2F6E4B4}"/>
              </a:ext>
            </a:extLst>
          </p:cNvPr>
          <p:cNvSpPr>
            <a:spLocks noGrp="1"/>
          </p:cNvSpPr>
          <p:nvPr>
            <p:ph type="ftr" sz="quarter" idx="5"/>
          </p:nvPr>
        </p:nvSpPr>
        <p:spPr>
          <a:xfrm>
            <a:off x="296863" y="6546850"/>
            <a:ext cx="1336675" cy="1397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12700" eaLnBrk="1" fontAlgn="auto" hangingPunct="1">
              <a:spcBef>
                <a:spcPts val="0"/>
              </a:spcBef>
              <a:spcAft>
                <a:spcPts val="0"/>
              </a:spcAft>
              <a:defRPr sz="900" b="0" i="0">
                <a:solidFill>
                  <a:srgbClr val="00305B"/>
                </a:solidFill>
                <a:latin typeface="Arial"/>
                <a:cs typeface="Arial"/>
              </a:defRPr>
            </a:lvl1pPr>
          </a:lstStyle>
          <a:p>
            <a:pPr>
              <a:defRPr/>
            </a:pPr>
            <a:r>
              <a:t>Brunel</a:t>
            </a:r>
            <a:r>
              <a:rPr>
                <a:latin typeface="Times New Roman"/>
                <a:cs typeface="Times New Roman"/>
              </a:rPr>
              <a:t>  </a:t>
            </a:r>
            <a:r>
              <a:rPr spc="-5"/>
              <a:t>Un</a:t>
            </a:r>
            <a:r>
              <a:rPr spc="5"/>
              <a:t>i</a:t>
            </a:r>
            <a:r>
              <a:rPr spc="-10"/>
              <a:t>v</a:t>
            </a:r>
            <a:r>
              <a:t>er</a:t>
            </a:r>
            <a:r>
              <a:rPr spc="-10"/>
              <a:t>s</a:t>
            </a:r>
            <a:r>
              <a:t>i</a:t>
            </a:r>
            <a:r>
              <a:rPr spc="-5"/>
              <a:t>ty</a:t>
            </a:r>
            <a:r>
              <a:rPr>
                <a:latin typeface="Times New Roman"/>
                <a:cs typeface="Times New Roman"/>
              </a:rPr>
              <a:t> </a:t>
            </a:r>
            <a:r>
              <a:rPr spc="-90">
                <a:latin typeface="Times New Roman"/>
                <a:cs typeface="Times New Roman"/>
              </a:rPr>
              <a:t> </a:t>
            </a:r>
            <a:r>
              <a:rPr spc="-10"/>
              <a:t>London</a:t>
            </a:r>
          </a:p>
        </p:txBody>
      </p:sp>
      <p:sp>
        <p:nvSpPr>
          <p:cNvPr id="5" name="Holder 5">
            <a:extLst>
              <a:ext uri="{FF2B5EF4-FFF2-40B4-BE49-F238E27FC236}">
                <a16:creationId xmlns:a16="http://schemas.microsoft.com/office/drawing/2014/main" id="{02308AB8-2635-406C-93FD-EC7DA8D37BB1}"/>
              </a:ext>
            </a:extLst>
          </p:cNvPr>
          <p:cNvSpPr>
            <a:spLocks noGrp="1"/>
          </p:cNvSpPr>
          <p:nvPr>
            <p:ph type="dt" sz="half" idx="6"/>
          </p:nvPr>
        </p:nvSpPr>
        <p:spPr>
          <a:xfrm>
            <a:off x="457200" y="6378575"/>
            <a:ext cx="2103438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CFDAD589-3BB2-44B6-8386-1D5CB5190E5F}" type="datetimeFigureOut">
              <a:rPr lang="en-US"/>
              <a:pPr>
                <a:defRPr/>
              </a:pPr>
              <a:t>4/30/2025</a:t>
            </a:fld>
            <a:endParaRPr lang="en-US"/>
          </a:p>
        </p:txBody>
      </p:sp>
      <p:sp>
        <p:nvSpPr>
          <p:cNvPr id="6" name="Holder 6">
            <a:extLst>
              <a:ext uri="{FF2B5EF4-FFF2-40B4-BE49-F238E27FC236}">
                <a16:creationId xmlns:a16="http://schemas.microsoft.com/office/drawing/2014/main" id="{DB9471C7-7A0A-4DFB-886E-5FB24188808C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>
          <a:xfrm>
            <a:off x="6583363" y="6378575"/>
            <a:ext cx="2103437" cy="342900"/>
          </a:xfrm>
          <a:prstGeom prst="rect">
            <a:avLst/>
          </a:prstGeom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r" eaLnBrk="1" hangingPunct="1">
              <a:defRPr smtClean="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B3261164-D28F-4468-B2C8-DFE9A9ABA4E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3" r:id="rId2"/>
    <p:sldLayoutId id="2147483674" r:id="rId3"/>
    <p:sldLayoutId id="2147483675" r:id="rId4"/>
    <p:sldLayoutId id="2147483676" r:id="rId5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>
          <a:solidFill>
            <a:schemeClr val="tx2"/>
          </a:solidFill>
          <a:latin typeface="Calibri" panose="020F050202020403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>
          <a:solidFill>
            <a:schemeClr val="tx2"/>
          </a:solidFill>
          <a:latin typeface="Calibri" panose="020F050202020403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>
          <a:solidFill>
            <a:schemeClr val="tx2"/>
          </a:solidFill>
          <a:latin typeface="Calibri" panose="020F050202020403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>
          <a:solidFill>
            <a:schemeClr val="tx2"/>
          </a:solidFill>
          <a:latin typeface="Calibri" panose="020F0502020204030204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>
          <a:solidFill>
            <a:schemeClr val="tx2"/>
          </a:solidFill>
          <a:latin typeface="Calibri" panose="020F0502020204030204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>
          <a:solidFill>
            <a:schemeClr val="tx2"/>
          </a:solidFill>
          <a:latin typeface="Calibri" panose="020F0502020204030204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>
          <a:solidFill>
            <a:schemeClr val="tx2"/>
          </a:solidFill>
          <a:latin typeface="Calibri" panose="020F0502020204030204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>
          <a:solidFill>
            <a:schemeClr val="tx2"/>
          </a:solidFill>
          <a:latin typeface="Calibri" panose="020F0502020204030204" pitchFamily="34" charset="0"/>
        </a:defRPr>
      </a:lvl9pPr>
    </p:titleStyle>
    <p:bodyStyle>
      <a:lvl1pPr algn="l" rtl="0" eaLnBrk="0" fontAlgn="base" hangingPunct="0">
        <a:spcBef>
          <a:spcPct val="20000"/>
        </a:spcBef>
        <a:spcAft>
          <a:spcPct val="0"/>
        </a:spcAft>
        <a:defRPr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0" fontAlgn="base" hangingPunct="0">
        <a:spcBef>
          <a:spcPct val="20000"/>
        </a:spcBef>
        <a:spcAft>
          <a:spcPct val="0"/>
        </a:spcAft>
        <a:defRPr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0" fontAlgn="base" hangingPunct="0">
        <a:spcBef>
          <a:spcPct val="20000"/>
        </a:spcBef>
        <a:spcAft>
          <a:spcPct val="0"/>
        </a:spcAft>
        <a:defRPr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0" fontAlgn="base" hangingPunct="0">
        <a:spcBef>
          <a:spcPct val="20000"/>
        </a:spcBef>
        <a:spcAft>
          <a:spcPct val="0"/>
        </a:spcAft>
        <a:defRPr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0" fontAlgn="base" hangingPunct="0">
        <a:spcBef>
          <a:spcPct val="20000"/>
        </a:spcBef>
        <a:spcAft>
          <a:spcPct val="0"/>
        </a:spcAft>
        <a:defRPr>
          <a:solidFill>
            <a:schemeClr val="tx1"/>
          </a:solidFill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brunel.ac.uk/about/administration/senate-" TargetMode="Externa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brunel.ac.uk/about/quality-" TargetMode="Externa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students.brunel.ac.uk/documents/Policies/panels-and-boards-of-examiners-protocol-v1.pdf" TargetMode="Externa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mailto:External@brunel.ac.uk" TargetMode="External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5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brunel.ac.uk/about/quality-" TargetMode="External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5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5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1.xml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4.xml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3" Type="http://schemas.openxmlformats.org/officeDocument/2006/relationships/hyperlink" Target="mailto:external@brunel.ac.uk" TargetMode="External"/><Relationship Id="rId2" Type="http://schemas.openxmlformats.org/officeDocument/2006/relationships/notesSlide" Target="../notesSlides/notesSlide55.xml"/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6.xml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3" Type="http://schemas.openxmlformats.org/officeDocument/2006/relationships/hyperlink" Target="mailto:external@brunel.ac.uk" TargetMode="External"/><Relationship Id="rId2" Type="http://schemas.openxmlformats.org/officeDocument/2006/relationships/notesSlide" Target="../notesSlides/notesSlide57.xml"/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58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brunel.ac.uk/about/administration/senate-regulations" TargetMode="External"/><Relationship Id="rId5" Type="http://schemas.openxmlformats.org/officeDocument/2006/relationships/hyperlink" Target="http://www.brunel.ac.uk/about/quality-assurance/assessment" TargetMode="External"/><Relationship Id="rId4" Type="http://schemas.openxmlformats.org/officeDocument/2006/relationships/hyperlink" Target="http://www.brunel.ac.uk/about/quality-assurance/external-examiners" TargetMode="External"/></Relationships>
</file>

<file path=ppt/slides/_rels/slide5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59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jpeg"/><Relationship Id="rId4" Type="http://schemas.openxmlformats.org/officeDocument/2006/relationships/image" Target="../media/image8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0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object 2">
            <a:extLst>
              <a:ext uri="{FF2B5EF4-FFF2-40B4-BE49-F238E27FC236}">
                <a16:creationId xmlns:a16="http://schemas.microsoft.com/office/drawing/2014/main" id="{611ED6AF-BA9C-4DA9-86D0-EC2448069FE6}"/>
              </a:ext>
            </a:extLst>
          </p:cNvPr>
          <p:cNvSpPr>
            <a:spLocks/>
          </p:cNvSpPr>
          <p:nvPr/>
        </p:nvSpPr>
        <p:spPr bwMode="auto">
          <a:xfrm>
            <a:off x="0" y="0"/>
            <a:ext cx="8716963" cy="6858000"/>
          </a:xfrm>
          <a:custGeom>
            <a:avLst/>
            <a:gdLst>
              <a:gd name="T0" fmla="*/ 0 w 8717280"/>
              <a:gd name="T1" fmla="*/ 6857999 h 6858000"/>
              <a:gd name="T2" fmla="*/ 8716962 w 8717280"/>
              <a:gd name="T3" fmla="*/ 6857999 h 6858000"/>
              <a:gd name="T4" fmla="*/ 8716962 w 8717280"/>
              <a:gd name="T5" fmla="*/ 0 h 6858000"/>
              <a:gd name="T6" fmla="*/ 0 w 8717280"/>
              <a:gd name="T7" fmla="*/ 0 h 6858000"/>
              <a:gd name="T8" fmla="*/ 0 w 8717280"/>
              <a:gd name="T9" fmla="*/ 6857999 h 685800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8717280" h="6858000">
                <a:moveTo>
                  <a:pt x="0" y="6857999"/>
                </a:moveTo>
                <a:lnTo>
                  <a:pt x="8717279" y="6857999"/>
                </a:lnTo>
                <a:lnTo>
                  <a:pt x="8717279" y="0"/>
                </a:lnTo>
                <a:lnTo>
                  <a:pt x="0" y="0"/>
                </a:lnTo>
                <a:lnTo>
                  <a:pt x="0" y="6857999"/>
                </a:lnTo>
                <a:close/>
              </a:path>
            </a:pathLst>
          </a:custGeom>
          <a:solidFill>
            <a:srgbClr val="00305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en-GB"/>
          </a:p>
        </p:txBody>
      </p:sp>
      <p:sp>
        <p:nvSpPr>
          <p:cNvPr id="3075" name="object 3">
            <a:extLst>
              <a:ext uri="{FF2B5EF4-FFF2-40B4-BE49-F238E27FC236}">
                <a16:creationId xmlns:a16="http://schemas.microsoft.com/office/drawing/2014/main" id="{49C5C934-C55A-4F59-8FD7-D146318FC063}"/>
              </a:ext>
            </a:extLst>
          </p:cNvPr>
          <p:cNvSpPr>
            <a:spLocks/>
          </p:cNvSpPr>
          <p:nvPr/>
        </p:nvSpPr>
        <p:spPr bwMode="auto">
          <a:xfrm>
            <a:off x="8936038" y="0"/>
            <a:ext cx="207962" cy="6858000"/>
          </a:xfrm>
          <a:custGeom>
            <a:avLst/>
            <a:gdLst>
              <a:gd name="T0" fmla="*/ 0 w 207645"/>
              <a:gd name="T1" fmla="*/ 6857999 h 6858000"/>
              <a:gd name="T2" fmla="*/ 207579 w 207645"/>
              <a:gd name="T3" fmla="*/ 6857999 h 6858000"/>
              <a:gd name="T4" fmla="*/ 207579 w 207645"/>
              <a:gd name="T5" fmla="*/ 0 h 6858000"/>
              <a:gd name="T6" fmla="*/ 0 w 207645"/>
              <a:gd name="T7" fmla="*/ 0 h 6858000"/>
              <a:gd name="T8" fmla="*/ 0 w 207645"/>
              <a:gd name="T9" fmla="*/ 6857999 h 685800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07645" h="6858000">
                <a:moveTo>
                  <a:pt x="0" y="6857999"/>
                </a:moveTo>
                <a:lnTo>
                  <a:pt x="207263" y="6857999"/>
                </a:lnTo>
                <a:lnTo>
                  <a:pt x="207263" y="0"/>
                </a:lnTo>
                <a:lnTo>
                  <a:pt x="0" y="0"/>
                </a:lnTo>
                <a:lnTo>
                  <a:pt x="0" y="6857999"/>
                </a:lnTo>
                <a:close/>
              </a:path>
            </a:pathLst>
          </a:custGeom>
          <a:solidFill>
            <a:srgbClr val="BC0E3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en-GB"/>
          </a:p>
        </p:txBody>
      </p:sp>
      <p:sp>
        <p:nvSpPr>
          <p:cNvPr id="3076" name="object 4">
            <a:extLst>
              <a:ext uri="{FF2B5EF4-FFF2-40B4-BE49-F238E27FC236}">
                <a16:creationId xmlns:a16="http://schemas.microsoft.com/office/drawing/2014/main" id="{203B82FE-60DE-4189-8E43-C9D589240D18}"/>
              </a:ext>
            </a:extLst>
          </p:cNvPr>
          <p:cNvSpPr>
            <a:spLocks/>
          </p:cNvSpPr>
          <p:nvPr/>
        </p:nvSpPr>
        <p:spPr bwMode="auto">
          <a:xfrm>
            <a:off x="8716963" y="0"/>
            <a:ext cx="219075" cy="6858000"/>
          </a:xfrm>
          <a:custGeom>
            <a:avLst/>
            <a:gdLst>
              <a:gd name="T0" fmla="*/ 0 w 219709"/>
              <a:gd name="T1" fmla="*/ 6857999 h 6858000"/>
              <a:gd name="T2" fmla="*/ 218822 w 219709"/>
              <a:gd name="T3" fmla="*/ 6857999 h 6858000"/>
              <a:gd name="T4" fmla="*/ 218822 w 219709"/>
              <a:gd name="T5" fmla="*/ 0 h 6858000"/>
              <a:gd name="T6" fmla="*/ 0 w 219709"/>
              <a:gd name="T7" fmla="*/ 0 h 6858000"/>
              <a:gd name="T8" fmla="*/ 0 w 219709"/>
              <a:gd name="T9" fmla="*/ 6857999 h 685800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19709" h="6858000">
                <a:moveTo>
                  <a:pt x="0" y="6857999"/>
                </a:moveTo>
                <a:lnTo>
                  <a:pt x="219455" y="6857999"/>
                </a:lnTo>
                <a:lnTo>
                  <a:pt x="219455" y="0"/>
                </a:lnTo>
                <a:lnTo>
                  <a:pt x="0" y="0"/>
                </a:lnTo>
                <a:lnTo>
                  <a:pt x="0" y="6857999"/>
                </a:lnTo>
                <a:close/>
              </a:path>
            </a:pathLst>
          </a:custGeom>
          <a:solidFill>
            <a:srgbClr val="83A3D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en-GB"/>
          </a:p>
        </p:txBody>
      </p:sp>
      <p:sp>
        <p:nvSpPr>
          <p:cNvPr id="3077" name="object 5">
            <a:extLst>
              <a:ext uri="{FF2B5EF4-FFF2-40B4-BE49-F238E27FC236}">
                <a16:creationId xmlns:a16="http://schemas.microsoft.com/office/drawing/2014/main" id="{8F79D9AD-7014-48B5-B09B-EE407244BC4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9263" y="774700"/>
            <a:ext cx="1354137" cy="1341438"/>
          </a:xfrm>
          <a:prstGeom prst="rect">
            <a:avLst/>
          </a:prstGeom>
          <a:blipFill dpi="0" rotWithShape="1">
            <a:blip r:embed="rId3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078" name="object 6">
            <a:extLst>
              <a:ext uri="{FF2B5EF4-FFF2-40B4-BE49-F238E27FC236}">
                <a16:creationId xmlns:a16="http://schemas.microsoft.com/office/drawing/2014/main" id="{7498EF7B-16FD-4FDF-B19D-43CB6D8A8D2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86113" y="2117725"/>
            <a:ext cx="3279775" cy="209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marL="12700" indent="141288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4800" b="1">
                <a:solidFill>
                  <a:srgbClr val="FFFFFF"/>
                </a:solidFill>
                <a:latin typeface="Arial" panose="020B0604020202020204" pitchFamily="34" charset="0"/>
              </a:rPr>
              <a:t>External</a:t>
            </a:r>
            <a:r>
              <a:rPr lang="en-US" altLang="en-US" sz="4800" b="1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800" b="1">
                <a:solidFill>
                  <a:srgbClr val="FFFFFF"/>
                </a:solidFill>
                <a:latin typeface="Arial" panose="020B0604020202020204" pitchFamily="34" charset="0"/>
              </a:rPr>
              <a:t>Examiners’ Induction</a:t>
            </a:r>
            <a:endParaRPr lang="en-US" altLang="en-US" sz="4800">
              <a:latin typeface="Arial" panose="020B0604020202020204" pitchFamily="34" charset="0"/>
            </a:endParaRPr>
          </a:p>
        </p:txBody>
      </p:sp>
      <p:sp>
        <p:nvSpPr>
          <p:cNvPr id="3079" name="object 7">
            <a:extLst>
              <a:ext uri="{FF2B5EF4-FFF2-40B4-BE49-F238E27FC236}">
                <a16:creationId xmlns:a16="http://schemas.microsoft.com/office/drawing/2014/main" id="{5868A1FD-8F29-43FE-A949-B567863A543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55888" y="4883150"/>
            <a:ext cx="3502025" cy="1171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marL="841375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23000"/>
              </a:lnSpc>
            </a:pPr>
            <a:r>
              <a:rPr lang="en-US" altLang="en-US" sz="2300">
                <a:solidFill>
                  <a:srgbClr val="FFFFFF"/>
                </a:solidFill>
                <a:latin typeface="Arial" panose="020B0604020202020204" pitchFamily="34" charset="0"/>
              </a:rPr>
              <a:t>Presented</a:t>
            </a:r>
            <a:r>
              <a:rPr lang="en-US" altLang="en-US" sz="230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300">
                <a:solidFill>
                  <a:srgbClr val="FFFFFF"/>
                </a:solidFill>
                <a:latin typeface="Arial" panose="020B0604020202020204" pitchFamily="34" charset="0"/>
              </a:rPr>
              <a:t>By:</a:t>
            </a:r>
            <a:r>
              <a:rPr lang="en-US" altLang="en-US" sz="230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300">
                <a:solidFill>
                  <a:srgbClr val="FFFFFF"/>
                </a:solidFill>
                <a:latin typeface="Arial" panose="020B0604020202020204" pitchFamily="34" charset="0"/>
              </a:rPr>
              <a:t>Mandhir</a:t>
            </a:r>
            <a:r>
              <a:rPr lang="en-US" altLang="en-US" sz="230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300">
                <a:solidFill>
                  <a:srgbClr val="FFFFFF"/>
                </a:solidFill>
                <a:latin typeface="Arial" panose="020B0604020202020204" pitchFamily="34" charset="0"/>
              </a:rPr>
              <a:t>Gill</a:t>
            </a:r>
            <a:endParaRPr lang="en-US" altLang="en-US" sz="2300">
              <a:latin typeface="Arial" panose="020B0604020202020204" pitchFamily="34" charset="0"/>
            </a:endParaRPr>
          </a:p>
          <a:p>
            <a:pPr algn="ctr" eaLnBrk="1" hangingPunct="1">
              <a:spcBef>
                <a:spcPts val="563"/>
              </a:spcBef>
            </a:pPr>
            <a:r>
              <a:rPr lang="en-US" altLang="en-US" sz="2300">
                <a:solidFill>
                  <a:srgbClr val="FFFFFF"/>
                </a:solidFill>
                <a:latin typeface="Arial" panose="020B0604020202020204" pitchFamily="34" charset="0"/>
              </a:rPr>
              <a:t>Head</a:t>
            </a:r>
            <a:r>
              <a:rPr lang="en-US" altLang="en-US" sz="230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300">
                <a:solidFill>
                  <a:srgbClr val="FFFFFF"/>
                </a:solidFill>
                <a:latin typeface="Arial" panose="020B0604020202020204" pitchFamily="34" charset="0"/>
              </a:rPr>
              <a:t>of</a:t>
            </a:r>
            <a:r>
              <a:rPr lang="en-US" altLang="en-US" sz="230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300">
                <a:solidFill>
                  <a:srgbClr val="FFFFFF"/>
                </a:solidFill>
                <a:latin typeface="Arial" panose="020B0604020202020204" pitchFamily="34" charset="0"/>
              </a:rPr>
              <a:t>Quality</a:t>
            </a:r>
            <a:r>
              <a:rPr lang="en-US" altLang="en-US" sz="230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300">
                <a:solidFill>
                  <a:srgbClr val="FFFFFF"/>
                </a:solidFill>
                <a:latin typeface="Arial" panose="020B0604020202020204" pitchFamily="34" charset="0"/>
              </a:rPr>
              <a:t>Assurance</a:t>
            </a:r>
            <a:endParaRPr lang="en-US" altLang="en-US" sz="2300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object 2">
            <a:extLst>
              <a:ext uri="{FF2B5EF4-FFF2-40B4-BE49-F238E27FC236}">
                <a16:creationId xmlns:a16="http://schemas.microsoft.com/office/drawing/2014/main" id="{764CD27F-F34A-4FB9-8F48-4AB2285620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12700" eaLnBrk="1" hangingPunct="1">
              <a:lnSpc>
                <a:spcPts val="3350"/>
              </a:lnSpc>
            </a:pPr>
            <a:r>
              <a:rPr lang="en-US" altLang="en-US" sz="2800">
                <a:latin typeface="Arial" panose="020B0604020202020204" pitchFamily="34" charset="0"/>
                <a:cs typeface="Arial" panose="020B0604020202020204" pitchFamily="34" charset="0"/>
              </a:rPr>
              <a:t>College</a:t>
            </a:r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>
                <a:latin typeface="Arial" panose="020B0604020202020204" pitchFamily="34" charset="0"/>
                <a:cs typeface="Arial" panose="020B0604020202020204" pitchFamily="34" charset="0"/>
              </a:rPr>
              <a:t>of</a:t>
            </a:r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>
                <a:latin typeface="Arial" panose="020B0604020202020204" pitchFamily="34" charset="0"/>
                <a:cs typeface="Arial" panose="020B0604020202020204" pitchFamily="34" charset="0"/>
              </a:rPr>
              <a:t>Engineering,</a:t>
            </a:r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>
                <a:latin typeface="Arial" panose="020B0604020202020204" pitchFamily="34" charset="0"/>
                <a:cs typeface="Arial" panose="020B0604020202020204" pitchFamily="34" charset="0"/>
              </a:rPr>
              <a:t>Design</a:t>
            </a:r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>
                <a:latin typeface="Arial" panose="020B0604020202020204" pitchFamily="34" charset="0"/>
                <a:cs typeface="Arial" panose="020B0604020202020204" pitchFamily="34" charset="0"/>
              </a:rPr>
              <a:t>and</a:t>
            </a:r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>
                <a:latin typeface="Arial" panose="020B0604020202020204" pitchFamily="34" charset="0"/>
                <a:cs typeface="Arial" panose="020B0604020202020204" pitchFamily="34" charset="0"/>
              </a:rPr>
              <a:t>Physical</a:t>
            </a:r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>
                <a:latin typeface="Arial" panose="020B0604020202020204" pitchFamily="34" charset="0"/>
                <a:cs typeface="Arial" panose="020B0604020202020204" pitchFamily="34" charset="0"/>
              </a:rPr>
              <a:t>Sciences</a:t>
            </a:r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>
                <a:latin typeface="Arial" panose="020B0604020202020204" pitchFamily="34" charset="0"/>
                <a:cs typeface="Arial" panose="020B0604020202020204" pitchFamily="34" charset="0"/>
              </a:rPr>
              <a:t>(CEDPS)</a:t>
            </a:r>
            <a:endParaRPr lang="en-US" altLang="en-US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object 4">
            <a:extLst>
              <a:ext uri="{FF2B5EF4-FFF2-40B4-BE49-F238E27FC236}">
                <a16:creationId xmlns:a16="http://schemas.microsoft.com/office/drawing/2014/main" id="{E5F7E910-446D-46B2-A0B3-C78EE65E277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 vert="horz" rtlCol="0"/>
          <a:lstStyle/>
          <a:p>
            <a:pPr>
              <a:defRPr/>
            </a:pPr>
            <a:r>
              <a:t>Brunel</a:t>
            </a:r>
            <a:r>
              <a:rPr>
                <a:latin typeface="Times New Roman"/>
                <a:cs typeface="Times New Roman"/>
              </a:rPr>
              <a:t>  </a:t>
            </a:r>
            <a:r>
              <a:rPr spc="-5"/>
              <a:t>Un</a:t>
            </a:r>
            <a:r>
              <a:rPr spc="5"/>
              <a:t>i</a:t>
            </a:r>
            <a:r>
              <a:rPr spc="-10"/>
              <a:t>v</a:t>
            </a:r>
            <a:r>
              <a:t>er</a:t>
            </a:r>
            <a:r>
              <a:rPr spc="-10"/>
              <a:t>s</a:t>
            </a:r>
            <a:r>
              <a:t>i</a:t>
            </a:r>
            <a:r>
              <a:rPr spc="-5"/>
              <a:t>ty</a:t>
            </a:r>
            <a:r>
              <a:rPr>
                <a:latin typeface="Times New Roman"/>
                <a:cs typeface="Times New Roman"/>
              </a:rPr>
              <a:t> </a:t>
            </a:r>
            <a:r>
              <a:rPr spc="-90">
                <a:latin typeface="Times New Roman"/>
                <a:cs typeface="Times New Roman"/>
              </a:rPr>
              <a:t> </a:t>
            </a:r>
            <a:r>
              <a:rPr spc="-10"/>
              <a:t>London</a:t>
            </a:r>
          </a:p>
        </p:txBody>
      </p:sp>
      <p:sp>
        <p:nvSpPr>
          <p:cNvPr id="3" name="object 3">
            <a:extLst>
              <a:ext uri="{FF2B5EF4-FFF2-40B4-BE49-F238E27FC236}">
                <a16:creationId xmlns:a16="http://schemas.microsoft.com/office/drawing/2014/main" id="{B0ED7164-1D87-457B-BE43-2EBA3FE21510}"/>
              </a:ext>
            </a:extLst>
          </p:cNvPr>
          <p:cNvSpPr txBox="1"/>
          <p:nvPr/>
        </p:nvSpPr>
        <p:spPr>
          <a:xfrm>
            <a:off x="280988" y="1316087"/>
            <a:ext cx="8393113" cy="507831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marL="358140" indent="-345440" eaLnBrk="1" fontAlgn="auto" hangingPunct="1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Font typeface="Arial"/>
              <a:buChar char="•"/>
              <a:tabLst>
                <a:tab pos="358775" algn="l"/>
              </a:tabLst>
              <a:defRPr/>
            </a:pPr>
            <a:r>
              <a:rPr sz="2400" spc="-15" dirty="0">
                <a:solidFill>
                  <a:srgbClr val="00305B"/>
                </a:solidFill>
                <a:latin typeface="Arial"/>
                <a:cs typeface="Arial"/>
              </a:rPr>
              <a:t>E</a:t>
            </a:r>
            <a:r>
              <a:rPr sz="2400" spc="-25" dirty="0">
                <a:solidFill>
                  <a:srgbClr val="00305B"/>
                </a:solidFill>
                <a:latin typeface="Arial"/>
                <a:cs typeface="Arial"/>
              </a:rPr>
              <a:t>x</a:t>
            </a:r>
            <a:r>
              <a:rPr sz="2400" spc="-5" dirty="0">
                <a:solidFill>
                  <a:srgbClr val="00305B"/>
                </a:solidFill>
                <a:latin typeface="Arial"/>
                <a:cs typeface="Arial"/>
              </a:rPr>
              <a:t>e</a:t>
            </a:r>
            <a:r>
              <a:rPr sz="2400" spc="5" dirty="0">
                <a:solidFill>
                  <a:srgbClr val="00305B"/>
                </a:solidFill>
                <a:latin typeface="Arial"/>
                <a:cs typeface="Arial"/>
              </a:rPr>
              <a:t>c</a:t>
            </a:r>
            <a:r>
              <a:rPr sz="2400" spc="-5" dirty="0">
                <a:solidFill>
                  <a:srgbClr val="00305B"/>
                </a:solidFill>
                <a:latin typeface="Arial"/>
                <a:cs typeface="Arial"/>
              </a:rPr>
              <a:t>utiv</a:t>
            </a:r>
            <a:r>
              <a:rPr sz="2400" dirty="0">
                <a:solidFill>
                  <a:srgbClr val="00305B"/>
                </a:solidFill>
                <a:latin typeface="Arial"/>
                <a:cs typeface="Arial"/>
              </a:rPr>
              <a:t>e</a:t>
            </a:r>
            <a:r>
              <a:rPr sz="2400" spc="70" dirty="0">
                <a:solidFill>
                  <a:srgbClr val="00305B"/>
                </a:solidFill>
                <a:latin typeface="Times New Roman"/>
                <a:cs typeface="Times New Roman"/>
              </a:rPr>
              <a:t> </a:t>
            </a:r>
            <a:r>
              <a:rPr sz="2400" spc="-5" dirty="0">
                <a:solidFill>
                  <a:srgbClr val="00305B"/>
                </a:solidFill>
                <a:latin typeface="Arial"/>
                <a:cs typeface="Arial"/>
              </a:rPr>
              <a:t>D</a:t>
            </a:r>
            <a:r>
              <a:rPr sz="2400" spc="-10" dirty="0">
                <a:solidFill>
                  <a:srgbClr val="00305B"/>
                </a:solidFill>
                <a:latin typeface="Arial"/>
                <a:cs typeface="Arial"/>
              </a:rPr>
              <a:t>e</a:t>
            </a:r>
            <a:r>
              <a:rPr sz="2400" spc="5" dirty="0">
                <a:solidFill>
                  <a:srgbClr val="00305B"/>
                </a:solidFill>
                <a:latin typeface="Arial"/>
                <a:cs typeface="Arial"/>
              </a:rPr>
              <a:t>a</a:t>
            </a:r>
            <a:r>
              <a:rPr sz="2400" dirty="0">
                <a:solidFill>
                  <a:srgbClr val="00305B"/>
                </a:solidFill>
                <a:latin typeface="Arial"/>
                <a:cs typeface="Arial"/>
              </a:rPr>
              <a:t>n</a:t>
            </a:r>
            <a:r>
              <a:rPr sz="2400" spc="50" dirty="0">
                <a:solidFill>
                  <a:srgbClr val="00305B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00305B"/>
                </a:solidFill>
                <a:latin typeface="Arial"/>
                <a:cs typeface="Arial"/>
              </a:rPr>
              <a:t>–</a:t>
            </a:r>
            <a:r>
              <a:rPr sz="2400" spc="-15" dirty="0">
                <a:solidFill>
                  <a:srgbClr val="00305B"/>
                </a:solidFill>
                <a:latin typeface="Arial"/>
                <a:cs typeface="Arial"/>
              </a:rPr>
              <a:t> </a:t>
            </a:r>
            <a:r>
              <a:rPr sz="2400" spc="-30" dirty="0">
                <a:solidFill>
                  <a:srgbClr val="00305B"/>
                </a:solidFill>
                <a:latin typeface="Arial"/>
                <a:cs typeface="Arial"/>
              </a:rPr>
              <a:t>P</a:t>
            </a:r>
            <a:r>
              <a:rPr sz="2400" spc="-15" dirty="0">
                <a:solidFill>
                  <a:srgbClr val="00305B"/>
                </a:solidFill>
                <a:latin typeface="Arial"/>
                <a:cs typeface="Arial"/>
              </a:rPr>
              <a:t>r</a:t>
            </a:r>
            <a:r>
              <a:rPr sz="2400" spc="-20" dirty="0">
                <a:solidFill>
                  <a:srgbClr val="00305B"/>
                </a:solidFill>
                <a:latin typeface="Arial"/>
                <a:cs typeface="Arial"/>
              </a:rPr>
              <a:t>o</a:t>
            </a:r>
            <a:r>
              <a:rPr sz="2400" spc="-15" dirty="0">
                <a:solidFill>
                  <a:srgbClr val="00305B"/>
                </a:solidFill>
                <a:latin typeface="Arial"/>
                <a:cs typeface="Arial"/>
              </a:rPr>
              <a:t>f</a:t>
            </a:r>
            <a:r>
              <a:rPr sz="2400" spc="-5" dirty="0">
                <a:solidFill>
                  <a:srgbClr val="00305B"/>
                </a:solidFill>
                <a:latin typeface="Arial"/>
                <a:cs typeface="Arial"/>
              </a:rPr>
              <a:t>e</a:t>
            </a:r>
            <a:r>
              <a:rPr sz="2400" spc="-20" dirty="0">
                <a:solidFill>
                  <a:srgbClr val="00305B"/>
                </a:solidFill>
                <a:latin typeface="Arial"/>
                <a:cs typeface="Arial"/>
              </a:rPr>
              <a:t>s</a:t>
            </a:r>
            <a:r>
              <a:rPr sz="2400" spc="-15" dirty="0">
                <a:solidFill>
                  <a:srgbClr val="00305B"/>
                </a:solidFill>
                <a:latin typeface="Arial"/>
                <a:cs typeface="Arial"/>
              </a:rPr>
              <a:t>s</a:t>
            </a:r>
            <a:r>
              <a:rPr sz="2400" spc="-20" dirty="0">
                <a:solidFill>
                  <a:srgbClr val="00305B"/>
                </a:solidFill>
                <a:latin typeface="Arial"/>
                <a:cs typeface="Arial"/>
              </a:rPr>
              <a:t>o</a:t>
            </a:r>
            <a:r>
              <a:rPr sz="2400" dirty="0">
                <a:solidFill>
                  <a:srgbClr val="00305B"/>
                </a:solidFill>
                <a:latin typeface="Arial"/>
                <a:cs typeface="Arial"/>
              </a:rPr>
              <a:t>r</a:t>
            </a:r>
            <a:r>
              <a:rPr sz="2400" spc="30" dirty="0">
                <a:solidFill>
                  <a:srgbClr val="00305B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00305B"/>
                </a:solidFill>
                <a:latin typeface="Arial"/>
                <a:cs typeface="Arial"/>
              </a:rPr>
              <a:t>A</a:t>
            </a:r>
            <a:r>
              <a:rPr sz="2400" spc="-20" dirty="0">
                <a:solidFill>
                  <a:srgbClr val="00305B"/>
                </a:solidFill>
                <a:latin typeface="Arial"/>
                <a:cs typeface="Arial"/>
              </a:rPr>
              <a:t>b</a:t>
            </a:r>
            <a:r>
              <a:rPr sz="2400" spc="-5" dirty="0">
                <a:solidFill>
                  <a:srgbClr val="00305B"/>
                </a:solidFill>
                <a:latin typeface="Arial"/>
                <a:cs typeface="Arial"/>
              </a:rPr>
              <a:t>d</a:t>
            </a:r>
            <a:r>
              <a:rPr sz="2400" spc="-25" dirty="0">
                <a:solidFill>
                  <a:srgbClr val="00305B"/>
                </a:solidFill>
                <a:latin typeface="Arial"/>
                <a:cs typeface="Arial"/>
              </a:rPr>
              <a:t>u</a:t>
            </a:r>
            <a:r>
              <a:rPr sz="2400" spc="-5" dirty="0">
                <a:solidFill>
                  <a:srgbClr val="00305B"/>
                </a:solidFill>
                <a:latin typeface="Arial"/>
                <a:cs typeface="Arial"/>
              </a:rPr>
              <a:t>l</a:t>
            </a:r>
            <a:r>
              <a:rPr sz="2400" spc="-25" dirty="0">
                <a:solidFill>
                  <a:srgbClr val="00305B"/>
                </a:solidFill>
                <a:latin typeface="Arial"/>
                <a:cs typeface="Arial"/>
              </a:rPr>
              <a:t>n</a:t>
            </a:r>
            <a:r>
              <a:rPr sz="2400" spc="-5" dirty="0">
                <a:solidFill>
                  <a:srgbClr val="00305B"/>
                </a:solidFill>
                <a:latin typeface="Arial"/>
                <a:cs typeface="Arial"/>
              </a:rPr>
              <a:t>a</a:t>
            </a:r>
            <a:r>
              <a:rPr sz="2400" spc="-20" dirty="0">
                <a:solidFill>
                  <a:srgbClr val="00305B"/>
                </a:solidFill>
                <a:latin typeface="Arial"/>
                <a:cs typeface="Arial"/>
              </a:rPr>
              <a:t>se</a:t>
            </a:r>
            <a:r>
              <a:rPr sz="2400" dirty="0">
                <a:solidFill>
                  <a:srgbClr val="00305B"/>
                </a:solidFill>
                <a:latin typeface="Arial"/>
                <a:cs typeface="Arial"/>
              </a:rPr>
              <a:t>r</a:t>
            </a:r>
            <a:r>
              <a:rPr sz="2400" spc="30" dirty="0">
                <a:solidFill>
                  <a:srgbClr val="00305B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00305B"/>
                </a:solidFill>
                <a:latin typeface="Arial"/>
                <a:cs typeface="Arial"/>
              </a:rPr>
              <a:t>S</a:t>
            </a:r>
            <a:r>
              <a:rPr sz="2400" spc="-10" dirty="0">
                <a:solidFill>
                  <a:srgbClr val="00305B"/>
                </a:solidFill>
                <a:latin typeface="Arial"/>
                <a:cs typeface="Arial"/>
              </a:rPr>
              <a:t>a</a:t>
            </a:r>
            <a:r>
              <a:rPr sz="2400" spc="-15" dirty="0">
                <a:solidFill>
                  <a:srgbClr val="00305B"/>
                </a:solidFill>
                <a:latin typeface="Arial"/>
                <a:cs typeface="Arial"/>
              </a:rPr>
              <a:t>ym</a:t>
            </a:r>
            <a:r>
              <a:rPr sz="2400" dirty="0">
                <a:solidFill>
                  <a:srgbClr val="00305B"/>
                </a:solidFill>
                <a:latin typeface="Arial"/>
                <a:cs typeface="Arial"/>
              </a:rPr>
              <a:t>a</a:t>
            </a:r>
            <a:endParaRPr sz="2400" dirty="0">
              <a:latin typeface="Arial"/>
              <a:cs typeface="Arial"/>
            </a:endParaRPr>
          </a:p>
          <a:p>
            <a:pPr marL="358140" indent="-345440" eaLnBrk="1" fontAlgn="auto" hangingPunct="1">
              <a:spcBef>
                <a:spcPts val="1200"/>
              </a:spcBef>
              <a:spcAft>
                <a:spcPts val="0"/>
              </a:spcAft>
              <a:buClr>
                <a:srgbClr val="FF0000"/>
              </a:buClr>
              <a:buFont typeface="Arial"/>
              <a:buChar char="•"/>
              <a:tabLst>
                <a:tab pos="358775" algn="l"/>
              </a:tabLst>
              <a:defRPr/>
            </a:pPr>
            <a:r>
              <a:rPr sz="2400" spc="-20" dirty="0">
                <a:solidFill>
                  <a:srgbClr val="00305B"/>
                </a:solidFill>
                <a:latin typeface="Arial"/>
                <a:cs typeface="Arial"/>
              </a:rPr>
              <a:t>D</a:t>
            </a:r>
            <a:r>
              <a:rPr sz="2400" spc="-5" dirty="0">
                <a:solidFill>
                  <a:srgbClr val="00305B"/>
                </a:solidFill>
                <a:latin typeface="Arial"/>
                <a:cs typeface="Arial"/>
              </a:rPr>
              <a:t>e</a:t>
            </a:r>
            <a:r>
              <a:rPr sz="2400" spc="-25" dirty="0">
                <a:solidFill>
                  <a:srgbClr val="00305B"/>
                </a:solidFill>
                <a:latin typeface="Arial"/>
                <a:cs typeface="Arial"/>
              </a:rPr>
              <a:t>p</a:t>
            </a:r>
            <a:r>
              <a:rPr sz="2400" spc="-20" dirty="0">
                <a:solidFill>
                  <a:srgbClr val="00305B"/>
                </a:solidFill>
                <a:latin typeface="Arial"/>
                <a:cs typeface="Arial"/>
              </a:rPr>
              <a:t>a</a:t>
            </a:r>
            <a:r>
              <a:rPr sz="2400" spc="-15" dirty="0">
                <a:solidFill>
                  <a:srgbClr val="00305B"/>
                </a:solidFill>
                <a:latin typeface="Arial"/>
                <a:cs typeface="Arial"/>
              </a:rPr>
              <a:t>rt</a:t>
            </a:r>
            <a:r>
              <a:rPr sz="2400" dirty="0">
                <a:solidFill>
                  <a:srgbClr val="00305B"/>
                </a:solidFill>
                <a:latin typeface="Arial"/>
                <a:cs typeface="Arial"/>
              </a:rPr>
              <a:t>me</a:t>
            </a:r>
            <a:r>
              <a:rPr sz="2400" spc="-25" dirty="0">
                <a:solidFill>
                  <a:srgbClr val="00305B"/>
                </a:solidFill>
                <a:latin typeface="Arial"/>
                <a:cs typeface="Arial"/>
              </a:rPr>
              <a:t>n</a:t>
            </a:r>
            <a:r>
              <a:rPr sz="2400" spc="-15" dirty="0">
                <a:solidFill>
                  <a:srgbClr val="00305B"/>
                </a:solidFill>
                <a:latin typeface="Arial"/>
                <a:cs typeface="Arial"/>
              </a:rPr>
              <a:t>ts</a:t>
            </a:r>
            <a:r>
              <a:rPr sz="2400" spc="-5" dirty="0">
                <a:solidFill>
                  <a:srgbClr val="00305B"/>
                </a:solidFill>
                <a:latin typeface="Arial"/>
                <a:cs typeface="Arial"/>
              </a:rPr>
              <a:t>:</a:t>
            </a:r>
            <a:endParaRPr sz="2400" dirty="0">
              <a:latin typeface="Arial"/>
              <a:cs typeface="Arial"/>
            </a:endParaRPr>
          </a:p>
          <a:p>
            <a:pPr marL="815975" lvl="1" indent="-346075" eaLnBrk="1" fontAlgn="auto" hangingPunct="1">
              <a:spcBef>
                <a:spcPts val="1200"/>
              </a:spcBef>
              <a:spcAft>
                <a:spcPts val="0"/>
              </a:spcAft>
              <a:buClr>
                <a:srgbClr val="BC0E34"/>
              </a:buClr>
              <a:buFont typeface="Wingdings"/>
              <a:buChar char=""/>
              <a:tabLst>
                <a:tab pos="816610" algn="l"/>
              </a:tabLst>
              <a:defRPr/>
            </a:pPr>
            <a:r>
              <a:rPr sz="2400" dirty="0">
                <a:solidFill>
                  <a:srgbClr val="00305B"/>
                </a:solidFill>
                <a:latin typeface="Arial"/>
                <a:cs typeface="Arial"/>
              </a:rPr>
              <a:t>Bru</a:t>
            </a:r>
            <a:r>
              <a:rPr sz="2400" spc="-10" dirty="0">
                <a:solidFill>
                  <a:srgbClr val="00305B"/>
                </a:solidFill>
                <a:latin typeface="Arial"/>
                <a:cs typeface="Arial"/>
              </a:rPr>
              <a:t>n</a:t>
            </a:r>
            <a:r>
              <a:rPr sz="2400" spc="5" dirty="0">
                <a:solidFill>
                  <a:srgbClr val="00305B"/>
                </a:solidFill>
                <a:latin typeface="Arial"/>
                <a:cs typeface="Arial"/>
              </a:rPr>
              <a:t>e</a:t>
            </a:r>
            <a:r>
              <a:rPr sz="2400" dirty="0">
                <a:solidFill>
                  <a:srgbClr val="00305B"/>
                </a:solidFill>
                <a:latin typeface="Arial"/>
                <a:cs typeface="Arial"/>
              </a:rPr>
              <a:t>l</a:t>
            </a:r>
            <a:r>
              <a:rPr sz="2400" spc="50" dirty="0">
                <a:solidFill>
                  <a:srgbClr val="00305B"/>
                </a:solidFill>
                <a:latin typeface="Times New Roman"/>
                <a:cs typeface="Times New Roman"/>
              </a:rPr>
              <a:t> </a:t>
            </a:r>
            <a:r>
              <a:rPr sz="2400" spc="-5" dirty="0">
                <a:solidFill>
                  <a:srgbClr val="00305B"/>
                </a:solidFill>
                <a:latin typeface="Arial"/>
                <a:cs typeface="Arial"/>
              </a:rPr>
              <a:t>D</a:t>
            </a:r>
            <a:r>
              <a:rPr sz="2400" spc="-10" dirty="0">
                <a:solidFill>
                  <a:srgbClr val="00305B"/>
                </a:solidFill>
                <a:latin typeface="Arial"/>
                <a:cs typeface="Arial"/>
              </a:rPr>
              <a:t>e</a:t>
            </a:r>
            <a:r>
              <a:rPr sz="2400" dirty="0">
                <a:solidFill>
                  <a:srgbClr val="00305B"/>
                </a:solidFill>
                <a:latin typeface="Arial"/>
                <a:cs typeface="Arial"/>
              </a:rPr>
              <a:t>s</a:t>
            </a:r>
            <a:r>
              <a:rPr sz="2400" spc="5" dirty="0">
                <a:solidFill>
                  <a:srgbClr val="00305B"/>
                </a:solidFill>
                <a:latin typeface="Arial"/>
                <a:cs typeface="Arial"/>
              </a:rPr>
              <a:t>i</a:t>
            </a:r>
            <a:r>
              <a:rPr sz="2400" spc="-5" dirty="0">
                <a:solidFill>
                  <a:srgbClr val="00305B"/>
                </a:solidFill>
                <a:latin typeface="Arial"/>
                <a:cs typeface="Arial"/>
              </a:rPr>
              <a:t>g</a:t>
            </a:r>
            <a:r>
              <a:rPr sz="2400" dirty="0">
                <a:solidFill>
                  <a:srgbClr val="00305B"/>
                </a:solidFill>
                <a:latin typeface="Arial"/>
                <a:cs typeface="Arial"/>
              </a:rPr>
              <a:t>n</a:t>
            </a:r>
            <a:r>
              <a:rPr sz="2400" spc="30" dirty="0">
                <a:solidFill>
                  <a:srgbClr val="00305B"/>
                </a:solidFill>
                <a:latin typeface="Times New Roman"/>
                <a:cs typeface="Times New Roman"/>
              </a:rPr>
              <a:t> </a:t>
            </a:r>
            <a:r>
              <a:rPr sz="2400" spc="-30" dirty="0">
                <a:solidFill>
                  <a:srgbClr val="00305B"/>
                </a:solidFill>
                <a:latin typeface="Arial"/>
                <a:cs typeface="Arial"/>
              </a:rPr>
              <a:t>S</a:t>
            </a:r>
            <a:r>
              <a:rPr sz="2400" spc="-15" dirty="0">
                <a:solidFill>
                  <a:srgbClr val="00305B"/>
                </a:solidFill>
                <a:latin typeface="Arial"/>
                <a:cs typeface="Arial"/>
              </a:rPr>
              <a:t>c</a:t>
            </a:r>
            <a:r>
              <a:rPr sz="2400" spc="-5" dirty="0">
                <a:solidFill>
                  <a:srgbClr val="00305B"/>
                </a:solidFill>
                <a:latin typeface="Arial"/>
                <a:cs typeface="Arial"/>
              </a:rPr>
              <a:t>h</a:t>
            </a:r>
            <a:r>
              <a:rPr sz="2400" spc="-25" dirty="0">
                <a:solidFill>
                  <a:srgbClr val="00305B"/>
                </a:solidFill>
                <a:latin typeface="Arial"/>
                <a:cs typeface="Arial"/>
              </a:rPr>
              <a:t>o</a:t>
            </a:r>
            <a:r>
              <a:rPr sz="2400" spc="-5" dirty="0">
                <a:solidFill>
                  <a:srgbClr val="00305B"/>
                </a:solidFill>
                <a:latin typeface="Arial"/>
                <a:cs typeface="Arial"/>
              </a:rPr>
              <a:t>ol</a:t>
            </a:r>
            <a:endParaRPr sz="2400" dirty="0">
              <a:latin typeface="Arial"/>
              <a:cs typeface="Arial"/>
            </a:endParaRPr>
          </a:p>
          <a:p>
            <a:pPr marL="815975" lvl="1" indent="-346075" eaLnBrk="1" fontAlgn="auto" hangingPunct="1">
              <a:spcBef>
                <a:spcPts val="1200"/>
              </a:spcBef>
              <a:spcAft>
                <a:spcPts val="0"/>
              </a:spcAft>
              <a:buClr>
                <a:srgbClr val="BC0E34"/>
              </a:buClr>
              <a:buFont typeface="Wingdings"/>
              <a:buChar char=""/>
              <a:tabLst>
                <a:tab pos="816610" algn="l"/>
              </a:tabLst>
              <a:defRPr/>
            </a:pPr>
            <a:r>
              <a:rPr sz="2400" spc="-5" dirty="0">
                <a:solidFill>
                  <a:srgbClr val="00305B"/>
                </a:solidFill>
                <a:latin typeface="Arial"/>
                <a:cs typeface="Arial"/>
              </a:rPr>
              <a:t>C</a:t>
            </a:r>
            <a:r>
              <a:rPr sz="2400" spc="-10" dirty="0">
                <a:solidFill>
                  <a:srgbClr val="00305B"/>
                </a:solidFill>
                <a:latin typeface="Arial"/>
                <a:cs typeface="Arial"/>
              </a:rPr>
              <a:t>h</a:t>
            </a:r>
            <a:r>
              <a:rPr sz="2400" spc="-5" dirty="0">
                <a:solidFill>
                  <a:srgbClr val="00305B"/>
                </a:solidFill>
                <a:latin typeface="Arial"/>
                <a:cs typeface="Arial"/>
              </a:rPr>
              <a:t>em</a:t>
            </a:r>
            <a:r>
              <a:rPr sz="2400" spc="-10" dirty="0">
                <a:solidFill>
                  <a:srgbClr val="00305B"/>
                </a:solidFill>
                <a:latin typeface="Arial"/>
                <a:cs typeface="Arial"/>
              </a:rPr>
              <a:t>i</a:t>
            </a:r>
            <a:r>
              <a:rPr sz="2400" spc="10" dirty="0">
                <a:solidFill>
                  <a:srgbClr val="00305B"/>
                </a:solidFill>
                <a:latin typeface="Arial"/>
                <a:cs typeface="Arial"/>
              </a:rPr>
              <a:t>c</a:t>
            </a:r>
            <a:r>
              <a:rPr sz="2400" spc="-5" dirty="0">
                <a:solidFill>
                  <a:srgbClr val="00305B"/>
                </a:solidFill>
                <a:latin typeface="Arial"/>
                <a:cs typeface="Arial"/>
              </a:rPr>
              <a:t>a</a:t>
            </a:r>
            <a:r>
              <a:rPr sz="2400" dirty="0">
                <a:solidFill>
                  <a:srgbClr val="00305B"/>
                </a:solidFill>
                <a:latin typeface="Arial"/>
                <a:cs typeface="Arial"/>
              </a:rPr>
              <a:t>l</a:t>
            </a:r>
            <a:r>
              <a:rPr sz="2400" spc="20" dirty="0">
                <a:solidFill>
                  <a:srgbClr val="00305B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00305B"/>
                </a:solidFill>
                <a:latin typeface="Arial"/>
                <a:cs typeface="Arial"/>
              </a:rPr>
              <a:t>E</a:t>
            </a:r>
            <a:r>
              <a:rPr sz="2400" spc="-20" dirty="0">
                <a:solidFill>
                  <a:srgbClr val="00305B"/>
                </a:solidFill>
                <a:latin typeface="Arial"/>
                <a:cs typeface="Arial"/>
              </a:rPr>
              <a:t>n</a:t>
            </a:r>
            <a:r>
              <a:rPr sz="2400" spc="-5" dirty="0">
                <a:solidFill>
                  <a:srgbClr val="00305B"/>
                </a:solidFill>
                <a:latin typeface="Arial"/>
                <a:cs typeface="Arial"/>
              </a:rPr>
              <a:t>g</a:t>
            </a:r>
            <a:r>
              <a:rPr sz="2400" spc="-10" dirty="0">
                <a:solidFill>
                  <a:srgbClr val="00305B"/>
                </a:solidFill>
                <a:latin typeface="Arial"/>
                <a:cs typeface="Arial"/>
              </a:rPr>
              <a:t>i</a:t>
            </a:r>
            <a:r>
              <a:rPr sz="2400" spc="-20" dirty="0">
                <a:solidFill>
                  <a:srgbClr val="00305B"/>
                </a:solidFill>
                <a:latin typeface="Arial"/>
                <a:cs typeface="Arial"/>
              </a:rPr>
              <a:t>n</a:t>
            </a:r>
            <a:r>
              <a:rPr sz="2400" spc="-5" dirty="0">
                <a:solidFill>
                  <a:srgbClr val="00305B"/>
                </a:solidFill>
                <a:latin typeface="Arial"/>
                <a:cs typeface="Arial"/>
              </a:rPr>
              <a:t>e</a:t>
            </a:r>
            <a:r>
              <a:rPr sz="2400" spc="-25" dirty="0">
                <a:solidFill>
                  <a:srgbClr val="00305B"/>
                </a:solidFill>
                <a:latin typeface="Arial"/>
                <a:cs typeface="Arial"/>
              </a:rPr>
              <a:t>e</a:t>
            </a:r>
            <a:r>
              <a:rPr sz="2400" spc="-15" dirty="0">
                <a:solidFill>
                  <a:srgbClr val="00305B"/>
                </a:solidFill>
                <a:latin typeface="Arial"/>
                <a:cs typeface="Arial"/>
              </a:rPr>
              <a:t>r</a:t>
            </a:r>
            <a:r>
              <a:rPr sz="2400" spc="-5" dirty="0">
                <a:solidFill>
                  <a:srgbClr val="00305B"/>
                </a:solidFill>
                <a:latin typeface="Arial"/>
                <a:cs typeface="Arial"/>
              </a:rPr>
              <a:t>i</a:t>
            </a:r>
            <a:r>
              <a:rPr sz="2400" spc="-10" dirty="0">
                <a:solidFill>
                  <a:srgbClr val="00305B"/>
                </a:solidFill>
                <a:latin typeface="Arial"/>
                <a:cs typeface="Arial"/>
              </a:rPr>
              <a:t>n</a:t>
            </a:r>
            <a:r>
              <a:rPr sz="2400" dirty="0">
                <a:solidFill>
                  <a:srgbClr val="00305B"/>
                </a:solidFill>
                <a:latin typeface="Arial"/>
                <a:cs typeface="Arial"/>
              </a:rPr>
              <a:t>g</a:t>
            </a:r>
            <a:endParaRPr sz="2400" dirty="0">
              <a:latin typeface="Arial"/>
              <a:cs typeface="Arial"/>
            </a:endParaRPr>
          </a:p>
          <a:p>
            <a:pPr marL="815975" lvl="1" indent="-346075" eaLnBrk="1" fontAlgn="auto" hangingPunct="1">
              <a:spcBef>
                <a:spcPts val="1200"/>
              </a:spcBef>
              <a:spcAft>
                <a:spcPts val="0"/>
              </a:spcAft>
              <a:buClr>
                <a:srgbClr val="BC0E34"/>
              </a:buClr>
              <a:buFont typeface="Wingdings"/>
              <a:buChar char=""/>
              <a:tabLst>
                <a:tab pos="816610" algn="l"/>
              </a:tabLst>
              <a:defRPr/>
            </a:pPr>
            <a:r>
              <a:rPr sz="2400" spc="-5" dirty="0">
                <a:solidFill>
                  <a:srgbClr val="00305B"/>
                </a:solidFill>
                <a:latin typeface="Arial"/>
                <a:cs typeface="Arial"/>
              </a:rPr>
              <a:t>C</a:t>
            </a:r>
            <a:r>
              <a:rPr sz="2400" spc="-10" dirty="0">
                <a:solidFill>
                  <a:srgbClr val="00305B"/>
                </a:solidFill>
                <a:latin typeface="Arial"/>
                <a:cs typeface="Arial"/>
              </a:rPr>
              <a:t>i</a:t>
            </a:r>
            <a:r>
              <a:rPr sz="2400" dirty="0">
                <a:solidFill>
                  <a:srgbClr val="00305B"/>
                </a:solidFill>
                <a:latin typeface="Arial"/>
                <a:cs typeface="Arial"/>
              </a:rPr>
              <a:t>vil</a:t>
            </a:r>
            <a:r>
              <a:rPr sz="2400" spc="65" dirty="0">
                <a:solidFill>
                  <a:srgbClr val="00305B"/>
                </a:solidFill>
                <a:latin typeface="Times New Roman"/>
                <a:cs typeface="Times New Roman"/>
              </a:rPr>
              <a:t> </a:t>
            </a:r>
            <a:r>
              <a:rPr sz="2400" spc="-5" dirty="0">
                <a:solidFill>
                  <a:srgbClr val="00305B"/>
                </a:solidFill>
                <a:latin typeface="Arial"/>
                <a:cs typeface="Arial"/>
              </a:rPr>
              <a:t>an</a:t>
            </a:r>
            <a:r>
              <a:rPr sz="2400" dirty="0">
                <a:solidFill>
                  <a:srgbClr val="00305B"/>
                </a:solidFill>
                <a:latin typeface="Arial"/>
                <a:cs typeface="Arial"/>
              </a:rPr>
              <a:t>d</a:t>
            </a:r>
            <a:r>
              <a:rPr sz="2400" spc="15" dirty="0">
                <a:solidFill>
                  <a:srgbClr val="00305B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00305B"/>
                </a:solidFill>
                <a:latin typeface="Arial"/>
                <a:cs typeface="Arial"/>
              </a:rPr>
              <a:t>E</a:t>
            </a:r>
            <a:r>
              <a:rPr sz="2400" spc="-10" dirty="0">
                <a:solidFill>
                  <a:srgbClr val="00305B"/>
                </a:solidFill>
                <a:latin typeface="Arial"/>
                <a:cs typeface="Arial"/>
              </a:rPr>
              <a:t>n</a:t>
            </a:r>
            <a:r>
              <a:rPr sz="2400" spc="10" dirty="0">
                <a:solidFill>
                  <a:srgbClr val="00305B"/>
                </a:solidFill>
                <a:latin typeface="Arial"/>
                <a:cs typeface="Arial"/>
              </a:rPr>
              <a:t>v</a:t>
            </a:r>
            <a:r>
              <a:rPr sz="2400" spc="-5" dirty="0">
                <a:solidFill>
                  <a:srgbClr val="00305B"/>
                </a:solidFill>
                <a:latin typeface="Arial"/>
                <a:cs typeface="Arial"/>
              </a:rPr>
              <a:t>ir</a:t>
            </a:r>
            <a:r>
              <a:rPr sz="2400" spc="-10" dirty="0">
                <a:solidFill>
                  <a:srgbClr val="00305B"/>
                </a:solidFill>
                <a:latin typeface="Arial"/>
                <a:cs typeface="Arial"/>
              </a:rPr>
              <a:t>o</a:t>
            </a:r>
            <a:r>
              <a:rPr sz="2400" spc="-5" dirty="0">
                <a:solidFill>
                  <a:srgbClr val="00305B"/>
                </a:solidFill>
                <a:latin typeface="Arial"/>
                <a:cs typeface="Arial"/>
              </a:rPr>
              <a:t>nmenta</a:t>
            </a:r>
            <a:r>
              <a:rPr sz="2400" dirty="0">
                <a:solidFill>
                  <a:srgbClr val="00305B"/>
                </a:solidFill>
                <a:latin typeface="Arial"/>
                <a:cs typeface="Arial"/>
              </a:rPr>
              <a:t>l</a:t>
            </a:r>
            <a:r>
              <a:rPr sz="2400" dirty="0">
                <a:solidFill>
                  <a:srgbClr val="00305B"/>
                </a:solidFill>
                <a:latin typeface="Times New Roman"/>
                <a:cs typeface="Times New Roman"/>
              </a:rPr>
              <a:t> </a:t>
            </a:r>
            <a:r>
              <a:rPr sz="2400" spc="-30" dirty="0">
                <a:solidFill>
                  <a:srgbClr val="00305B"/>
                </a:solidFill>
                <a:latin typeface="Arial"/>
                <a:cs typeface="Arial"/>
              </a:rPr>
              <a:t>E</a:t>
            </a:r>
            <a:r>
              <a:rPr sz="2400" spc="-5" dirty="0">
                <a:solidFill>
                  <a:srgbClr val="00305B"/>
                </a:solidFill>
                <a:latin typeface="Arial"/>
                <a:cs typeface="Arial"/>
              </a:rPr>
              <a:t>n</a:t>
            </a:r>
            <a:r>
              <a:rPr sz="2400" spc="-10" dirty="0">
                <a:solidFill>
                  <a:srgbClr val="00305B"/>
                </a:solidFill>
                <a:latin typeface="Arial"/>
                <a:cs typeface="Arial"/>
              </a:rPr>
              <a:t>g</a:t>
            </a:r>
            <a:r>
              <a:rPr sz="2400" spc="-5" dirty="0">
                <a:solidFill>
                  <a:srgbClr val="00305B"/>
                </a:solidFill>
                <a:latin typeface="Arial"/>
                <a:cs typeface="Arial"/>
              </a:rPr>
              <a:t>i</a:t>
            </a:r>
            <a:r>
              <a:rPr sz="2400" spc="-25" dirty="0">
                <a:solidFill>
                  <a:srgbClr val="00305B"/>
                </a:solidFill>
                <a:latin typeface="Arial"/>
                <a:cs typeface="Arial"/>
              </a:rPr>
              <a:t>n</a:t>
            </a:r>
            <a:r>
              <a:rPr sz="2400" spc="-5" dirty="0">
                <a:solidFill>
                  <a:srgbClr val="00305B"/>
                </a:solidFill>
                <a:latin typeface="Arial"/>
                <a:cs typeface="Arial"/>
              </a:rPr>
              <a:t>e</a:t>
            </a:r>
            <a:r>
              <a:rPr sz="2400" spc="-25" dirty="0">
                <a:solidFill>
                  <a:srgbClr val="00305B"/>
                </a:solidFill>
                <a:latin typeface="Arial"/>
                <a:cs typeface="Arial"/>
              </a:rPr>
              <a:t>e</a:t>
            </a:r>
            <a:r>
              <a:rPr sz="2400" spc="-15" dirty="0">
                <a:solidFill>
                  <a:srgbClr val="00305B"/>
                </a:solidFill>
                <a:latin typeface="Arial"/>
                <a:cs typeface="Arial"/>
              </a:rPr>
              <a:t>r</a:t>
            </a:r>
            <a:r>
              <a:rPr sz="2400" spc="-5" dirty="0">
                <a:solidFill>
                  <a:srgbClr val="00305B"/>
                </a:solidFill>
                <a:latin typeface="Arial"/>
                <a:cs typeface="Arial"/>
              </a:rPr>
              <a:t>i</a:t>
            </a:r>
            <a:r>
              <a:rPr sz="2400" spc="-10" dirty="0">
                <a:solidFill>
                  <a:srgbClr val="00305B"/>
                </a:solidFill>
                <a:latin typeface="Arial"/>
                <a:cs typeface="Arial"/>
              </a:rPr>
              <a:t>n</a:t>
            </a:r>
            <a:r>
              <a:rPr sz="2400" dirty="0">
                <a:solidFill>
                  <a:srgbClr val="00305B"/>
                </a:solidFill>
                <a:latin typeface="Arial"/>
                <a:cs typeface="Arial"/>
              </a:rPr>
              <a:t>g</a:t>
            </a:r>
            <a:endParaRPr sz="2400" dirty="0">
              <a:latin typeface="Arial"/>
              <a:cs typeface="Arial"/>
            </a:endParaRPr>
          </a:p>
          <a:p>
            <a:pPr marL="815975" lvl="1" indent="-346075" eaLnBrk="1" fontAlgn="auto" hangingPunct="1">
              <a:spcBef>
                <a:spcPts val="1200"/>
              </a:spcBef>
              <a:spcAft>
                <a:spcPts val="0"/>
              </a:spcAft>
              <a:buClr>
                <a:srgbClr val="BC0E34"/>
              </a:buClr>
              <a:buFont typeface="Wingdings"/>
              <a:buChar char=""/>
              <a:tabLst>
                <a:tab pos="816610" algn="l"/>
              </a:tabLst>
              <a:defRPr/>
            </a:pPr>
            <a:r>
              <a:rPr sz="2400" spc="-5" dirty="0">
                <a:solidFill>
                  <a:srgbClr val="00305B"/>
                </a:solidFill>
                <a:latin typeface="Arial"/>
                <a:cs typeface="Arial"/>
              </a:rPr>
              <a:t>C</a:t>
            </a:r>
            <a:r>
              <a:rPr sz="2400" spc="-10" dirty="0">
                <a:solidFill>
                  <a:srgbClr val="00305B"/>
                </a:solidFill>
                <a:latin typeface="Arial"/>
                <a:cs typeface="Arial"/>
              </a:rPr>
              <a:t>o</a:t>
            </a:r>
            <a:r>
              <a:rPr sz="2400" dirty="0">
                <a:solidFill>
                  <a:srgbClr val="00305B"/>
                </a:solidFill>
                <a:latin typeface="Arial"/>
                <a:cs typeface="Arial"/>
              </a:rPr>
              <a:t>m</a:t>
            </a:r>
            <a:r>
              <a:rPr sz="2400" spc="5" dirty="0">
                <a:solidFill>
                  <a:srgbClr val="00305B"/>
                </a:solidFill>
                <a:latin typeface="Arial"/>
                <a:cs typeface="Arial"/>
              </a:rPr>
              <a:t>p</a:t>
            </a:r>
            <a:r>
              <a:rPr sz="2400" spc="-5" dirty="0">
                <a:solidFill>
                  <a:srgbClr val="00305B"/>
                </a:solidFill>
                <a:latin typeface="Arial"/>
                <a:cs typeface="Arial"/>
              </a:rPr>
              <a:t>ut</a:t>
            </a:r>
            <a:r>
              <a:rPr sz="2400" spc="-10" dirty="0">
                <a:solidFill>
                  <a:srgbClr val="00305B"/>
                </a:solidFill>
                <a:latin typeface="Arial"/>
                <a:cs typeface="Arial"/>
              </a:rPr>
              <a:t>e</a:t>
            </a:r>
            <a:r>
              <a:rPr sz="2400" dirty="0">
                <a:solidFill>
                  <a:srgbClr val="00305B"/>
                </a:solidFill>
                <a:latin typeface="Arial"/>
                <a:cs typeface="Arial"/>
              </a:rPr>
              <a:t>r</a:t>
            </a:r>
            <a:r>
              <a:rPr sz="2400" spc="30" dirty="0">
                <a:solidFill>
                  <a:srgbClr val="00305B"/>
                </a:solidFill>
                <a:latin typeface="Times New Roman"/>
                <a:cs typeface="Times New Roman"/>
              </a:rPr>
              <a:t> </a:t>
            </a:r>
            <a:r>
              <a:rPr sz="2400" spc="-30" dirty="0">
                <a:solidFill>
                  <a:srgbClr val="00305B"/>
                </a:solidFill>
                <a:latin typeface="Arial"/>
                <a:cs typeface="Arial"/>
              </a:rPr>
              <a:t>S</a:t>
            </a:r>
            <a:r>
              <a:rPr sz="2400" dirty="0">
                <a:solidFill>
                  <a:srgbClr val="00305B"/>
                </a:solidFill>
                <a:latin typeface="Arial"/>
                <a:cs typeface="Arial"/>
              </a:rPr>
              <a:t>c</a:t>
            </a:r>
            <a:r>
              <a:rPr sz="2400" spc="-20" dirty="0">
                <a:solidFill>
                  <a:srgbClr val="00305B"/>
                </a:solidFill>
                <a:latin typeface="Arial"/>
                <a:cs typeface="Arial"/>
              </a:rPr>
              <a:t>i</a:t>
            </a:r>
            <a:r>
              <a:rPr sz="2400" spc="-5" dirty="0">
                <a:solidFill>
                  <a:srgbClr val="00305B"/>
                </a:solidFill>
                <a:latin typeface="Arial"/>
                <a:cs typeface="Arial"/>
              </a:rPr>
              <a:t>e</a:t>
            </a:r>
            <a:r>
              <a:rPr sz="2400" spc="-25" dirty="0">
                <a:solidFill>
                  <a:srgbClr val="00305B"/>
                </a:solidFill>
                <a:latin typeface="Arial"/>
                <a:cs typeface="Arial"/>
              </a:rPr>
              <a:t>n</a:t>
            </a:r>
            <a:r>
              <a:rPr sz="2400" spc="-15" dirty="0">
                <a:solidFill>
                  <a:srgbClr val="00305B"/>
                </a:solidFill>
                <a:latin typeface="Arial"/>
                <a:cs typeface="Arial"/>
              </a:rPr>
              <a:t>c</a:t>
            </a:r>
            <a:r>
              <a:rPr sz="2400" dirty="0">
                <a:solidFill>
                  <a:srgbClr val="00305B"/>
                </a:solidFill>
                <a:latin typeface="Arial"/>
                <a:cs typeface="Arial"/>
              </a:rPr>
              <a:t>e</a:t>
            </a:r>
            <a:endParaRPr sz="2400" dirty="0">
              <a:latin typeface="Arial"/>
              <a:cs typeface="Arial"/>
            </a:endParaRPr>
          </a:p>
          <a:p>
            <a:pPr marL="815975" lvl="1" indent="-346075" eaLnBrk="1" fontAlgn="auto" hangingPunct="1">
              <a:spcBef>
                <a:spcPts val="1200"/>
              </a:spcBef>
              <a:spcAft>
                <a:spcPts val="0"/>
              </a:spcAft>
              <a:buClr>
                <a:srgbClr val="BC0E34"/>
              </a:buClr>
              <a:buFont typeface="Wingdings"/>
              <a:buChar char=""/>
              <a:tabLst>
                <a:tab pos="816610" algn="l"/>
              </a:tabLst>
              <a:defRPr/>
            </a:pPr>
            <a:r>
              <a:rPr sz="2400" dirty="0">
                <a:solidFill>
                  <a:srgbClr val="00305B"/>
                </a:solidFill>
                <a:latin typeface="Arial"/>
                <a:cs typeface="Arial"/>
              </a:rPr>
              <a:t>El</a:t>
            </a:r>
            <a:r>
              <a:rPr sz="2400" spc="-10" dirty="0">
                <a:solidFill>
                  <a:srgbClr val="00305B"/>
                </a:solidFill>
                <a:latin typeface="Arial"/>
                <a:cs typeface="Arial"/>
              </a:rPr>
              <a:t>e</a:t>
            </a:r>
            <a:r>
              <a:rPr sz="2400" dirty="0">
                <a:solidFill>
                  <a:srgbClr val="00305B"/>
                </a:solidFill>
                <a:latin typeface="Arial"/>
                <a:cs typeface="Arial"/>
              </a:rPr>
              <a:t>ctro</a:t>
            </a:r>
            <a:r>
              <a:rPr sz="2400" spc="5" dirty="0">
                <a:solidFill>
                  <a:srgbClr val="00305B"/>
                </a:solidFill>
                <a:latin typeface="Arial"/>
                <a:cs typeface="Arial"/>
              </a:rPr>
              <a:t>n</a:t>
            </a:r>
            <a:r>
              <a:rPr sz="2400" spc="-5" dirty="0">
                <a:solidFill>
                  <a:srgbClr val="00305B"/>
                </a:solidFill>
                <a:latin typeface="Arial"/>
                <a:cs typeface="Arial"/>
              </a:rPr>
              <a:t>i</a:t>
            </a:r>
            <a:r>
              <a:rPr sz="2400" dirty="0">
                <a:solidFill>
                  <a:srgbClr val="00305B"/>
                </a:solidFill>
                <a:latin typeface="Arial"/>
                <a:cs typeface="Arial"/>
              </a:rPr>
              <a:t>c</a:t>
            </a:r>
            <a:r>
              <a:rPr sz="2400" spc="15" dirty="0">
                <a:solidFill>
                  <a:srgbClr val="00305B"/>
                </a:solidFill>
                <a:latin typeface="Times New Roman"/>
                <a:cs typeface="Times New Roman"/>
              </a:rPr>
              <a:t> </a:t>
            </a:r>
            <a:r>
              <a:rPr sz="2400" spc="-5" dirty="0">
                <a:solidFill>
                  <a:srgbClr val="00305B"/>
                </a:solidFill>
                <a:latin typeface="Arial"/>
                <a:cs typeface="Arial"/>
              </a:rPr>
              <a:t>an</a:t>
            </a:r>
            <a:r>
              <a:rPr sz="2400" dirty="0">
                <a:solidFill>
                  <a:srgbClr val="00305B"/>
                </a:solidFill>
                <a:latin typeface="Arial"/>
                <a:cs typeface="Arial"/>
              </a:rPr>
              <a:t>d</a:t>
            </a:r>
            <a:r>
              <a:rPr sz="2400" spc="70" dirty="0">
                <a:solidFill>
                  <a:srgbClr val="00305B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00305B"/>
                </a:solidFill>
                <a:latin typeface="Arial"/>
                <a:cs typeface="Arial"/>
              </a:rPr>
              <a:t>El</a:t>
            </a:r>
            <a:r>
              <a:rPr sz="2400" spc="-10" dirty="0">
                <a:solidFill>
                  <a:srgbClr val="00305B"/>
                </a:solidFill>
                <a:latin typeface="Arial"/>
                <a:cs typeface="Arial"/>
              </a:rPr>
              <a:t>e</a:t>
            </a:r>
            <a:r>
              <a:rPr sz="2400" dirty="0">
                <a:solidFill>
                  <a:srgbClr val="00305B"/>
                </a:solidFill>
                <a:latin typeface="Arial"/>
                <a:cs typeface="Arial"/>
              </a:rPr>
              <a:t>ctric</a:t>
            </a:r>
            <a:r>
              <a:rPr sz="2400" spc="5" dirty="0">
                <a:solidFill>
                  <a:srgbClr val="00305B"/>
                </a:solidFill>
                <a:latin typeface="Arial"/>
                <a:cs typeface="Arial"/>
              </a:rPr>
              <a:t>a</a:t>
            </a:r>
            <a:r>
              <a:rPr sz="2400" dirty="0">
                <a:solidFill>
                  <a:srgbClr val="00305B"/>
                </a:solidFill>
                <a:latin typeface="Arial"/>
                <a:cs typeface="Arial"/>
              </a:rPr>
              <a:t>l</a:t>
            </a:r>
            <a:r>
              <a:rPr sz="2400" spc="15" dirty="0">
                <a:solidFill>
                  <a:srgbClr val="00305B"/>
                </a:solidFill>
                <a:latin typeface="Times New Roman"/>
                <a:cs typeface="Times New Roman"/>
              </a:rPr>
              <a:t> </a:t>
            </a:r>
            <a:r>
              <a:rPr sz="2400" spc="-30" dirty="0">
                <a:solidFill>
                  <a:srgbClr val="00305B"/>
                </a:solidFill>
                <a:latin typeface="Arial"/>
                <a:cs typeface="Arial"/>
              </a:rPr>
              <a:t>E</a:t>
            </a:r>
            <a:r>
              <a:rPr sz="2400" spc="-20" dirty="0">
                <a:solidFill>
                  <a:srgbClr val="00305B"/>
                </a:solidFill>
                <a:latin typeface="Arial"/>
                <a:cs typeface="Arial"/>
              </a:rPr>
              <a:t>n</a:t>
            </a:r>
            <a:r>
              <a:rPr sz="2400" spc="-5" dirty="0">
                <a:solidFill>
                  <a:srgbClr val="00305B"/>
                </a:solidFill>
                <a:latin typeface="Arial"/>
                <a:cs typeface="Arial"/>
              </a:rPr>
              <a:t>g</a:t>
            </a:r>
            <a:r>
              <a:rPr sz="2400" spc="-10" dirty="0">
                <a:solidFill>
                  <a:srgbClr val="00305B"/>
                </a:solidFill>
                <a:latin typeface="Arial"/>
                <a:cs typeface="Arial"/>
              </a:rPr>
              <a:t>i</a:t>
            </a:r>
            <a:r>
              <a:rPr sz="2400" spc="-20" dirty="0">
                <a:solidFill>
                  <a:srgbClr val="00305B"/>
                </a:solidFill>
                <a:latin typeface="Arial"/>
                <a:cs typeface="Arial"/>
              </a:rPr>
              <a:t>n</a:t>
            </a:r>
            <a:r>
              <a:rPr sz="2400" spc="-5" dirty="0">
                <a:solidFill>
                  <a:srgbClr val="00305B"/>
                </a:solidFill>
                <a:latin typeface="Arial"/>
                <a:cs typeface="Arial"/>
              </a:rPr>
              <a:t>e</a:t>
            </a:r>
            <a:r>
              <a:rPr sz="2400" spc="-25" dirty="0">
                <a:solidFill>
                  <a:srgbClr val="00305B"/>
                </a:solidFill>
                <a:latin typeface="Arial"/>
                <a:cs typeface="Arial"/>
              </a:rPr>
              <a:t>e</a:t>
            </a:r>
            <a:r>
              <a:rPr sz="2400" spc="-15" dirty="0">
                <a:solidFill>
                  <a:srgbClr val="00305B"/>
                </a:solidFill>
                <a:latin typeface="Arial"/>
                <a:cs typeface="Arial"/>
              </a:rPr>
              <a:t>r</a:t>
            </a:r>
            <a:r>
              <a:rPr sz="2400" spc="-5" dirty="0">
                <a:solidFill>
                  <a:srgbClr val="00305B"/>
                </a:solidFill>
                <a:latin typeface="Arial"/>
                <a:cs typeface="Arial"/>
              </a:rPr>
              <a:t>i</a:t>
            </a:r>
            <a:r>
              <a:rPr sz="2400" spc="-10" dirty="0">
                <a:solidFill>
                  <a:srgbClr val="00305B"/>
                </a:solidFill>
                <a:latin typeface="Arial"/>
                <a:cs typeface="Arial"/>
              </a:rPr>
              <a:t>n</a:t>
            </a:r>
            <a:r>
              <a:rPr sz="2400" dirty="0">
                <a:solidFill>
                  <a:srgbClr val="00305B"/>
                </a:solidFill>
                <a:latin typeface="Arial"/>
                <a:cs typeface="Arial"/>
              </a:rPr>
              <a:t>g</a:t>
            </a:r>
            <a:endParaRPr lang="en-GB" sz="2400" dirty="0">
              <a:solidFill>
                <a:srgbClr val="00305B"/>
              </a:solidFill>
              <a:latin typeface="Arial"/>
              <a:cs typeface="Arial"/>
            </a:endParaRPr>
          </a:p>
          <a:p>
            <a:pPr marL="815975" lvl="1" indent="-346075" eaLnBrk="1" fontAlgn="auto" hangingPunct="1">
              <a:spcBef>
                <a:spcPts val="1200"/>
              </a:spcBef>
              <a:spcAft>
                <a:spcPts val="0"/>
              </a:spcAft>
              <a:buClr>
                <a:srgbClr val="BC0E34"/>
              </a:buClr>
              <a:buFont typeface="Wingdings"/>
              <a:buChar char=""/>
              <a:tabLst>
                <a:tab pos="816610" algn="l"/>
              </a:tabLst>
              <a:defRPr/>
            </a:pPr>
            <a:r>
              <a:rPr lang="en-GB" sz="2400" dirty="0">
                <a:solidFill>
                  <a:srgbClr val="00305B"/>
                </a:solidFill>
                <a:latin typeface="Arial"/>
                <a:cs typeface="Arial"/>
              </a:rPr>
              <a:t>Environmental Sciences</a:t>
            </a:r>
            <a:endParaRPr sz="2400" dirty="0">
              <a:latin typeface="Arial"/>
              <a:cs typeface="Arial"/>
            </a:endParaRPr>
          </a:p>
          <a:p>
            <a:pPr marL="815975" lvl="1" indent="-346075" eaLnBrk="1" fontAlgn="auto" hangingPunct="1">
              <a:spcBef>
                <a:spcPts val="1200"/>
              </a:spcBef>
              <a:spcAft>
                <a:spcPts val="0"/>
              </a:spcAft>
              <a:buClr>
                <a:srgbClr val="BC0E34"/>
              </a:buClr>
              <a:buFont typeface="Wingdings"/>
              <a:buChar char=""/>
              <a:tabLst>
                <a:tab pos="816610" algn="l"/>
              </a:tabLst>
              <a:defRPr/>
            </a:pPr>
            <a:r>
              <a:rPr sz="2400" spc="-15" dirty="0">
                <a:solidFill>
                  <a:srgbClr val="00305B"/>
                </a:solidFill>
                <a:latin typeface="Arial"/>
                <a:cs typeface="Arial"/>
              </a:rPr>
              <a:t>M</a:t>
            </a:r>
            <a:r>
              <a:rPr sz="2400" spc="-20" dirty="0">
                <a:solidFill>
                  <a:srgbClr val="00305B"/>
                </a:solidFill>
                <a:latin typeface="Arial"/>
                <a:cs typeface="Arial"/>
              </a:rPr>
              <a:t>a</a:t>
            </a:r>
            <a:r>
              <a:rPr sz="2400" spc="-15" dirty="0">
                <a:solidFill>
                  <a:srgbClr val="00305B"/>
                </a:solidFill>
                <a:latin typeface="Arial"/>
                <a:cs typeface="Arial"/>
              </a:rPr>
              <a:t>t</a:t>
            </a:r>
            <a:r>
              <a:rPr sz="2400" spc="-5" dirty="0">
                <a:solidFill>
                  <a:srgbClr val="00305B"/>
                </a:solidFill>
                <a:latin typeface="Arial"/>
                <a:cs typeface="Arial"/>
              </a:rPr>
              <a:t>h</a:t>
            </a:r>
            <a:r>
              <a:rPr sz="2400" spc="-25" dirty="0">
                <a:solidFill>
                  <a:srgbClr val="00305B"/>
                </a:solidFill>
                <a:latin typeface="Arial"/>
                <a:cs typeface="Arial"/>
              </a:rPr>
              <a:t>e</a:t>
            </a:r>
            <a:r>
              <a:rPr sz="2400" spc="-15" dirty="0">
                <a:solidFill>
                  <a:srgbClr val="00305B"/>
                </a:solidFill>
                <a:latin typeface="Arial"/>
                <a:cs typeface="Arial"/>
              </a:rPr>
              <a:t>m</a:t>
            </a:r>
            <a:r>
              <a:rPr sz="2400" spc="-20" dirty="0">
                <a:solidFill>
                  <a:srgbClr val="00305B"/>
                </a:solidFill>
                <a:latin typeface="Arial"/>
                <a:cs typeface="Arial"/>
              </a:rPr>
              <a:t>a</a:t>
            </a:r>
            <a:r>
              <a:rPr sz="2400" dirty="0">
                <a:solidFill>
                  <a:srgbClr val="00305B"/>
                </a:solidFill>
                <a:latin typeface="Arial"/>
                <a:cs typeface="Arial"/>
              </a:rPr>
              <a:t>t</a:t>
            </a:r>
            <a:r>
              <a:rPr sz="2400" spc="-15" dirty="0">
                <a:solidFill>
                  <a:srgbClr val="00305B"/>
                </a:solidFill>
                <a:latin typeface="Arial"/>
                <a:cs typeface="Arial"/>
              </a:rPr>
              <a:t>ic</a:t>
            </a:r>
            <a:r>
              <a:rPr sz="2400" dirty="0">
                <a:solidFill>
                  <a:srgbClr val="00305B"/>
                </a:solidFill>
                <a:latin typeface="Arial"/>
                <a:cs typeface="Arial"/>
              </a:rPr>
              <a:t>s</a:t>
            </a:r>
            <a:endParaRPr sz="2400" dirty="0">
              <a:latin typeface="Arial"/>
              <a:cs typeface="Arial"/>
            </a:endParaRPr>
          </a:p>
          <a:p>
            <a:pPr marL="815975" lvl="1" indent="-346075" eaLnBrk="1" fontAlgn="auto" hangingPunct="1">
              <a:spcBef>
                <a:spcPts val="1200"/>
              </a:spcBef>
              <a:spcAft>
                <a:spcPts val="0"/>
              </a:spcAft>
              <a:buClr>
                <a:srgbClr val="BC0E34"/>
              </a:buClr>
              <a:buFont typeface="Wingdings"/>
              <a:buChar char=""/>
              <a:tabLst>
                <a:tab pos="816610" algn="l"/>
              </a:tabLst>
              <a:defRPr/>
            </a:pPr>
            <a:r>
              <a:rPr sz="2400" dirty="0">
                <a:solidFill>
                  <a:srgbClr val="00305B"/>
                </a:solidFill>
                <a:latin typeface="Arial"/>
                <a:cs typeface="Arial"/>
              </a:rPr>
              <a:t>Mec</a:t>
            </a:r>
            <a:r>
              <a:rPr sz="2400" spc="-10" dirty="0">
                <a:solidFill>
                  <a:srgbClr val="00305B"/>
                </a:solidFill>
                <a:latin typeface="Arial"/>
                <a:cs typeface="Arial"/>
              </a:rPr>
              <a:t>h</a:t>
            </a:r>
            <a:r>
              <a:rPr sz="2400" spc="5" dirty="0">
                <a:solidFill>
                  <a:srgbClr val="00305B"/>
                </a:solidFill>
                <a:latin typeface="Arial"/>
                <a:cs typeface="Arial"/>
              </a:rPr>
              <a:t>a</a:t>
            </a:r>
            <a:r>
              <a:rPr sz="2400" spc="-5" dirty="0">
                <a:solidFill>
                  <a:srgbClr val="00305B"/>
                </a:solidFill>
                <a:latin typeface="Arial"/>
                <a:cs typeface="Arial"/>
              </a:rPr>
              <a:t>n</a:t>
            </a:r>
            <a:r>
              <a:rPr sz="2400" spc="-10" dirty="0">
                <a:solidFill>
                  <a:srgbClr val="00305B"/>
                </a:solidFill>
                <a:latin typeface="Arial"/>
                <a:cs typeface="Arial"/>
              </a:rPr>
              <a:t>i</a:t>
            </a:r>
            <a:r>
              <a:rPr sz="2400" dirty="0">
                <a:solidFill>
                  <a:srgbClr val="00305B"/>
                </a:solidFill>
                <a:latin typeface="Arial"/>
                <a:cs typeface="Arial"/>
              </a:rPr>
              <a:t>c</a:t>
            </a:r>
            <a:r>
              <a:rPr sz="2400" spc="5" dirty="0">
                <a:solidFill>
                  <a:srgbClr val="00305B"/>
                </a:solidFill>
                <a:latin typeface="Arial"/>
                <a:cs typeface="Arial"/>
              </a:rPr>
              <a:t>a</a:t>
            </a:r>
            <a:r>
              <a:rPr sz="2400" dirty="0">
                <a:solidFill>
                  <a:srgbClr val="00305B"/>
                </a:solidFill>
                <a:latin typeface="Arial"/>
                <a:cs typeface="Arial"/>
              </a:rPr>
              <a:t>l</a:t>
            </a:r>
            <a:r>
              <a:rPr sz="2400" spc="15" dirty="0">
                <a:solidFill>
                  <a:srgbClr val="00305B"/>
                </a:solidFill>
                <a:latin typeface="Times New Roman"/>
                <a:cs typeface="Times New Roman"/>
              </a:rPr>
              <a:t> </a:t>
            </a:r>
            <a:r>
              <a:rPr sz="2400" spc="-5" dirty="0">
                <a:solidFill>
                  <a:srgbClr val="00305B"/>
                </a:solidFill>
                <a:latin typeface="Arial"/>
                <a:cs typeface="Arial"/>
              </a:rPr>
              <a:t>an</a:t>
            </a:r>
            <a:r>
              <a:rPr sz="2400" dirty="0">
                <a:solidFill>
                  <a:srgbClr val="00305B"/>
                </a:solidFill>
                <a:latin typeface="Arial"/>
                <a:cs typeface="Arial"/>
              </a:rPr>
              <a:t>d</a:t>
            </a:r>
            <a:r>
              <a:rPr sz="2400" spc="-45" dirty="0">
                <a:solidFill>
                  <a:srgbClr val="00305B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00305B"/>
                </a:solidFill>
                <a:latin typeface="Arial"/>
                <a:cs typeface="Arial"/>
              </a:rPr>
              <a:t>A</a:t>
            </a:r>
            <a:r>
              <a:rPr sz="2400" spc="-10" dirty="0">
                <a:solidFill>
                  <a:srgbClr val="00305B"/>
                </a:solidFill>
                <a:latin typeface="Arial"/>
                <a:cs typeface="Arial"/>
              </a:rPr>
              <a:t>e</a:t>
            </a:r>
            <a:r>
              <a:rPr sz="2400" dirty="0">
                <a:solidFill>
                  <a:srgbClr val="00305B"/>
                </a:solidFill>
                <a:latin typeface="Arial"/>
                <a:cs typeface="Arial"/>
              </a:rPr>
              <a:t>ro</a:t>
            </a:r>
            <a:r>
              <a:rPr sz="2400" spc="5" dirty="0">
                <a:solidFill>
                  <a:srgbClr val="00305B"/>
                </a:solidFill>
                <a:latin typeface="Arial"/>
                <a:cs typeface="Arial"/>
              </a:rPr>
              <a:t>s</a:t>
            </a:r>
            <a:r>
              <a:rPr sz="2400" spc="-5" dirty="0">
                <a:solidFill>
                  <a:srgbClr val="00305B"/>
                </a:solidFill>
                <a:latin typeface="Arial"/>
                <a:cs typeface="Arial"/>
              </a:rPr>
              <a:t>p</a:t>
            </a:r>
            <a:r>
              <a:rPr sz="2400" spc="-10" dirty="0">
                <a:solidFill>
                  <a:srgbClr val="00305B"/>
                </a:solidFill>
                <a:latin typeface="Arial"/>
                <a:cs typeface="Arial"/>
              </a:rPr>
              <a:t>a</a:t>
            </a:r>
            <a:r>
              <a:rPr sz="2400" spc="10" dirty="0">
                <a:solidFill>
                  <a:srgbClr val="00305B"/>
                </a:solidFill>
                <a:latin typeface="Arial"/>
                <a:cs typeface="Arial"/>
              </a:rPr>
              <a:t>c</a:t>
            </a:r>
            <a:r>
              <a:rPr sz="2400" dirty="0">
                <a:solidFill>
                  <a:srgbClr val="00305B"/>
                </a:solidFill>
                <a:latin typeface="Arial"/>
                <a:cs typeface="Arial"/>
              </a:rPr>
              <a:t>e</a:t>
            </a:r>
            <a:r>
              <a:rPr sz="2400" spc="5" dirty="0">
                <a:solidFill>
                  <a:srgbClr val="00305B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00305B"/>
                </a:solidFill>
                <a:latin typeface="Arial"/>
                <a:cs typeface="Arial"/>
              </a:rPr>
              <a:t>E</a:t>
            </a:r>
            <a:r>
              <a:rPr sz="2400" spc="-20" dirty="0">
                <a:solidFill>
                  <a:srgbClr val="00305B"/>
                </a:solidFill>
                <a:latin typeface="Arial"/>
                <a:cs typeface="Arial"/>
              </a:rPr>
              <a:t>n</a:t>
            </a:r>
            <a:r>
              <a:rPr sz="2400" spc="-5" dirty="0">
                <a:solidFill>
                  <a:srgbClr val="00305B"/>
                </a:solidFill>
                <a:latin typeface="Arial"/>
                <a:cs typeface="Arial"/>
              </a:rPr>
              <a:t>g</a:t>
            </a:r>
            <a:r>
              <a:rPr sz="2400" spc="-25" dirty="0">
                <a:solidFill>
                  <a:srgbClr val="00305B"/>
                </a:solidFill>
                <a:latin typeface="Arial"/>
                <a:cs typeface="Arial"/>
              </a:rPr>
              <a:t>i</a:t>
            </a:r>
            <a:r>
              <a:rPr sz="2400" spc="-5" dirty="0">
                <a:solidFill>
                  <a:srgbClr val="00305B"/>
                </a:solidFill>
                <a:latin typeface="Arial"/>
                <a:cs typeface="Arial"/>
              </a:rPr>
              <a:t>n</a:t>
            </a:r>
            <a:r>
              <a:rPr sz="2400" spc="-25" dirty="0">
                <a:solidFill>
                  <a:srgbClr val="00305B"/>
                </a:solidFill>
                <a:latin typeface="Arial"/>
                <a:cs typeface="Arial"/>
              </a:rPr>
              <a:t>e</a:t>
            </a:r>
            <a:r>
              <a:rPr sz="2400" spc="-5" dirty="0">
                <a:solidFill>
                  <a:srgbClr val="00305B"/>
                </a:solidFill>
                <a:latin typeface="Arial"/>
                <a:cs typeface="Arial"/>
              </a:rPr>
              <a:t>e</a:t>
            </a:r>
            <a:r>
              <a:rPr sz="2400" spc="-20" dirty="0">
                <a:solidFill>
                  <a:srgbClr val="00305B"/>
                </a:solidFill>
                <a:latin typeface="Arial"/>
                <a:cs typeface="Arial"/>
              </a:rPr>
              <a:t>r</a:t>
            </a:r>
            <a:r>
              <a:rPr sz="2400" spc="-5" dirty="0">
                <a:solidFill>
                  <a:srgbClr val="00305B"/>
                </a:solidFill>
                <a:latin typeface="Arial"/>
                <a:cs typeface="Arial"/>
              </a:rPr>
              <a:t>i</a:t>
            </a:r>
            <a:r>
              <a:rPr sz="2400" spc="-25" dirty="0">
                <a:solidFill>
                  <a:srgbClr val="00305B"/>
                </a:solidFill>
                <a:latin typeface="Arial"/>
                <a:cs typeface="Arial"/>
              </a:rPr>
              <a:t>n</a:t>
            </a:r>
            <a:r>
              <a:rPr sz="2400" dirty="0">
                <a:solidFill>
                  <a:srgbClr val="00305B"/>
                </a:solidFill>
                <a:latin typeface="Arial"/>
                <a:cs typeface="Arial"/>
              </a:rPr>
              <a:t>g</a:t>
            </a:r>
            <a:endParaRPr sz="2400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object 2">
            <a:extLst>
              <a:ext uri="{FF2B5EF4-FFF2-40B4-BE49-F238E27FC236}">
                <a16:creationId xmlns:a16="http://schemas.microsoft.com/office/drawing/2014/main" id="{F44CBC90-A837-49CD-9276-5574490EA3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12700" eaLnBrk="1" hangingPunct="1">
              <a:lnSpc>
                <a:spcPts val="3350"/>
              </a:lnSpc>
            </a:pPr>
            <a:r>
              <a:rPr lang="en-US" altLang="en-US" sz="2800">
                <a:latin typeface="Arial" panose="020B0604020202020204" pitchFamily="34" charset="0"/>
                <a:cs typeface="Arial" panose="020B0604020202020204" pitchFamily="34" charset="0"/>
              </a:rPr>
              <a:t>College</a:t>
            </a:r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>
                <a:latin typeface="Arial" panose="020B0604020202020204" pitchFamily="34" charset="0"/>
                <a:cs typeface="Arial" panose="020B0604020202020204" pitchFamily="34" charset="0"/>
              </a:rPr>
              <a:t>of</a:t>
            </a:r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>
                <a:latin typeface="Arial" panose="020B0604020202020204" pitchFamily="34" charset="0"/>
                <a:cs typeface="Arial" panose="020B0604020202020204" pitchFamily="34" charset="0"/>
              </a:rPr>
              <a:t>Health,</a:t>
            </a:r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>
                <a:latin typeface="Arial" panose="020B0604020202020204" pitchFamily="34" charset="0"/>
                <a:cs typeface="Arial" panose="020B0604020202020204" pitchFamily="34" charset="0"/>
              </a:rPr>
              <a:t>Medicine</a:t>
            </a:r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>
                <a:latin typeface="Arial" panose="020B0604020202020204" pitchFamily="34" charset="0"/>
                <a:cs typeface="Arial" panose="020B0604020202020204" pitchFamily="34" charset="0"/>
              </a:rPr>
              <a:t>and</a:t>
            </a:r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>
                <a:latin typeface="Arial" panose="020B0604020202020204" pitchFamily="34" charset="0"/>
                <a:cs typeface="Arial" panose="020B0604020202020204" pitchFamily="34" charset="0"/>
              </a:rPr>
              <a:t>Life</a:t>
            </a:r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>
                <a:latin typeface="Arial" panose="020B0604020202020204" pitchFamily="34" charset="0"/>
                <a:cs typeface="Arial" panose="020B0604020202020204" pitchFamily="34" charset="0"/>
              </a:rPr>
              <a:t>Sciences</a:t>
            </a:r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>
                <a:latin typeface="Arial" panose="020B0604020202020204" pitchFamily="34" charset="0"/>
                <a:cs typeface="Arial" panose="020B0604020202020204" pitchFamily="34" charset="0"/>
              </a:rPr>
              <a:t>(CHMLS)</a:t>
            </a:r>
            <a:endParaRPr lang="en-US" altLang="en-US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object 4">
            <a:extLst>
              <a:ext uri="{FF2B5EF4-FFF2-40B4-BE49-F238E27FC236}">
                <a16:creationId xmlns:a16="http://schemas.microsoft.com/office/drawing/2014/main" id="{715CDB13-3C15-4915-897D-CBF6071E14A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 vert="horz" rtlCol="0"/>
          <a:lstStyle/>
          <a:p>
            <a:pPr>
              <a:defRPr/>
            </a:pPr>
            <a:r>
              <a:t>Brunel</a:t>
            </a:r>
            <a:r>
              <a:rPr>
                <a:latin typeface="Times New Roman"/>
                <a:cs typeface="Times New Roman"/>
              </a:rPr>
              <a:t>  </a:t>
            </a:r>
            <a:r>
              <a:rPr spc="-5"/>
              <a:t>Un</a:t>
            </a:r>
            <a:r>
              <a:rPr spc="5"/>
              <a:t>i</a:t>
            </a:r>
            <a:r>
              <a:rPr spc="-10"/>
              <a:t>v</a:t>
            </a:r>
            <a:r>
              <a:t>er</a:t>
            </a:r>
            <a:r>
              <a:rPr spc="-10"/>
              <a:t>s</a:t>
            </a:r>
            <a:r>
              <a:t>i</a:t>
            </a:r>
            <a:r>
              <a:rPr spc="-5"/>
              <a:t>ty</a:t>
            </a:r>
            <a:r>
              <a:rPr>
                <a:latin typeface="Times New Roman"/>
                <a:cs typeface="Times New Roman"/>
              </a:rPr>
              <a:t> </a:t>
            </a:r>
            <a:r>
              <a:rPr spc="-90">
                <a:latin typeface="Times New Roman"/>
                <a:cs typeface="Times New Roman"/>
              </a:rPr>
              <a:t> </a:t>
            </a:r>
            <a:r>
              <a:rPr spc="-10"/>
              <a:t>London</a:t>
            </a:r>
          </a:p>
        </p:txBody>
      </p:sp>
      <p:sp>
        <p:nvSpPr>
          <p:cNvPr id="21508" name="object 3">
            <a:extLst>
              <a:ext uri="{FF2B5EF4-FFF2-40B4-BE49-F238E27FC236}">
                <a16:creationId xmlns:a16="http://schemas.microsoft.com/office/drawing/2014/main" id="{2B16003D-C3D8-4CA5-B2F2-2BF8EB017C3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0175" y="1524000"/>
            <a:ext cx="8556625" cy="51398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marL="357188" indent="-344488">
              <a:tabLst>
                <a:tab pos="358775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815975" indent="-346075">
              <a:tabLst>
                <a:tab pos="358775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tabLst>
                <a:tab pos="358775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tabLst>
                <a:tab pos="358775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tabLst>
                <a:tab pos="358775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58775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58775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58775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58775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Executive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Dean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–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Dr Terry Dovey (Interim), Professor Patrick Leman (from 1</a:t>
            </a:r>
            <a:r>
              <a:rPr lang="en-US" altLang="en-US" sz="2400" baseline="30000" dirty="0">
                <a:solidFill>
                  <a:srgbClr val="00305B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st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Aug 2025)</a:t>
            </a:r>
            <a:endParaRPr lang="en-US" altLang="en-US" sz="2400" dirty="0">
              <a:latin typeface="Arial" panose="020B0604020202020204" pitchFamily="34" charset="0"/>
            </a:endParaRPr>
          </a:p>
          <a:p>
            <a:pPr eaLnBrk="1" hangingPunct="1">
              <a:spcBef>
                <a:spcPts val="1188"/>
              </a:spcBef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Departments:</a:t>
            </a:r>
            <a:endParaRPr lang="en-US" altLang="en-US" sz="2400" dirty="0">
              <a:latin typeface="Arial" panose="020B0604020202020204" pitchFamily="34" charset="0"/>
            </a:endParaRPr>
          </a:p>
          <a:p>
            <a:pPr lvl="1" eaLnBrk="1" hangingPunct="1">
              <a:spcBef>
                <a:spcPts val="1300"/>
              </a:spcBef>
              <a:buClr>
                <a:srgbClr val="BC0E34"/>
              </a:buClr>
              <a:buFont typeface="Wingdings" panose="05000000000000000000" pitchFamily="2" charset="2"/>
              <a:buChar char=""/>
            </a:pP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Health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Sciences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(Occupational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Therapy,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Physiotherapy,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Physician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Associate,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Nursing,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Global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Public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Health,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Social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Work)</a:t>
            </a:r>
            <a:endParaRPr lang="en-US" altLang="en-US" sz="2400" dirty="0">
              <a:latin typeface="Arial" panose="020B0604020202020204" pitchFamily="34" charset="0"/>
            </a:endParaRPr>
          </a:p>
          <a:p>
            <a:pPr lvl="1" eaLnBrk="1" hangingPunct="1">
              <a:spcBef>
                <a:spcPts val="1238"/>
              </a:spcBef>
              <a:buClr>
                <a:srgbClr val="BC0E34"/>
              </a:buClr>
              <a:buFont typeface="Wingdings" panose="05000000000000000000" pitchFamily="2" charset="2"/>
              <a:buChar char=""/>
            </a:pP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Biosciences</a:t>
            </a:r>
          </a:p>
          <a:p>
            <a:pPr lvl="1" eaLnBrk="1" hangingPunct="1">
              <a:spcBef>
                <a:spcPts val="1238"/>
              </a:spcBef>
              <a:buClr>
                <a:srgbClr val="BC0E34"/>
              </a:buClr>
              <a:buFont typeface="Wingdings" panose="05000000000000000000" pitchFamily="2" charset="2"/>
              <a:buChar char=""/>
            </a:pP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Psychology</a:t>
            </a:r>
            <a:endParaRPr lang="en-US" altLang="en-US" sz="2400" dirty="0">
              <a:solidFill>
                <a:srgbClr val="00305B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eaLnBrk="1" hangingPunct="1">
              <a:spcBef>
                <a:spcPts val="1238"/>
              </a:spcBef>
              <a:buClr>
                <a:srgbClr val="BC0E34"/>
              </a:buClr>
              <a:buFont typeface="Wingdings" panose="05000000000000000000" pitchFamily="2" charset="2"/>
              <a:buChar char=""/>
            </a:pP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Sport,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Health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and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Exercise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Sciences</a:t>
            </a:r>
            <a:endParaRPr lang="en-US" altLang="en-US" sz="2400" dirty="0">
              <a:latin typeface="Arial" panose="020B0604020202020204" pitchFamily="34" charset="0"/>
            </a:endParaRPr>
          </a:p>
          <a:p>
            <a:pPr lvl="1" eaLnBrk="1" hangingPunct="1">
              <a:spcBef>
                <a:spcPts val="1125"/>
              </a:spcBef>
              <a:buClr>
                <a:srgbClr val="BC0E34"/>
              </a:buClr>
              <a:buFont typeface="Wingdings" panose="05000000000000000000" pitchFamily="2" charset="2"/>
              <a:buChar char=""/>
            </a:pP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Brunel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Medical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School</a:t>
            </a:r>
            <a:endParaRPr lang="en-US" altLang="en-US" sz="2400" dirty="0">
              <a:latin typeface="Arial" panose="020B0604020202020204" pitchFamily="34" charset="0"/>
            </a:endParaRPr>
          </a:p>
          <a:p>
            <a:pPr marL="12700" indent="0" eaLnBrk="1" hangingPunct="1">
              <a:spcBef>
                <a:spcPts val="1200"/>
              </a:spcBef>
              <a:buClr>
                <a:srgbClr val="FF0000"/>
              </a:buClr>
            </a:pPr>
            <a:endParaRPr lang="en-US" altLang="en-US" sz="24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52FDCC2F-A802-47CE-B741-2739E3D2DA88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marL="127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sz="2800" spc="-25" dirty="0"/>
              <a:t>Brune</a:t>
            </a:r>
            <a:r>
              <a:rPr sz="2800" spc="-10" dirty="0"/>
              <a:t>l</a:t>
            </a:r>
            <a:r>
              <a:rPr sz="2800" spc="60" dirty="0">
                <a:latin typeface="Times New Roman"/>
                <a:cs typeface="Times New Roman"/>
              </a:rPr>
              <a:t> </a:t>
            </a:r>
            <a:r>
              <a:rPr sz="2800" spc="-20" dirty="0"/>
              <a:t>P</a:t>
            </a:r>
            <a:r>
              <a:rPr sz="2800" spc="-15" dirty="0"/>
              <a:t>a</a:t>
            </a:r>
            <a:r>
              <a:rPr sz="2800" spc="-20" dirty="0"/>
              <a:t>thw</a:t>
            </a:r>
            <a:r>
              <a:rPr sz="2800" spc="-10" dirty="0"/>
              <a:t>a</a:t>
            </a:r>
            <a:r>
              <a:rPr sz="2800" spc="-20" dirty="0"/>
              <a:t>y</a:t>
            </a:r>
            <a:r>
              <a:rPr sz="2800" spc="-25" dirty="0">
                <a:latin typeface="Times New Roman"/>
                <a:cs typeface="Times New Roman"/>
              </a:rPr>
              <a:t> </a:t>
            </a:r>
            <a:r>
              <a:rPr sz="2800" spc="-20" dirty="0"/>
              <a:t>C</a:t>
            </a:r>
            <a:r>
              <a:rPr sz="2800" spc="-15" dirty="0"/>
              <a:t>ollege</a:t>
            </a:r>
            <a:r>
              <a:rPr sz="2800" spc="85" dirty="0">
                <a:latin typeface="Times New Roman"/>
                <a:cs typeface="Times New Roman"/>
              </a:rPr>
              <a:t> </a:t>
            </a:r>
            <a:r>
              <a:rPr sz="2800" spc="-10" dirty="0"/>
              <a:t>(</a:t>
            </a:r>
            <a:r>
              <a:rPr sz="2800" spc="-35" dirty="0"/>
              <a:t>B</a:t>
            </a:r>
            <a:r>
              <a:rPr sz="2800" spc="-40" dirty="0"/>
              <a:t>PC</a:t>
            </a:r>
            <a:r>
              <a:rPr sz="2800" spc="-10" dirty="0"/>
              <a:t>)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4" name="object 4">
            <a:extLst>
              <a:ext uri="{FF2B5EF4-FFF2-40B4-BE49-F238E27FC236}">
                <a16:creationId xmlns:a16="http://schemas.microsoft.com/office/drawing/2014/main" id="{43AB1AB0-7379-4738-AEE5-DAF673739348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 vert="horz" rtlCol="0"/>
          <a:lstStyle/>
          <a:p>
            <a:pPr>
              <a:defRPr/>
            </a:pPr>
            <a:r>
              <a:t>Brunel</a:t>
            </a:r>
            <a:r>
              <a:rPr>
                <a:latin typeface="Times New Roman"/>
                <a:cs typeface="Times New Roman"/>
              </a:rPr>
              <a:t>  </a:t>
            </a:r>
            <a:r>
              <a:rPr spc="-5"/>
              <a:t>Un</a:t>
            </a:r>
            <a:r>
              <a:rPr spc="5"/>
              <a:t>i</a:t>
            </a:r>
            <a:r>
              <a:rPr spc="-10"/>
              <a:t>v</a:t>
            </a:r>
            <a:r>
              <a:t>er</a:t>
            </a:r>
            <a:r>
              <a:rPr spc="-10"/>
              <a:t>s</a:t>
            </a:r>
            <a:r>
              <a:t>i</a:t>
            </a:r>
            <a:r>
              <a:rPr spc="-5"/>
              <a:t>ty</a:t>
            </a:r>
            <a:r>
              <a:rPr>
                <a:latin typeface="Times New Roman"/>
                <a:cs typeface="Times New Roman"/>
              </a:rPr>
              <a:t> </a:t>
            </a:r>
            <a:r>
              <a:rPr spc="-90">
                <a:latin typeface="Times New Roman"/>
                <a:cs typeface="Times New Roman"/>
              </a:rPr>
              <a:t> </a:t>
            </a:r>
            <a:r>
              <a:rPr spc="-10"/>
              <a:t>London</a:t>
            </a:r>
          </a:p>
        </p:txBody>
      </p:sp>
      <p:sp>
        <p:nvSpPr>
          <p:cNvPr id="23556" name="object 3">
            <a:extLst>
              <a:ext uri="{FF2B5EF4-FFF2-40B4-BE49-F238E27FC236}">
                <a16:creationId xmlns:a16="http://schemas.microsoft.com/office/drawing/2014/main" id="{DBA3E013-D0F8-4BF2-B4A6-1680FBE5D8D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3688" y="1143000"/>
            <a:ext cx="8393112" cy="43088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marL="357188" indent="-344488">
              <a:tabLst>
                <a:tab pos="358775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815975" indent="-346075">
              <a:tabLst>
                <a:tab pos="358775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tabLst>
                <a:tab pos="358775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tabLst>
                <a:tab pos="358775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tabLst>
                <a:tab pos="358775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58775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58775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58775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58775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Recruitment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and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progression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to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Brunel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is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supported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by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Brunel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University of London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Pathway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College,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which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delivers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the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following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305B"/>
                </a:solidFill>
                <a:latin typeface="Arial" panose="020B0604020202020204" pitchFamily="34" charset="0"/>
              </a:rPr>
              <a:t>programmes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:</a:t>
            </a:r>
            <a:endParaRPr lang="en-US" altLang="en-US" sz="2400" dirty="0">
              <a:latin typeface="Arial" panose="020B0604020202020204" pitchFamily="34" charset="0"/>
            </a:endParaRPr>
          </a:p>
          <a:p>
            <a:pPr lvl="1" eaLnBrk="1" hangingPunct="1">
              <a:spcBef>
                <a:spcPts val="1300"/>
              </a:spcBef>
              <a:buClr>
                <a:srgbClr val="BC0E34"/>
              </a:buClr>
              <a:buFont typeface="Wingdings" panose="05000000000000000000" pitchFamily="2" charset="2"/>
              <a:buChar char=""/>
            </a:pP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Foundation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305B"/>
                </a:solidFill>
                <a:latin typeface="Arial" panose="020B0604020202020204" pitchFamily="34" charset="0"/>
              </a:rPr>
              <a:t>programmes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– students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progress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to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year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1/FHEQ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level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4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of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an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undergraduate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degree</a:t>
            </a:r>
            <a:endParaRPr lang="en-US" altLang="en-US" sz="2400" dirty="0">
              <a:latin typeface="Arial" panose="020B0604020202020204" pitchFamily="34" charset="0"/>
            </a:endParaRPr>
          </a:p>
          <a:p>
            <a:pPr lvl="1" eaLnBrk="1" hangingPunct="1">
              <a:spcBef>
                <a:spcPts val="1125"/>
              </a:spcBef>
              <a:buClr>
                <a:srgbClr val="BC0E34"/>
              </a:buClr>
              <a:buFont typeface="Wingdings" panose="05000000000000000000" pitchFamily="2" charset="2"/>
              <a:buChar char=""/>
            </a:pP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Alternative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Level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4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305B"/>
                </a:solidFill>
                <a:latin typeface="Arial" panose="020B0604020202020204" pitchFamily="34" charset="0"/>
              </a:rPr>
              <a:t>programmes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– students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progress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to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year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2/FHEQ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level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5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of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an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undergraduate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degree</a:t>
            </a:r>
            <a:endParaRPr lang="en-US" altLang="en-US" sz="2400" dirty="0">
              <a:latin typeface="Arial" panose="020B0604020202020204" pitchFamily="34" charset="0"/>
            </a:endParaRPr>
          </a:p>
          <a:p>
            <a:pPr lvl="1" eaLnBrk="1" hangingPunct="1">
              <a:spcBef>
                <a:spcPts val="1300"/>
              </a:spcBef>
              <a:buClr>
                <a:srgbClr val="BC0E34"/>
              </a:buClr>
              <a:buFont typeface="Wingdings" panose="05000000000000000000" pitchFamily="2" charset="2"/>
              <a:buChar char=""/>
            </a:pP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Pre-masters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305B"/>
                </a:solidFill>
                <a:latin typeface="Arial" panose="020B0604020202020204" pitchFamily="34" charset="0"/>
              </a:rPr>
              <a:t>programmes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– students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progress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to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a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masters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at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Brunel.</a:t>
            </a:r>
            <a:endParaRPr lang="en-US" altLang="en-US" sz="2400" dirty="0">
              <a:latin typeface="Arial" panose="020B0604020202020204" pitchFamily="34" charset="0"/>
            </a:endParaRPr>
          </a:p>
          <a:p>
            <a:pPr eaLnBrk="1" hangingPunct="1">
              <a:spcBef>
                <a:spcPts val="1138"/>
              </a:spcBef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BPC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students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are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Brunel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students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from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day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one.</a:t>
            </a:r>
            <a:endParaRPr lang="en-US" altLang="en-US" sz="24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51E814FA-6A17-456A-B39D-C1AE3472209D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marL="127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sz="2800" spc="-40" dirty="0"/>
              <a:t>R</a:t>
            </a:r>
            <a:r>
              <a:rPr sz="2800" spc="-25" dirty="0"/>
              <a:t>e</a:t>
            </a:r>
            <a:r>
              <a:rPr sz="2800" spc="-35" dirty="0"/>
              <a:t>s</a:t>
            </a:r>
            <a:r>
              <a:rPr sz="2800" spc="-25" dirty="0"/>
              <a:t>e</a:t>
            </a:r>
            <a:r>
              <a:rPr sz="2800" spc="-35" dirty="0"/>
              <a:t>a</a:t>
            </a:r>
            <a:r>
              <a:rPr sz="2800" spc="-20" dirty="0"/>
              <a:t>r</a:t>
            </a:r>
            <a:r>
              <a:rPr sz="2800" spc="-35" dirty="0"/>
              <a:t>c</a:t>
            </a:r>
            <a:r>
              <a:rPr sz="2800" spc="-20" dirty="0"/>
              <a:t>h</a:t>
            </a:r>
            <a:endParaRPr sz="2800"/>
          </a:p>
        </p:txBody>
      </p:sp>
      <p:sp>
        <p:nvSpPr>
          <p:cNvPr id="4" name="object 4">
            <a:extLst>
              <a:ext uri="{FF2B5EF4-FFF2-40B4-BE49-F238E27FC236}">
                <a16:creationId xmlns:a16="http://schemas.microsoft.com/office/drawing/2014/main" id="{4E7301C1-E1A7-44C1-BEF7-F1AD98B11D68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 vert="horz" rtlCol="0"/>
          <a:lstStyle/>
          <a:p>
            <a:pPr>
              <a:defRPr/>
            </a:pPr>
            <a:r>
              <a:t>Brunel</a:t>
            </a:r>
            <a:r>
              <a:rPr>
                <a:latin typeface="Times New Roman"/>
                <a:cs typeface="Times New Roman"/>
              </a:rPr>
              <a:t>  </a:t>
            </a:r>
            <a:r>
              <a:rPr spc="-5"/>
              <a:t>Un</a:t>
            </a:r>
            <a:r>
              <a:rPr spc="5"/>
              <a:t>i</a:t>
            </a:r>
            <a:r>
              <a:rPr spc="-10"/>
              <a:t>v</a:t>
            </a:r>
            <a:r>
              <a:t>er</a:t>
            </a:r>
            <a:r>
              <a:rPr spc="-10"/>
              <a:t>s</a:t>
            </a:r>
            <a:r>
              <a:t>i</a:t>
            </a:r>
            <a:r>
              <a:rPr spc="-5"/>
              <a:t>ty</a:t>
            </a:r>
            <a:r>
              <a:rPr>
                <a:latin typeface="Times New Roman"/>
                <a:cs typeface="Times New Roman"/>
              </a:rPr>
              <a:t> </a:t>
            </a:r>
            <a:r>
              <a:rPr spc="-90">
                <a:latin typeface="Times New Roman"/>
                <a:cs typeface="Times New Roman"/>
              </a:rPr>
              <a:t> </a:t>
            </a:r>
            <a:r>
              <a:rPr spc="-10"/>
              <a:t>London</a:t>
            </a:r>
          </a:p>
        </p:txBody>
      </p:sp>
      <p:sp>
        <p:nvSpPr>
          <p:cNvPr id="25604" name="object 3">
            <a:extLst>
              <a:ext uri="{FF2B5EF4-FFF2-40B4-BE49-F238E27FC236}">
                <a16:creationId xmlns:a16="http://schemas.microsoft.com/office/drawing/2014/main" id="{6DFBBC60-3755-4D37-BF0E-34B4000A145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1787" y="1163638"/>
            <a:ext cx="8002587" cy="45653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marL="357188" indent="-344488">
              <a:tabLst>
                <a:tab pos="358775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815975" indent="-346075">
              <a:tabLst>
                <a:tab pos="358775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tabLst>
                <a:tab pos="358775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tabLst>
                <a:tab pos="358775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tabLst>
                <a:tab pos="358775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58775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58775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58775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58775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The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University’s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research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activity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is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305B"/>
                </a:solidFill>
                <a:latin typeface="Arial" panose="020B0604020202020204" pitchFamily="34" charset="0"/>
              </a:rPr>
              <a:t>organised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through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the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following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institutes:</a:t>
            </a:r>
            <a:endParaRPr lang="en-US" altLang="en-US" sz="2400" dirty="0">
              <a:latin typeface="Arial" panose="020B0604020202020204" pitchFamily="34" charset="0"/>
            </a:endParaRPr>
          </a:p>
          <a:p>
            <a:pPr lvl="1" eaLnBrk="1" hangingPunct="1">
              <a:spcBef>
                <a:spcPts val="913"/>
              </a:spcBef>
              <a:buClr>
                <a:srgbClr val="BC0E34"/>
              </a:buClr>
              <a:buFont typeface="Wingdings" panose="05000000000000000000" pitchFamily="2" charset="2"/>
              <a:buChar char=""/>
            </a:pP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Institute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of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Communities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and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Society</a:t>
            </a:r>
            <a:endParaRPr lang="en-US" altLang="en-US" sz="2400" dirty="0">
              <a:latin typeface="Arial" panose="020B0604020202020204" pitchFamily="34" charset="0"/>
            </a:endParaRPr>
          </a:p>
          <a:p>
            <a:pPr lvl="1" eaLnBrk="1" hangingPunct="1">
              <a:spcBef>
                <a:spcPts val="925"/>
              </a:spcBef>
              <a:buClr>
                <a:srgbClr val="BC0E34"/>
              </a:buClr>
              <a:buFont typeface="Wingdings" panose="05000000000000000000" pitchFamily="2" charset="2"/>
              <a:buChar char=""/>
            </a:pP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Institute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of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Digital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Futures</a:t>
            </a:r>
            <a:endParaRPr lang="en-US" altLang="en-US" sz="2400" dirty="0">
              <a:latin typeface="Arial" panose="020B0604020202020204" pitchFamily="34" charset="0"/>
            </a:endParaRPr>
          </a:p>
          <a:p>
            <a:pPr lvl="1" eaLnBrk="1" hangingPunct="1">
              <a:spcBef>
                <a:spcPts val="938"/>
              </a:spcBef>
              <a:buClr>
                <a:srgbClr val="BC0E34"/>
              </a:buClr>
              <a:buFont typeface="Wingdings" panose="05000000000000000000" pitchFamily="2" charset="2"/>
              <a:buChar char=""/>
            </a:pP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Institute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of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Energy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Futures</a:t>
            </a:r>
            <a:endParaRPr lang="en-US" altLang="en-US" sz="2400" dirty="0">
              <a:latin typeface="Arial" panose="020B0604020202020204" pitchFamily="34" charset="0"/>
            </a:endParaRPr>
          </a:p>
          <a:p>
            <a:pPr lvl="1" eaLnBrk="1" hangingPunct="1">
              <a:spcBef>
                <a:spcPts val="938"/>
              </a:spcBef>
              <a:buClr>
                <a:srgbClr val="BC0E34"/>
              </a:buClr>
              <a:buFont typeface="Wingdings" panose="05000000000000000000" pitchFamily="2" charset="2"/>
              <a:buChar char=""/>
            </a:pP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Institute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of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Health,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Medicine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and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Environments</a:t>
            </a:r>
            <a:endParaRPr lang="en-US" altLang="en-US" sz="2400" dirty="0">
              <a:latin typeface="Arial" panose="020B0604020202020204" pitchFamily="34" charset="0"/>
            </a:endParaRPr>
          </a:p>
          <a:p>
            <a:pPr lvl="1" eaLnBrk="1" hangingPunct="1">
              <a:spcBef>
                <a:spcPts val="950"/>
              </a:spcBef>
              <a:buClr>
                <a:srgbClr val="BC0E34"/>
              </a:buClr>
              <a:buFont typeface="Wingdings" panose="05000000000000000000" pitchFamily="2" charset="2"/>
              <a:buChar char=""/>
            </a:pP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Institute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of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Materials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and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Manufacturing</a:t>
            </a:r>
            <a:endParaRPr lang="en-US" altLang="en-US" sz="2400" dirty="0">
              <a:latin typeface="Arial" panose="020B0604020202020204" pitchFamily="34" charset="0"/>
            </a:endParaRPr>
          </a:p>
          <a:p>
            <a:pPr eaLnBrk="1" hangingPunct="1">
              <a:spcBef>
                <a:spcPts val="925"/>
              </a:spcBef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Research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305B"/>
                </a:solidFill>
                <a:latin typeface="Arial" panose="020B0604020202020204" pitchFamily="34" charset="0"/>
              </a:rPr>
              <a:t>centres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are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groups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within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the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University’s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Colleges.</a:t>
            </a:r>
            <a:endParaRPr lang="en-US" altLang="en-US" sz="2400" dirty="0">
              <a:latin typeface="Arial" panose="020B0604020202020204" pitchFamily="34" charset="0"/>
            </a:endParaRPr>
          </a:p>
          <a:p>
            <a:pPr marL="12700" indent="0" eaLnBrk="1" hangingPunct="1">
              <a:spcBef>
                <a:spcPts val="1250"/>
              </a:spcBef>
              <a:buClr>
                <a:srgbClr val="FF0000"/>
              </a:buClr>
            </a:pPr>
            <a:endParaRPr lang="en-US" altLang="en-US" sz="24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719A4B86-D8DA-418A-8882-790FF358DF02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marL="127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sz="2800" spc="-25" dirty="0"/>
              <a:t>Acad</a:t>
            </a:r>
            <a:r>
              <a:rPr sz="2800" spc="-15" dirty="0"/>
              <a:t>e</a:t>
            </a:r>
            <a:r>
              <a:rPr sz="2800" spc="-30" dirty="0"/>
              <a:t>m</a:t>
            </a:r>
            <a:r>
              <a:rPr sz="2800" dirty="0"/>
              <a:t>i</a:t>
            </a:r>
            <a:r>
              <a:rPr sz="2800" spc="-20" dirty="0"/>
              <a:t>c</a:t>
            </a:r>
            <a:r>
              <a:rPr sz="2800" spc="114" dirty="0">
                <a:latin typeface="Times New Roman"/>
                <a:cs typeface="Times New Roman"/>
              </a:rPr>
              <a:t> </a:t>
            </a:r>
            <a:r>
              <a:rPr sz="2800" spc="-20" dirty="0"/>
              <a:t>Leade</a:t>
            </a:r>
            <a:r>
              <a:rPr sz="2800" spc="-10" dirty="0"/>
              <a:t>r</a:t>
            </a:r>
            <a:r>
              <a:rPr sz="2800" spc="-20" dirty="0"/>
              <a:t>ship</a:t>
            </a:r>
            <a:r>
              <a:rPr sz="2800" spc="50" dirty="0">
                <a:latin typeface="Times New Roman"/>
                <a:cs typeface="Times New Roman"/>
              </a:rPr>
              <a:t> </a:t>
            </a:r>
            <a:r>
              <a:rPr sz="2800" spc="-15" dirty="0"/>
              <a:t>within</a:t>
            </a:r>
            <a:r>
              <a:rPr sz="2800" spc="-40" dirty="0">
                <a:latin typeface="Times New Roman"/>
                <a:cs typeface="Times New Roman"/>
              </a:rPr>
              <a:t> </a:t>
            </a:r>
            <a:r>
              <a:rPr sz="2800" spc="-40" dirty="0"/>
              <a:t>Co</a:t>
            </a:r>
            <a:r>
              <a:rPr sz="2800" spc="-20" dirty="0"/>
              <a:t>ll</a:t>
            </a:r>
            <a:r>
              <a:rPr sz="2800" spc="-25" dirty="0"/>
              <a:t>eges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4" name="object 4">
            <a:extLst>
              <a:ext uri="{FF2B5EF4-FFF2-40B4-BE49-F238E27FC236}">
                <a16:creationId xmlns:a16="http://schemas.microsoft.com/office/drawing/2014/main" id="{96FFB549-02FE-4F02-BB2A-2B0A9ABFF3A5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 vert="horz" rtlCol="0"/>
          <a:lstStyle/>
          <a:p>
            <a:pPr>
              <a:defRPr/>
            </a:pPr>
            <a:r>
              <a:t>Brunel</a:t>
            </a:r>
            <a:r>
              <a:rPr>
                <a:latin typeface="Times New Roman"/>
                <a:cs typeface="Times New Roman"/>
              </a:rPr>
              <a:t>  </a:t>
            </a:r>
            <a:r>
              <a:rPr spc="-5"/>
              <a:t>Un</a:t>
            </a:r>
            <a:r>
              <a:rPr spc="5"/>
              <a:t>i</a:t>
            </a:r>
            <a:r>
              <a:rPr spc="-10"/>
              <a:t>v</a:t>
            </a:r>
            <a:r>
              <a:t>er</a:t>
            </a:r>
            <a:r>
              <a:rPr spc="-10"/>
              <a:t>s</a:t>
            </a:r>
            <a:r>
              <a:t>i</a:t>
            </a:r>
            <a:r>
              <a:rPr spc="-5"/>
              <a:t>ty</a:t>
            </a:r>
            <a:r>
              <a:rPr>
                <a:latin typeface="Times New Roman"/>
                <a:cs typeface="Times New Roman"/>
              </a:rPr>
              <a:t> </a:t>
            </a:r>
            <a:r>
              <a:rPr spc="-90">
                <a:latin typeface="Times New Roman"/>
                <a:cs typeface="Times New Roman"/>
              </a:rPr>
              <a:t> </a:t>
            </a:r>
            <a:r>
              <a:rPr spc="-10"/>
              <a:t>London</a:t>
            </a:r>
          </a:p>
        </p:txBody>
      </p:sp>
      <p:sp>
        <p:nvSpPr>
          <p:cNvPr id="27652" name="object 3">
            <a:extLst>
              <a:ext uri="{FF2B5EF4-FFF2-40B4-BE49-F238E27FC236}">
                <a16:creationId xmlns:a16="http://schemas.microsoft.com/office/drawing/2014/main" id="{CAF60247-360D-46B7-A707-A1931719DFD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" y="1182688"/>
            <a:ext cx="8058150" cy="2823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marL="357188" indent="-344488">
              <a:tabLst>
                <a:tab pos="358775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815975" indent="-346075">
              <a:tabLst>
                <a:tab pos="358775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tabLst>
                <a:tab pos="358775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tabLst>
                <a:tab pos="358775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tabLst>
                <a:tab pos="358775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58775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58775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58775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58775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ts val="2863"/>
              </a:lnSpc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Within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each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College,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the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following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staff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lead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on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academic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matters:</a:t>
            </a:r>
            <a:endParaRPr lang="en-US" altLang="en-US" sz="2400" dirty="0">
              <a:latin typeface="Arial" panose="020B0604020202020204" pitchFamily="34" charset="0"/>
            </a:endParaRPr>
          </a:p>
          <a:p>
            <a:pPr lvl="1" eaLnBrk="1" hangingPunct="1">
              <a:spcBef>
                <a:spcPts val="1125"/>
              </a:spcBef>
              <a:buClr>
                <a:srgbClr val="BC0E34"/>
              </a:buClr>
              <a:buFont typeface="Wingdings" panose="05000000000000000000" pitchFamily="2" charset="2"/>
              <a:buChar char=""/>
            </a:pP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Deputy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Dean</a:t>
            </a:r>
            <a:endParaRPr lang="en-US" altLang="en-US" sz="2400" dirty="0">
              <a:latin typeface="Arial" panose="020B0604020202020204" pitchFamily="34" charset="0"/>
            </a:endParaRPr>
          </a:p>
          <a:p>
            <a:pPr lvl="1" eaLnBrk="1" hangingPunct="1">
              <a:spcBef>
                <a:spcPts val="1188"/>
              </a:spcBef>
              <a:buClr>
                <a:srgbClr val="BC0E34"/>
              </a:buClr>
              <a:buFont typeface="Wingdings" panose="05000000000000000000" pitchFamily="2" charset="2"/>
              <a:buChar char=""/>
            </a:pP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Vice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Dean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(Education)</a:t>
            </a:r>
            <a:endParaRPr lang="en-US" altLang="en-US" sz="2400" dirty="0">
              <a:latin typeface="Arial" panose="020B0604020202020204" pitchFamily="34" charset="0"/>
            </a:endParaRPr>
          </a:p>
          <a:p>
            <a:pPr lvl="1" eaLnBrk="1" hangingPunct="1">
              <a:spcBef>
                <a:spcPts val="1200"/>
              </a:spcBef>
              <a:buClr>
                <a:srgbClr val="BC0E34"/>
              </a:buClr>
              <a:buFont typeface="Wingdings" panose="05000000000000000000" pitchFamily="2" charset="2"/>
              <a:buChar char=""/>
            </a:pP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Vice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Dean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(Research)</a:t>
            </a:r>
            <a:endParaRPr lang="en-US" altLang="en-US" sz="2400" dirty="0">
              <a:latin typeface="Arial" panose="020B0604020202020204" pitchFamily="34" charset="0"/>
            </a:endParaRPr>
          </a:p>
          <a:p>
            <a:pPr lvl="1" eaLnBrk="1" hangingPunct="1">
              <a:spcBef>
                <a:spcPts val="1200"/>
              </a:spcBef>
              <a:buClr>
                <a:srgbClr val="BC0E34"/>
              </a:buClr>
              <a:buFont typeface="Wingdings" panose="05000000000000000000" pitchFamily="2" charset="2"/>
              <a:buChar char=""/>
            </a:pP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Associate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Dean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(Equality,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Diversity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and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Inclusion)</a:t>
            </a:r>
            <a:endParaRPr lang="en-US" altLang="en-US" sz="24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FA0E9AA1-B47F-42B2-A4F5-5AF4F2630345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293688" y="357188"/>
            <a:ext cx="8556625" cy="430887"/>
          </a:xfrm>
        </p:spPr>
        <p:txBody>
          <a:bodyPr rtlCol="0"/>
          <a:lstStyle/>
          <a:p>
            <a:pPr marL="127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sz="2800" spc="-25" dirty="0"/>
              <a:t>Acad</a:t>
            </a:r>
            <a:r>
              <a:rPr sz="2800" dirty="0"/>
              <a:t>e</a:t>
            </a:r>
            <a:r>
              <a:rPr sz="2800" spc="-25" dirty="0"/>
              <a:t>mi</a:t>
            </a:r>
            <a:r>
              <a:rPr sz="2800" spc="-20" dirty="0"/>
              <a:t>c</a:t>
            </a:r>
            <a:r>
              <a:rPr sz="2800" spc="125" dirty="0">
                <a:latin typeface="Times New Roman"/>
                <a:cs typeface="Times New Roman"/>
              </a:rPr>
              <a:t> </a:t>
            </a:r>
            <a:r>
              <a:rPr lang="en-GB" sz="2800" spc="-25" dirty="0"/>
              <a:t>and Student Administration</a:t>
            </a:r>
            <a:endParaRPr sz="2800" spc="-25" dirty="0"/>
          </a:p>
        </p:txBody>
      </p:sp>
      <p:sp>
        <p:nvSpPr>
          <p:cNvPr id="4" name="object 4">
            <a:extLst>
              <a:ext uri="{FF2B5EF4-FFF2-40B4-BE49-F238E27FC236}">
                <a16:creationId xmlns:a16="http://schemas.microsoft.com/office/drawing/2014/main" id="{AC226D2B-676F-4A5D-A7CF-2283456B50B5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 vert="horz" rtlCol="0"/>
          <a:lstStyle/>
          <a:p>
            <a:pPr>
              <a:defRPr/>
            </a:pPr>
            <a:r>
              <a:t>Brunel</a:t>
            </a:r>
            <a:r>
              <a:rPr>
                <a:latin typeface="Times New Roman"/>
                <a:cs typeface="Times New Roman"/>
              </a:rPr>
              <a:t>  </a:t>
            </a:r>
            <a:r>
              <a:rPr spc="-5"/>
              <a:t>Un</a:t>
            </a:r>
            <a:r>
              <a:rPr spc="5"/>
              <a:t>i</a:t>
            </a:r>
            <a:r>
              <a:rPr spc="-10"/>
              <a:t>v</a:t>
            </a:r>
            <a:r>
              <a:t>er</a:t>
            </a:r>
            <a:r>
              <a:rPr spc="-10"/>
              <a:t>s</a:t>
            </a:r>
            <a:r>
              <a:t>i</a:t>
            </a:r>
            <a:r>
              <a:rPr spc="-5"/>
              <a:t>ty</a:t>
            </a:r>
            <a:r>
              <a:rPr>
                <a:latin typeface="Times New Roman"/>
                <a:cs typeface="Times New Roman"/>
              </a:rPr>
              <a:t> </a:t>
            </a:r>
            <a:r>
              <a:rPr spc="-90">
                <a:latin typeface="Times New Roman"/>
                <a:cs typeface="Times New Roman"/>
              </a:rPr>
              <a:t> </a:t>
            </a:r>
            <a:r>
              <a:rPr spc="-10"/>
              <a:t>London</a:t>
            </a:r>
          </a:p>
        </p:txBody>
      </p:sp>
      <p:sp>
        <p:nvSpPr>
          <p:cNvPr id="29700" name="object 3">
            <a:extLst>
              <a:ext uri="{FF2B5EF4-FFF2-40B4-BE49-F238E27FC236}">
                <a16:creationId xmlns:a16="http://schemas.microsoft.com/office/drawing/2014/main" id="{0EC46B2E-8C38-4A45-A007-E84512C2479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1163638"/>
            <a:ext cx="7926387" cy="28487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marL="357188" indent="-344488">
              <a:tabLst>
                <a:tab pos="358775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tabLst>
                <a:tab pos="358775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tabLst>
                <a:tab pos="358775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tabLst>
                <a:tab pos="358775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tabLst>
                <a:tab pos="358775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58775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58775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58775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58775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ts val="2863"/>
              </a:lnSpc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Curriculum and Awarding</a:t>
            </a:r>
            <a:endParaRPr lang="en-US" altLang="en-US" sz="2400" dirty="0">
              <a:latin typeface="Arial" panose="020B0604020202020204" pitchFamily="34" charset="0"/>
            </a:endParaRPr>
          </a:p>
          <a:p>
            <a:pPr marL="12700" indent="0" eaLnBrk="1" hangingPunct="1">
              <a:spcBef>
                <a:spcPts val="1188"/>
              </a:spcBef>
              <a:buClr>
                <a:srgbClr val="FF0000"/>
              </a:buClr>
            </a:pPr>
            <a:endParaRPr lang="en-US" altLang="en-US" sz="2400" dirty="0">
              <a:latin typeface="Arial" panose="020B0604020202020204" pitchFamily="34" charset="0"/>
            </a:endParaRPr>
          </a:p>
          <a:p>
            <a:pPr eaLnBrk="1" hangingPunct="1">
              <a:lnSpc>
                <a:spcPts val="2875"/>
              </a:lnSpc>
              <a:spcBef>
                <a:spcPts val="1300"/>
              </a:spcBef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Business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Support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(Data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Management,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Records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and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Funding).</a:t>
            </a:r>
          </a:p>
          <a:p>
            <a:pPr marL="12700" indent="0" eaLnBrk="1" hangingPunct="1">
              <a:lnSpc>
                <a:spcPts val="2875"/>
              </a:lnSpc>
              <a:spcBef>
                <a:spcPts val="1300"/>
              </a:spcBef>
              <a:buClr>
                <a:srgbClr val="FF0000"/>
              </a:buClr>
            </a:pPr>
            <a:endParaRPr lang="en-US" altLang="en-US" sz="2400" dirty="0">
              <a:latin typeface="Arial" panose="020B0604020202020204" pitchFamily="34" charset="0"/>
            </a:endParaRPr>
          </a:p>
          <a:p>
            <a:pPr eaLnBrk="1" hangingPunct="1">
              <a:lnSpc>
                <a:spcPts val="2863"/>
              </a:lnSpc>
              <a:spcBef>
                <a:spcPts val="1225"/>
              </a:spcBef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Quality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Assurance.</a:t>
            </a:r>
            <a:endParaRPr lang="en-US" altLang="en-US" sz="24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47779D4D-FB3E-47EF-B911-623C5AB541B5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marL="127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sz="2800" spc="-20" dirty="0"/>
              <a:t>Senate</a:t>
            </a:r>
            <a:r>
              <a:rPr sz="2800" spc="65" dirty="0">
                <a:latin typeface="Times New Roman"/>
                <a:cs typeface="Times New Roman"/>
              </a:rPr>
              <a:t> </a:t>
            </a:r>
            <a:r>
              <a:rPr sz="2800" spc="-30" dirty="0"/>
              <a:t>Re</a:t>
            </a:r>
            <a:r>
              <a:rPr sz="2800" spc="-40" dirty="0"/>
              <a:t>gu</a:t>
            </a:r>
            <a:r>
              <a:rPr sz="2800" spc="-20" dirty="0"/>
              <a:t>l</a:t>
            </a:r>
            <a:r>
              <a:rPr sz="2800" spc="-25" dirty="0"/>
              <a:t>at</a:t>
            </a:r>
            <a:r>
              <a:rPr sz="2800" spc="-15" dirty="0"/>
              <a:t>io</a:t>
            </a:r>
            <a:r>
              <a:rPr sz="2800" spc="-40" dirty="0"/>
              <a:t>n</a:t>
            </a:r>
            <a:r>
              <a:rPr sz="2800" spc="-20" dirty="0"/>
              <a:t>s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4" name="object 4">
            <a:extLst>
              <a:ext uri="{FF2B5EF4-FFF2-40B4-BE49-F238E27FC236}">
                <a16:creationId xmlns:a16="http://schemas.microsoft.com/office/drawing/2014/main" id="{78F7DB7B-D0AF-4A90-91CE-D78E2C331BC2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 vert="horz" rtlCol="0"/>
          <a:lstStyle/>
          <a:p>
            <a:pPr>
              <a:defRPr/>
            </a:pPr>
            <a:r>
              <a:t>Brunel</a:t>
            </a:r>
            <a:r>
              <a:rPr>
                <a:latin typeface="Times New Roman"/>
                <a:cs typeface="Times New Roman"/>
              </a:rPr>
              <a:t>  </a:t>
            </a:r>
            <a:r>
              <a:rPr spc="-5"/>
              <a:t>Un</a:t>
            </a:r>
            <a:r>
              <a:rPr spc="5"/>
              <a:t>i</a:t>
            </a:r>
            <a:r>
              <a:rPr spc="-10"/>
              <a:t>v</a:t>
            </a:r>
            <a:r>
              <a:t>er</a:t>
            </a:r>
            <a:r>
              <a:rPr spc="-10"/>
              <a:t>s</a:t>
            </a:r>
            <a:r>
              <a:t>i</a:t>
            </a:r>
            <a:r>
              <a:rPr spc="-5"/>
              <a:t>ty</a:t>
            </a:r>
            <a:r>
              <a:rPr>
                <a:latin typeface="Times New Roman"/>
                <a:cs typeface="Times New Roman"/>
              </a:rPr>
              <a:t> </a:t>
            </a:r>
            <a:r>
              <a:rPr spc="-90">
                <a:latin typeface="Times New Roman"/>
                <a:cs typeface="Times New Roman"/>
              </a:rPr>
              <a:t> </a:t>
            </a:r>
            <a:r>
              <a:rPr spc="-10"/>
              <a:t>London</a:t>
            </a:r>
          </a:p>
        </p:txBody>
      </p:sp>
      <p:sp>
        <p:nvSpPr>
          <p:cNvPr id="31748" name="object 3">
            <a:extLst>
              <a:ext uri="{FF2B5EF4-FFF2-40B4-BE49-F238E27FC236}">
                <a16:creationId xmlns:a16="http://schemas.microsoft.com/office/drawing/2014/main" id="{01FF771C-7816-4FA0-8E65-37AAB2F26AD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" y="1349375"/>
            <a:ext cx="8305800" cy="4774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marL="357188" indent="-344488">
              <a:tabLst>
                <a:tab pos="358775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550863" indent="-273050">
              <a:tabLst>
                <a:tab pos="358775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tabLst>
                <a:tab pos="358775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tabLst>
                <a:tab pos="358775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tabLst>
                <a:tab pos="358775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58775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58775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58775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58775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99000"/>
              </a:lnSpc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US" altLang="en-US" sz="2200" dirty="0">
                <a:solidFill>
                  <a:srgbClr val="00305B"/>
                </a:solidFill>
                <a:latin typeface="Arial" panose="020B0604020202020204" pitchFamily="34" charset="0"/>
              </a:rPr>
              <a:t>The</a:t>
            </a:r>
            <a:r>
              <a:rPr lang="en-US" altLang="en-US" sz="22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dirty="0">
                <a:solidFill>
                  <a:srgbClr val="00305B"/>
                </a:solidFill>
                <a:latin typeface="Arial" panose="020B0604020202020204" pitchFamily="34" charset="0"/>
              </a:rPr>
              <a:t>University’s</a:t>
            </a:r>
            <a:r>
              <a:rPr lang="en-US" altLang="en-US" sz="22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dirty="0">
                <a:solidFill>
                  <a:srgbClr val="00305B"/>
                </a:solidFill>
                <a:latin typeface="Arial" panose="020B0604020202020204" pitchFamily="34" charset="0"/>
              </a:rPr>
              <a:t>academic</a:t>
            </a:r>
            <a:r>
              <a:rPr lang="en-US" altLang="en-US" sz="22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dirty="0">
                <a:solidFill>
                  <a:srgbClr val="00305B"/>
                </a:solidFill>
                <a:latin typeface="Arial" panose="020B0604020202020204" pitchFamily="34" charset="0"/>
              </a:rPr>
              <a:t>provision</a:t>
            </a:r>
            <a:r>
              <a:rPr lang="en-US" altLang="en-US" sz="22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dirty="0">
                <a:solidFill>
                  <a:srgbClr val="00305B"/>
                </a:solidFill>
                <a:latin typeface="Arial" panose="020B0604020202020204" pitchFamily="34" charset="0"/>
              </a:rPr>
              <a:t>is</a:t>
            </a:r>
            <a:r>
              <a:rPr lang="en-US" altLang="en-US" sz="22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dirty="0">
                <a:solidFill>
                  <a:srgbClr val="00305B"/>
                </a:solidFill>
                <a:latin typeface="Arial" panose="020B0604020202020204" pitchFamily="34" charset="0"/>
              </a:rPr>
              <a:t>governed</a:t>
            </a:r>
            <a:r>
              <a:rPr lang="en-US" altLang="en-US" sz="22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dirty="0">
                <a:solidFill>
                  <a:srgbClr val="00305B"/>
                </a:solidFill>
                <a:latin typeface="Arial" panose="020B0604020202020204" pitchFamily="34" charset="0"/>
              </a:rPr>
              <a:t>by</a:t>
            </a:r>
            <a:r>
              <a:rPr lang="en-US" altLang="en-US" sz="22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dirty="0">
                <a:solidFill>
                  <a:srgbClr val="00305B"/>
                </a:solidFill>
                <a:latin typeface="Arial" panose="020B0604020202020204" pitchFamily="34" charset="0"/>
              </a:rPr>
              <a:t>its</a:t>
            </a:r>
            <a:r>
              <a:rPr lang="en-US" altLang="en-US" sz="22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dirty="0">
                <a:solidFill>
                  <a:srgbClr val="00305B"/>
                </a:solidFill>
                <a:latin typeface="Arial" panose="020B0604020202020204" pitchFamily="34" charset="0"/>
              </a:rPr>
              <a:t>Senate</a:t>
            </a:r>
            <a:r>
              <a:rPr lang="en-US" altLang="en-US" sz="22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dirty="0">
                <a:solidFill>
                  <a:srgbClr val="00305B"/>
                </a:solidFill>
                <a:latin typeface="Arial" panose="020B0604020202020204" pitchFamily="34" charset="0"/>
              </a:rPr>
              <a:t>Regulations</a:t>
            </a:r>
            <a:r>
              <a:rPr lang="en-US" altLang="en-US" sz="22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dirty="0">
                <a:solidFill>
                  <a:srgbClr val="00305B"/>
                </a:solidFill>
                <a:latin typeface="Arial" panose="020B0604020202020204" pitchFamily="34" charset="0"/>
              </a:rPr>
              <a:t>-</a:t>
            </a:r>
            <a:r>
              <a:rPr lang="en-US" altLang="en-US" sz="22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dirty="0">
                <a:solidFill>
                  <a:srgbClr val="00305B"/>
                </a:solidFill>
                <a:latin typeface="Arial" panose="020B0604020202020204" pitchFamily="34" charset="0"/>
              </a:rPr>
              <a:t>all</a:t>
            </a:r>
            <a:r>
              <a:rPr lang="en-US" altLang="en-US" sz="22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dirty="0">
                <a:solidFill>
                  <a:srgbClr val="00305B"/>
                </a:solidFill>
                <a:latin typeface="Arial" panose="020B0604020202020204" pitchFamily="34" charset="0"/>
              </a:rPr>
              <a:t>published</a:t>
            </a:r>
            <a:r>
              <a:rPr lang="en-US" altLang="en-US" sz="22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dirty="0">
                <a:solidFill>
                  <a:srgbClr val="00305B"/>
                </a:solidFill>
                <a:latin typeface="Arial" panose="020B0604020202020204" pitchFamily="34" charset="0"/>
              </a:rPr>
              <a:t>at:</a:t>
            </a:r>
            <a:r>
              <a:rPr lang="en-US" altLang="en-US" sz="22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u="sng" dirty="0">
                <a:solidFill>
                  <a:srgbClr val="0000FF"/>
                </a:solidFill>
                <a:latin typeface="Arial" panose="020B0604020202020204" pitchFamily="34" charset="0"/>
              </a:rPr>
              <a:t>https://</a:t>
            </a:r>
            <a:r>
              <a:rPr lang="en-US" altLang="en-US" sz="2200" u="sng" dirty="0">
                <a:solidFill>
                  <a:srgbClr val="0000FF"/>
                </a:solidFill>
                <a:latin typeface="Arial" panose="020B0604020202020204" pitchFamily="34" charset="0"/>
                <a:hlinkClick r:id="rId3"/>
              </a:rPr>
              <a:t>www.brunel.ac.uk/about/administration/senate-</a:t>
            </a:r>
            <a:r>
              <a:rPr lang="en-US" altLang="en-US" sz="2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u="sng" dirty="0">
                <a:solidFill>
                  <a:srgbClr val="0000FF"/>
                </a:solidFill>
                <a:latin typeface="Arial" panose="020B0604020202020204" pitchFamily="34" charset="0"/>
              </a:rPr>
              <a:t>regulations</a:t>
            </a:r>
            <a:r>
              <a:rPr lang="en-US" altLang="en-US" sz="2200" dirty="0">
                <a:solidFill>
                  <a:srgbClr val="00305B"/>
                </a:solidFill>
                <a:latin typeface="Arial" panose="020B0604020202020204" pitchFamily="34" charset="0"/>
              </a:rPr>
              <a:t>.</a:t>
            </a:r>
            <a:endParaRPr lang="en-US" altLang="en-US" sz="2200" dirty="0">
              <a:latin typeface="Arial" panose="020B0604020202020204" pitchFamily="34" charset="0"/>
            </a:endParaRPr>
          </a:p>
          <a:p>
            <a:pPr lvl="1" eaLnBrk="1" hangingPunct="1">
              <a:lnSpc>
                <a:spcPts val="2625"/>
              </a:lnSpc>
              <a:spcBef>
                <a:spcPts val="1325"/>
              </a:spcBef>
              <a:buClr>
                <a:srgbClr val="BC0E34"/>
              </a:buClr>
              <a:buFont typeface="Wingdings" panose="05000000000000000000" pitchFamily="2" charset="2"/>
              <a:buChar char=""/>
            </a:pPr>
            <a:r>
              <a:rPr lang="en-US" altLang="en-US" sz="2200" b="1" dirty="0">
                <a:solidFill>
                  <a:srgbClr val="00305B"/>
                </a:solidFill>
                <a:latin typeface="Arial" panose="020B0604020202020204" pitchFamily="34" charset="0"/>
              </a:rPr>
              <a:t>Senate</a:t>
            </a:r>
            <a:r>
              <a:rPr lang="en-US" altLang="en-US" sz="2200" b="1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b="1" dirty="0">
                <a:solidFill>
                  <a:srgbClr val="00305B"/>
                </a:solidFill>
                <a:latin typeface="Arial" panose="020B0604020202020204" pitchFamily="34" charset="0"/>
              </a:rPr>
              <a:t>Regulation</a:t>
            </a:r>
            <a:r>
              <a:rPr lang="en-US" altLang="en-US" sz="2200" b="1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b="1" dirty="0">
                <a:solidFill>
                  <a:srgbClr val="00305B"/>
                </a:solidFill>
                <a:latin typeface="Arial" panose="020B0604020202020204" pitchFamily="34" charset="0"/>
              </a:rPr>
              <a:t>2</a:t>
            </a:r>
            <a:r>
              <a:rPr lang="en-US" altLang="en-US" sz="2200" dirty="0">
                <a:solidFill>
                  <a:srgbClr val="00305B"/>
                </a:solidFill>
                <a:latin typeface="Arial" panose="020B0604020202020204" pitchFamily="34" charset="0"/>
              </a:rPr>
              <a:t>:</a:t>
            </a:r>
            <a:r>
              <a:rPr lang="en-US" altLang="en-US" sz="22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dirty="0">
                <a:solidFill>
                  <a:srgbClr val="00305B"/>
                </a:solidFill>
                <a:latin typeface="Arial" panose="020B0604020202020204" pitchFamily="34" charset="0"/>
              </a:rPr>
              <a:t>Undergraduate</a:t>
            </a:r>
            <a:r>
              <a:rPr lang="en-US" altLang="en-US" sz="22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dirty="0" err="1">
                <a:solidFill>
                  <a:srgbClr val="00305B"/>
                </a:solidFill>
                <a:latin typeface="Arial" panose="020B0604020202020204" pitchFamily="34" charset="0"/>
              </a:rPr>
              <a:t>programmes</a:t>
            </a:r>
            <a:r>
              <a:rPr lang="en-US" altLang="en-US" sz="2200" dirty="0">
                <a:solidFill>
                  <a:srgbClr val="00305B"/>
                </a:solidFill>
                <a:latin typeface="Arial" panose="020B0604020202020204" pitchFamily="34" charset="0"/>
              </a:rPr>
              <a:t>/awards</a:t>
            </a:r>
            <a:r>
              <a:rPr lang="en-US" altLang="en-US" sz="22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dirty="0">
                <a:solidFill>
                  <a:srgbClr val="00305B"/>
                </a:solidFill>
                <a:latin typeface="Arial" panose="020B0604020202020204" pitchFamily="34" charset="0"/>
              </a:rPr>
              <a:t>(FHEQ</a:t>
            </a:r>
            <a:r>
              <a:rPr lang="en-US" altLang="en-US" sz="22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dirty="0">
                <a:solidFill>
                  <a:srgbClr val="00305B"/>
                </a:solidFill>
                <a:latin typeface="Arial" panose="020B0604020202020204" pitchFamily="34" charset="0"/>
              </a:rPr>
              <a:t>Levels</a:t>
            </a:r>
            <a:r>
              <a:rPr lang="en-US" altLang="en-US" sz="22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dirty="0">
                <a:solidFill>
                  <a:srgbClr val="00305B"/>
                </a:solidFill>
                <a:latin typeface="Arial" panose="020B0604020202020204" pitchFamily="34" charset="0"/>
              </a:rPr>
              <a:t>4,</a:t>
            </a:r>
            <a:r>
              <a:rPr lang="en-US" altLang="en-US" sz="22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dirty="0">
                <a:solidFill>
                  <a:srgbClr val="00305B"/>
                </a:solidFill>
                <a:latin typeface="Arial" panose="020B0604020202020204" pitchFamily="34" charset="0"/>
              </a:rPr>
              <a:t>5</a:t>
            </a:r>
            <a:r>
              <a:rPr lang="en-US" altLang="en-US" sz="22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dirty="0">
                <a:solidFill>
                  <a:srgbClr val="00305B"/>
                </a:solidFill>
                <a:latin typeface="Arial" panose="020B0604020202020204" pitchFamily="34" charset="0"/>
              </a:rPr>
              <a:t>and</a:t>
            </a:r>
            <a:r>
              <a:rPr lang="en-US" altLang="en-US" sz="22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dirty="0">
                <a:solidFill>
                  <a:srgbClr val="00305B"/>
                </a:solidFill>
                <a:latin typeface="Arial" panose="020B0604020202020204" pitchFamily="34" charset="0"/>
              </a:rPr>
              <a:t>6,</a:t>
            </a:r>
            <a:r>
              <a:rPr lang="en-US" altLang="en-US" sz="22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dirty="0">
                <a:solidFill>
                  <a:srgbClr val="00305B"/>
                </a:solidFill>
                <a:latin typeface="Arial" panose="020B0604020202020204" pitchFamily="34" charset="0"/>
              </a:rPr>
              <a:t>and</a:t>
            </a:r>
            <a:r>
              <a:rPr lang="en-US" altLang="en-US" sz="22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dirty="0">
                <a:solidFill>
                  <a:srgbClr val="00305B"/>
                </a:solidFill>
                <a:latin typeface="Arial" panose="020B0604020202020204" pitchFamily="34" charset="0"/>
              </a:rPr>
              <a:t>Integrated</a:t>
            </a:r>
            <a:r>
              <a:rPr lang="en-US" altLang="en-US" sz="22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dirty="0">
                <a:solidFill>
                  <a:srgbClr val="00305B"/>
                </a:solidFill>
                <a:latin typeface="Arial" panose="020B0604020202020204" pitchFamily="34" charset="0"/>
              </a:rPr>
              <a:t>Masters)</a:t>
            </a:r>
            <a:endParaRPr lang="en-US" altLang="en-US" sz="2200" dirty="0">
              <a:latin typeface="Arial" panose="020B0604020202020204" pitchFamily="34" charset="0"/>
            </a:endParaRPr>
          </a:p>
          <a:p>
            <a:pPr lvl="1" eaLnBrk="1" hangingPunct="1">
              <a:lnSpc>
                <a:spcPts val="2625"/>
              </a:lnSpc>
              <a:spcBef>
                <a:spcPts val="1225"/>
              </a:spcBef>
              <a:buClr>
                <a:srgbClr val="BC0E34"/>
              </a:buClr>
              <a:buFont typeface="Wingdings" panose="05000000000000000000" pitchFamily="2" charset="2"/>
              <a:buChar char=""/>
            </a:pPr>
            <a:r>
              <a:rPr lang="en-US" altLang="en-US" sz="2200" b="1" dirty="0">
                <a:solidFill>
                  <a:srgbClr val="00305B"/>
                </a:solidFill>
                <a:latin typeface="Arial" panose="020B0604020202020204" pitchFamily="34" charset="0"/>
              </a:rPr>
              <a:t>Senate</a:t>
            </a:r>
            <a:r>
              <a:rPr lang="en-US" altLang="en-US" sz="2200" b="1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b="1" dirty="0">
                <a:solidFill>
                  <a:srgbClr val="00305B"/>
                </a:solidFill>
                <a:latin typeface="Arial" panose="020B0604020202020204" pitchFamily="34" charset="0"/>
              </a:rPr>
              <a:t>Regulation</a:t>
            </a:r>
            <a:r>
              <a:rPr lang="en-US" altLang="en-US" sz="2200" b="1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b="1" dirty="0">
                <a:solidFill>
                  <a:srgbClr val="00305B"/>
                </a:solidFill>
                <a:latin typeface="Arial" panose="020B0604020202020204" pitchFamily="34" charset="0"/>
              </a:rPr>
              <a:t>3</a:t>
            </a:r>
            <a:r>
              <a:rPr lang="en-US" altLang="en-US" sz="2200" dirty="0">
                <a:solidFill>
                  <a:srgbClr val="00305B"/>
                </a:solidFill>
                <a:latin typeface="Arial" panose="020B0604020202020204" pitchFamily="34" charset="0"/>
              </a:rPr>
              <a:t>:</a:t>
            </a:r>
            <a:r>
              <a:rPr lang="en-US" altLang="en-US" sz="22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dirty="0">
                <a:solidFill>
                  <a:srgbClr val="00305B"/>
                </a:solidFill>
                <a:latin typeface="Arial" panose="020B0604020202020204" pitchFamily="34" charset="0"/>
              </a:rPr>
              <a:t>Postgraduate</a:t>
            </a:r>
            <a:r>
              <a:rPr lang="en-US" altLang="en-US" sz="22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dirty="0">
                <a:solidFill>
                  <a:srgbClr val="00305B"/>
                </a:solidFill>
                <a:latin typeface="Arial" panose="020B0604020202020204" pitchFamily="34" charset="0"/>
              </a:rPr>
              <a:t>Taught</a:t>
            </a:r>
            <a:r>
              <a:rPr lang="en-US" altLang="en-US" sz="22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dirty="0" err="1">
                <a:solidFill>
                  <a:srgbClr val="00305B"/>
                </a:solidFill>
                <a:latin typeface="Arial" panose="020B0604020202020204" pitchFamily="34" charset="0"/>
              </a:rPr>
              <a:t>programmes</a:t>
            </a:r>
            <a:r>
              <a:rPr lang="en-US" altLang="en-US" sz="2200" dirty="0">
                <a:solidFill>
                  <a:srgbClr val="00305B"/>
                </a:solidFill>
                <a:latin typeface="Arial" panose="020B0604020202020204" pitchFamily="34" charset="0"/>
              </a:rPr>
              <a:t>/awards</a:t>
            </a:r>
            <a:r>
              <a:rPr lang="en-US" altLang="en-US" sz="22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dirty="0">
                <a:solidFill>
                  <a:srgbClr val="00305B"/>
                </a:solidFill>
                <a:latin typeface="Arial" panose="020B0604020202020204" pitchFamily="34" charset="0"/>
              </a:rPr>
              <a:t>(FHEQ</a:t>
            </a:r>
            <a:r>
              <a:rPr lang="en-US" altLang="en-US" sz="22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dirty="0">
                <a:solidFill>
                  <a:srgbClr val="00305B"/>
                </a:solidFill>
                <a:latin typeface="Arial" panose="020B0604020202020204" pitchFamily="34" charset="0"/>
              </a:rPr>
              <a:t>Level</a:t>
            </a:r>
            <a:r>
              <a:rPr lang="en-US" altLang="en-US" sz="22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dirty="0">
                <a:solidFill>
                  <a:srgbClr val="00305B"/>
                </a:solidFill>
                <a:latin typeface="Arial" panose="020B0604020202020204" pitchFamily="34" charset="0"/>
              </a:rPr>
              <a:t>7)</a:t>
            </a:r>
            <a:endParaRPr lang="en-US" altLang="en-US" sz="2200" dirty="0">
              <a:latin typeface="Arial" panose="020B0604020202020204" pitchFamily="34" charset="0"/>
            </a:endParaRPr>
          </a:p>
          <a:p>
            <a:pPr lvl="1" eaLnBrk="1" hangingPunct="1">
              <a:lnSpc>
                <a:spcPct val="99000"/>
              </a:lnSpc>
              <a:spcBef>
                <a:spcPts val="1125"/>
              </a:spcBef>
              <a:buClr>
                <a:srgbClr val="BC0E34"/>
              </a:buClr>
              <a:buFont typeface="Wingdings" panose="05000000000000000000" pitchFamily="2" charset="2"/>
              <a:buChar char=""/>
            </a:pPr>
            <a:r>
              <a:rPr lang="en-US" altLang="en-US" sz="2200" b="1" dirty="0">
                <a:solidFill>
                  <a:srgbClr val="00305B"/>
                </a:solidFill>
                <a:latin typeface="Arial" panose="020B0604020202020204" pitchFamily="34" charset="0"/>
              </a:rPr>
              <a:t>Senate</a:t>
            </a:r>
            <a:r>
              <a:rPr lang="en-US" altLang="en-US" sz="2200" b="1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b="1" dirty="0">
                <a:solidFill>
                  <a:srgbClr val="00305B"/>
                </a:solidFill>
                <a:latin typeface="Arial" panose="020B0604020202020204" pitchFamily="34" charset="0"/>
              </a:rPr>
              <a:t>Regulation</a:t>
            </a:r>
            <a:r>
              <a:rPr lang="en-US" altLang="en-US" sz="2200" b="1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b="1" dirty="0">
                <a:solidFill>
                  <a:srgbClr val="00305B"/>
                </a:solidFill>
                <a:latin typeface="Arial" panose="020B0604020202020204" pitchFamily="34" charset="0"/>
              </a:rPr>
              <a:t>4</a:t>
            </a:r>
            <a:r>
              <a:rPr lang="en-US" altLang="en-US" sz="2200" dirty="0">
                <a:solidFill>
                  <a:srgbClr val="00305B"/>
                </a:solidFill>
                <a:latin typeface="Arial" panose="020B0604020202020204" pitchFamily="34" charset="0"/>
              </a:rPr>
              <a:t>:</a:t>
            </a:r>
            <a:r>
              <a:rPr lang="en-US" altLang="en-US" sz="22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dirty="0">
                <a:solidFill>
                  <a:srgbClr val="00305B"/>
                </a:solidFill>
                <a:latin typeface="Arial" panose="020B0604020202020204" pitchFamily="34" charset="0"/>
              </a:rPr>
              <a:t>Assessment,</a:t>
            </a:r>
            <a:r>
              <a:rPr lang="en-US" altLang="en-US" sz="22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dirty="0">
                <a:solidFill>
                  <a:srgbClr val="00305B"/>
                </a:solidFill>
                <a:latin typeface="Arial" panose="020B0604020202020204" pitchFamily="34" charset="0"/>
              </a:rPr>
              <a:t>Extenuating</a:t>
            </a:r>
            <a:r>
              <a:rPr lang="en-US" altLang="en-US" sz="22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dirty="0">
                <a:solidFill>
                  <a:srgbClr val="00305B"/>
                </a:solidFill>
                <a:latin typeface="Arial" panose="020B0604020202020204" pitchFamily="34" charset="0"/>
              </a:rPr>
              <a:t>Circumstances</a:t>
            </a:r>
            <a:endParaRPr lang="en-US" altLang="en-US" sz="2200" dirty="0">
              <a:solidFill>
                <a:srgbClr val="00305B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eaLnBrk="1" hangingPunct="1">
              <a:lnSpc>
                <a:spcPct val="99000"/>
              </a:lnSpc>
              <a:spcBef>
                <a:spcPts val="1125"/>
              </a:spcBef>
              <a:buClr>
                <a:srgbClr val="BC0E34"/>
              </a:buClr>
              <a:buFont typeface="Wingdings" panose="05000000000000000000" pitchFamily="2" charset="2"/>
              <a:buChar char=""/>
            </a:pPr>
            <a:r>
              <a:rPr lang="en-US" altLang="en-US" sz="2200" b="1" dirty="0">
                <a:solidFill>
                  <a:srgbClr val="00305B"/>
                </a:solidFill>
                <a:latin typeface="Arial" panose="020B0604020202020204" pitchFamily="34" charset="0"/>
              </a:rPr>
              <a:t>Panel</a:t>
            </a:r>
            <a:r>
              <a:rPr lang="en-US" altLang="en-US" sz="2200" b="1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b="1" dirty="0">
                <a:solidFill>
                  <a:srgbClr val="00305B"/>
                </a:solidFill>
                <a:latin typeface="Arial" panose="020B0604020202020204" pitchFamily="34" charset="0"/>
              </a:rPr>
              <a:t>and</a:t>
            </a:r>
            <a:r>
              <a:rPr lang="en-US" altLang="en-US" sz="2200" b="1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b="1" dirty="0">
                <a:solidFill>
                  <a:srgbClr val="00305B"/>
                </a:solidFill>
                <a:latin typeface="Arial" panose="020B0604020202020204" pitchFamily="34" charset="0"/>
              </a:rPr>
              <a:t>Board</a:t>
            </a:r>
            <a:r>
              <a:rPr lang="en-US" altLang="en-US" sz="2200" b="1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b="1" dirty="0">
                <a:solidFill>
                  <a:srgbClr val="00305B"/>
                </a:solidFill>
                <a:latin typeface="Arial" panose="020B0604020202020204" pitchFamily="34" charset="0"/>
              </a:rPr>
              <a:t>of</a:t>
            </a:r>
            <a:r>
              <a:rPr lang="en-US" altLang="en-US" sz="2200" b="1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b="1" dirty="0">
                <a:solidFill>
                  <a:srgbClr val="00305B"/>
                </a:solidFill>
                <a:latin typeface="Arial" panose="020B0604020202020204" pitchFamily="34" charset="0"/>
              </a:rPr>
              <a:t>Examiners Protocol</a:t>
            </a:r>
            <a:endParaRPr lang="en-US" altLang="en-US" sz="2200" dirty="0">
              <a:latin typeface="Arial" panose="020B0604020202020204" pitchFamily="34" charset="0"/>
            </a:endParaRPr>
          </a:p>
          <a:p>
            <a:pPr eaLnBrk="1" hangingPunct="1">
              <a:spcBef>
                <a:spcPts val="1213"/>
              </a:spcBef>
              <a:buClr>
                <a:srgbClr val="FF0000"/>
              </a:buClr>
              <a:buFont typeface="Arial" panose="020B0604020202020204" pitchFamily="34" charset="0"/>
              <a:buChar char="•"/>
            </a:pPr>
            <a:endParaRPr lang="en-US" altLang="en-US" sz="22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362AB248-2235-484F-ADDD-2AB91962B162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marL="127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sz="2800" spc="-20" dirty="0"/>
              <a:t>P</a:t>
            </a:r>
            <a:r>
              <a:rPr sz="2800" spc="-30" dirty="0"/>
              <a:t>o</a:t>
            </a:r>
            <a:r>
              <a:rPr sz="2800" spc="-10" dirty="0"/>
              <a:t>li</a:t>
            </a:r>
            <a:r>
              <a:rPr sz="2800" spc="-15" dirty="0"/>
              <a:t>cies</a:t>
            </a:r>
            <a:r>
              <a:rPr sz="2800" spc="-5" dirty="0">
                <a:latin typeface="Times New Roman"/>
                <a:cs typeface="Times New Roman"/>
              </a:rPr>
              <a:t> </a:t>
            </a:r>
            <a:r>
              <a:rPr sz="2800" spc="-25" dirty="0"/>
              <a:t>an</a:t>
            </a:r>
            <a:r>
              <a:rPr sz="2800" spc="-20" dirty="0"/>
              <a:t>d</a:t>
            </a:r>
            <a:r>
              <a:rPr sz="2800" spc="90" dirty="0">
                <a:latin typeface="Times New Roman"/>
                <a:cs typeface="Times New Roman"/>
              </a:rPr>
              <a:t> </a:t>
            </a:r>
            <a:r>
              <a:rPr sz="2800" spc="-15" dirty="0"/>
              <a:t>oth</a:t>
            </a:r>
            <a:r>
              <a:rPr sz="2800" spc="-10" dirty="0"/>
              <a:t>e</a:t>
            </a:r>
            <a:r>
              <a:rPr sz="2800" spc="-15" dirty="0"/>
              <a:t>r</a:t>
            </a:r>
            <a:r>
              <a:rPr sz="2800" spc="65" dirty="0">
                <a:latin typeface="Times New Roman"/>
                <a:cs typeface="Times New Roman"/>
              </a:rPr>
              <a:t> </a:t>
            </a:r>
            <a:r>
              <a:rPr sz="2800" spc="-30" dirty="0"/>
              <a:t>K</a:t>
            </a:r>
            <a:r>
              <a:rPr sz="2800" spc="-10" dirty="0"/>
              <a:t>e</a:t>
            </a:r>
            <a:r>
              <a:rPr sz="2800" spc="-20" dirty="0"/>
              <a:t>y</a:t>
            </a:r>
            <a:r>
              <a:rPr sz="2800" spc="60" dirty="0">
                <a:latin typeface="Times New Roman"/>
                <a:cs typeface="Times New Roman"/>
              </a:rPr>
              <a:t> </a:t>
            </a:r>
            <a:r>
              <a:rPr sz="2800" spc="-25" dirty="0"/>
              <a:t>Do</a:t>
            </a:r>
            <a:r>
              <a:rPr sz="2800" spc="-35" dirty="0"/>
              <a:t>c</a:t>
            </a:r>
            <a:r>
              <a:rPr sz="2800" spc="-40" dirty="0"/>
              <a:t>um</a:t>
            </a:r>
            <a:r>
              <a:rPr sz="2800" spc="-25" dirty="0"/>
              <a:t>e</a:t>
            </a:r>
            <a:r>
              <a:rPr sz="2800" spc="-35" dirty="0"/>
              <a:t>n</a:t>
            </a:r>
            <a:r>
              <a:rPr sz="2800" spc="-15" dirty="0"/>
              <a:t>ts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4" name="object 4">
            <a:extLst>
              <a:ext uri="{FF2B5EF4-FFF2-40B4-BE49-F238E27FC236}">
                <a16:creationId xmlns:a16="http://schemas.microsoft.com/office/drawing/2014/main" id="{EB8AB33D-742D-45D6-8D90-F4EC6BF45992}"/>
              </a:ext>
            </a:extLst>
          </p:cNvPr>
          <p:cNvSpPr txBox="1"/>
          <p:nvPr/>
        </p:nvSpPr>
        <p:spPr>
          <a:xfrm>
            <a:off x="296863" y="6432550"/>
            <a:ext cx="1336675" cy="139700"/>
          </a:xfrm>
          <a:prstGeom prst="rect">
            <a:avLst/>
          </a:prstGeom>
        </p:spPr>
        <p:txBody>
          <a:bodyPr lIns="0" tIns="0" rIns="0" bIns="0">
            <a:spAutoFit/>
          </a:bodyPr>
          <a:lstStyle/>
          <a:p>
            <a:pPr marL="127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sz="900" dirty="0">
                <a:solidFill>
                  <a:srgbClr val="00305B"/>
                </a:solidFill>
                <a:latin typeface="Arial"/>
                <a:cs typeface="Arial"/>
              </a:rPr>
              <a:t>Brunel</a:t>
            </a:r>
            <a:r>
              <a:rPr sz="900" dirty="0">
                <a:solidFill>
                  <a:srgbClr val="00305B"/>
                </a:solidFill>
                <a:latin typeface="Times New Roman"/>
                <a:cs typeface="Times New Roman"/>
              </a:rPr>
              <a:t>  </a:t>
            </a:r>
            <a:r>
              <a:rPr sz="900" spc="-5" dirty="0">
                <a:solidFill>
                  <a:srgbClr val="00305B"/>
                </a:solidFill>
                <a:latin typeface="Arial"/>
                <a:cs typeface="Arial"/>
              </a:rPr>
              <a:t>Un</a:t>
            </a:r>
            <a:r>
              <a:rPr sz="900" spc="5" dirty="0">
                <a:solidFill>
                  <a:srgbClr val="00305B"/>
                </a:solidFill>
                <a:latin typeface="Arial"/>
                <a:cs typeface="Arial"/>
              </a:rPr>
              <a:t>i</a:t>
            </a:r>
            <a:r>
              <a:rPr sz="900" spc="-10" dirty="0">
                <a:solidFill>
                  <a:srgbClr val="00305B"/>
                </a:solidFill>
                <a:latin typeface="Arial"/>
                <a:cs typeface="Arial"/>
              </a:rPr>
              <a:t>v</a:t>
            </a:r>
            <a:r>
              <a:rPr sz="900" dirty="0">
                <a:solidFill>
                  <a:srgbClr val="00305B"/>
                </a:solidFill>
                <a:latin typeface="Arial"/>
                <a:cs typeface="Arial"/>
              </a:rPr>
              <a:t>er</a:t>
            </a:r>
            <a:r>
              <a:rPr sz="900" spc="-10" dirty="0">
                <a:solidFill>
                  <a:srgbClr val="00305B"/>
                </a:solidFill>
                <a:latin typeface="Arial"/>
                <a:cs typeface="Arial"/>
              </a:rPr>
              <a:t>s</a:t>
            </a:r>
            <a:r>
              <a:rPr sz="900" dirty="0">
                <a:solidFill>
                  <a:srgbClr val="00305B"/>
                </a:solidFill>
                <a:latin typeface="Arial"/>
                <a:cs typeface="Arial"/>
              </a:rPr>
              <a:t>i</a:t>
            </a:r>
            <a:r>
              <a:rPr sz="900" spc="-5" dirty="0">
                <a:solidFill>
                  <a:srgbClr val="00305B"/>
                </a:solidFill>
                <a:latin typeface="Arial"/>
                <a:cs typeface="Arial"/>
              </a:rPr>
              <a:t>ty</a:t>
            </a:r>
            <a:r>
              <a:rPr sz="900" dirty="0">
                <a:solidFill>
                  <a:srgbClr val="00305B"/>
                </a:solidFill>
                <a:latin typeface="Times New Roman"/>
                <a:cs typeface="Times New Roman"/>
              </a:rPr>
              <a:t> </a:t>
            </a:r>
            <a:r>
              <a:rPr sz="900" spc="-90" dirty="0">
                <a:solidFill>
                  <a:srgbClr val="00305B"/>
                </a:solidFill>
                <a:latin typeface="Times New Roman"/>
                <a:cs typeface="Times New Roman"/>
              </a:rPr>
              <a:t> </a:t>
            </a:r>
            <a:r>
              <a:rPr sz="900" spc="-10" dirty="0">
                <a:solidFill>
                  <a:srgbClr val="00305B"/>
                </a:solidFill>
                <a:latin typeface="Arial"/>
                <a:cs typeface="Arial"/>
              </a:rPr>
              <a:t>London</a:t>
            </a:r>
            <a:endParaRPr sz="900">
              <a:latin typeface="Arial"/>
              <a:cs typeface="Arial"/>
            </a:endParaRPr>
          </a:p>
        </p:txBody>
      </p:sp>
      <p:sp>
        <p:nvSpPr>
          <p:cNvPr id="33796" name="object 3">
            <a:extLst>
              <a:ext uri="{FF2B5EF4-FFF2-40B4-BE49-F238E27FC236}">
                <a16:creationId xmlns:a16="http://schemas.microsoft.com/office/drawing/2014/main" id="{12D9DC6C-64B3-47DD-B426-B820F95C063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1144588"/>
            <a:ext cx="8035925" cy="3638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marL="357188" indent="-344488">
              <a:tabLst>
                <a:tab pos="358775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tabLst>
                <a:tab pos="358775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tabLst>
                <a:tab pos="358775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tabLst>
                <a:tab pos="358775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tabLst>
                <a:tab pos="358775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58775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58775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58775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58775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ts val="2425"/>
              </a:lnSpc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The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University’s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u="sng" dirty="0">
                <a:solidFill>
                  <a:srgbClr val="0000FF"/>
                </a:solidFill>
                <a:latin typeface="Arial" panose="020B0604020202020204" pitchFamily="34" charset="0"/>
              </a:rPr>
              <a:t>External Examiners for Taught</a:t>
            </a:r>
            <a:r>
              <a:rPr lang="en-US" alt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u="sng" dirty="0" err="1">
                <a:solidFill>
                  <a:srgbClr val="0000FF"/>
                </a:solidFill>
                <a:latin typeface="Arial" panose="020B0604020202020204" pitchFamily="34" charset="0"/>
              </a:rPr>
              <a:t>Programmes</a:t>
            </a:r>
            <a:r>
              <a:rPr lang="en-US" altLang="en-US" sz="2400" u="sng" dirty="0">
                <a:solidFill>
                  <a:srgbClr val="0000FF"/>
                </a:solidFill>
                <a:latin typeface="Arial" panose="020B0604020202020204" pitchFamily="34" charset="0"/>
              </a:rPr>
              <a:t> Policy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.</a:t>
            </a:r>
            <a:endParaRPr lang="en-US" altLang="en-US" sz="2400" dirty="0">
              <a:latin typeface="Arial" panose="020B0604020202020204" pitchFamily="34" charset="0"/>
            </a:endParaRPr>
          </a:p>
          <a:p>
            <a:pPr eaLnBrk="1" hangingPunct="1">
              <a:lnSpc>
                <a:spcPct val="99000"/>
              </a:lnSpc>
              <a:spcBef>
                <a:spcPts val="1088"/>
              </a:spcBef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Policies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regarding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assessment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are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available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externally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at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u="sng" dirty="0">
                <a:solidFill>
                  <a:srgbClr val="0000FF"/>
                </a:solidFill>
                <a:latin typeface="Arial" panose="020B0604020202020204" pitchFamily="34" charset="0"/>
              </a:rPr>
              <a:t>https:/</a:t>
            </a:r>
            <a:r>
              <a:rPr lang="en-US" altLang="en-US" sz="2400" u="sng" dirty="0">
                <a:solidFill>
                  <a:srgbClr val="0000FF"/>
                </a:solidFill>
                <a:latin typeface="Arial" panose="020B0604020202020204" pitchFamily="34" charset="0"/>
                <a:hlinkClick r:id="rId3"/>
              </a:rPr>
              <a:t>/www.brune</a:t>
            </a:r>
            <a:r>
              <a:rPr lang="en-US" altLang="en-US" sz="2400" u="sng" dirty="0">
                <a:solidFill>
                  <a:srgbClr val="0000FF"/>
                </a:solidFill>
                <a:latin typeface="Arial" panose="020B0604020202020204" pitchFamily="34" charset="0"/>
              </a:rPr>
              <a:t>l</a:t>
            </a:r>
            <a:r>
              <a:rPr lang="en-US" altLang="en-US" sz="2400" u="sng" dirty="0">
                <a:solidFill>
                  <a:srgbClr val="0000FF"/>
                </a:solidFill>
                <a:latin typeface="Arial" panose="020B0604020202020204" pitchFamily="34" charset="0"/>
                <a:hlinkClick r:id="rId3"/>
              </a:rPr>
              <a:t>.ac.uk/about/quality-</a:t>
            </a:r>
            <a:r>
              <a:rPr lang="en-US" alt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u="sng" dirty="0">
                <a:solidFill>
                  <a:srgbClr val="0000FF"/>
                </a:solidFill>
                <a:latin typeface="Arial" panose="020B0604020202020204" pitchFamily="34" charset="0"/>
              </a:rPr>
              <a:t>assurance/assessment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.</a:t>
            </a:r>
            <a:endParaRPr lang="en-US" altLang="en-US" sz="2400" dirty="0">
              <a:latin typeface="Arial" panose="020B0604020202020204" pitchFamily="34" charset="0"/>
            </a:endParaRPr>
          </a:p>
          <a:p>
            <a:pPr eaLnBrk="1" hangingPunct="1">
              <a:lnSpc>
                <a:spcPts val="2863"/>
              </a:lnSpc>
              <a:spcBef>
                <a:spcPts val="1338"/>
              </a:spcBef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  <a:hlinkClick r:id="rId4"/>
              </a:rPr>
              <a:t>Panel and Board of Examiners Protocol</a:t>
            </a:r>
            <a:endParaRPr lang="en-US" altLang="en-US" sz="2400" dirty="0">
              <a:latin typeface="Arial" panose="020B0604020202020204" pitchFamily="34" charset="0"/>
            </a:endParaRPr>
          </a:p>
          <a:p>
            <a:pPr eaLnBrk="1" hangingPunct="1">
              <a:lnSpc>
                <a:spcPts val="2875"/>
              </a:lnSpc>
              <a:spcBef>
                <a:spcPts val="1200"/>
              </a:spcBef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EEs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also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have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access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to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the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University’s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305B"/>
                </a:solidFill>
                <a:latin typeface="Arial" panose="020B0604020202020204" pitchFamily="34" charset="0"/>
              </a:rPr>
              <a:t>programme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specification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and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block/module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outline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repository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here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-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u="sng" dirty="0" err="1">
                <a:solidFill>
                  <a:srgbClr val="0000FF"/>
                </a:solidFill>
                <a:latin typeface="Arial" panose="020B0604020202020204" pitchFamily="34" charset="0"/>
              </a:rPr>
              <a:t>Programme</a:t>
            </a:r>
            <a:r>
              <a:rPr lang="en-US" altLang="en-US" sz="2400" u="sng" dirty="0">
                <a:solidFill>
                  <a:srgbClr val="0000FF"/>
                </a:solidFill>
                <a:latin typeface="Arial" panose="020B0604020202020204" pitchFamily="34" charset="0"/>
              </a:rPr>
              <a:t> Documentation Repository (brunel.ac.uk)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.</a:t>
            </a:r>
            <a:endParaRPr lang="en-US" altLang="en-US" sz="24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4CA265DF-93C2-4904-8A73-808020A87420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marL="127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sz="2800" spc="-30" dirty="0"/>
              <a:t>K</a:t>
            </a:r>
            <a:r>
              <a:rPr sz="2800" spc="-10" dirty="0"/>
              <a:t>e</a:t>
            </a:r>
            <a:r>
              <a:rPr sz="2800" spc="-20" dirty="0"/>
              <a:t>y</a:t>
            </a:r>
            <a:r>
              <a:rPr sz="2800" spc="40" dirty="0">
                <a:latin typeface="Times New Roman"/>
                <a:cs typeface="Times New Roman"/>
              </a:rPr>
              <a:t> </a:t>
            </a:r>
            <a:r>
              <a:rPr sz="2800" spc="-25" dirty="0"/>
              <a:t>Con</a:t>
            </a:r>
            <a:r>
              <a:rPr sz="2800" dirty="0"/>
              <a:t>t</a:t>
            </a:r>
            <a:r>
              <a:rPr sz="2800" spc="-25" dirty="0"/>
              <a:t>a</a:t>
            </a:r>
            <a:r>
              <a:rPr sz="2800" spc="-15" dirty="0"/>
              <a:t>cts</a:t>
            </a:r>
            <a:r>
              <a:rPr sz="2800" spc="95" dirty="0">
                <a:latin typeface="Times New Roman"/>
                <a:cs typeface="Times New Roman"/>
              </a:rPr>
              <a:t> </a:t>
            </a:r>
            <a:r>
              <a:rPr sz="2800" spc="-15" dirty="0"/>
              <a:t>for</a:t>
            </a:r>
            <a:r>
              <a:rPr sz="2800" spc="50" dirty="0">
                <a:latin typeface="Times New Roman"/>
                <a:cs typeface="Times New Roman"/>
              </a:rPr>
              <a:t> </a:t>
            </a:r>
            <a:r>
              <a:rPr sz="2800" spc="-15" dirty="0"/>
              <a:t>Exte</a:t>
            </a:r>
            <a:r>
              <a:rPr sz="2800" spc="-20" dirty="0"/>
              <a:t>rna</a:t>
            </a:r>
            <a:r>
              <a:rPr sz="2800" spc="-10" dirty="0"/>
              <a:t>l</a:t>
            </a:r>
            <a:r>
              <a:rPr sz="2800" spc="45" dirty="0">
                <a:latin typeface="Times New Roman"/>
                <a:cs typeface="Times New Roman"/>
              </a:rPr>
              <a:t> </a:t>
            </a:r>
            <a:r>
              <a:rPr sz="2800" spc="-40" dirty="0"/>
              <a:t>E</a:t>
            </a:r>
            <a:r>
              <a:rPr sz="2800" spc="-25" dirty="0"/>
              <a:t>x</a:t>
            </a:r>
            <a:r>
              <a:rPr sz="2800" spc="-40" dirty="0"/>
              <a:t>am</a:t>
            </a:r>
            <a:r>
              <a:rPr sz="2800" spc="-10" dirty="0"/>
              <a:t>i</a:t>
            </a:r>
            <a:r>
              <a:rPr sz="2800" spc="-35" dirty="0"/>
              <a:t>n</a:t>
            </a:r>
            <a:r>
              <a:rPr sz="2800" spc="-20" dirty="0"/>
              <a:t>ers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4" name="object 4">
            <a:extLst>
              <a:ext uri="{FF2B5EF4-FFF2-40B4-BE49-F238E27FC236}">
                <a16:creationId xmlns:a16="http://schemas.microsoft.com/office/drawing/2014/main" id="{7DE1A36A-FABE-4E63-A330-4659AAECA8DE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 vert="horz" rtlCol="0"/>
          <a:lstStyle/>
          <a:p>
            <a:pPr>
              <a:defRPr/>
            </a:pPr>
            <a:r>
              <a:t>Brunel</a:t>
            </a:r>
            <a:r>
              <a:rPr>
                <a:latin typeface="Times New Roman"/>
                <a:cs typeface="Times New Roman"/>
              </a:rPr>
              <a:t>  </a:t>
            </a:r>
            <a:r>
              <a:rPr spc="-5"/>
              <a:t>Un</a:t>
            </a:r>
            <a:r>
              <a:rPr spc="5"/>
              <a:t>i</a:t>
            </a:r>
            <a:r>
              <a:rPr spc="-10"/>
              <a:t>v</a:t>
            </a:r>
            <a:r>
              <a:t>er</a:t>
            </a:r>
            <a:r>
              <a:rPr spc="-10"/>
              <a:t>s</a:t>
            </a:r>
            <a:r>
              <a:t>i</a:t>
            </a:r>
            <a:r>
              <a:rPr spc="-5"/>
              <a:t>ty</a:t>
            </a:r>
            <a:r>
              <a:rPr>
                <a:latin typeface="Times New Roman"/>
                <a:cs typeface="Times New Roman"/>
              </a:rPr>
              <a:t> </a:t>
            </a:r>
            <a:r>
              <a:rPr spc="-90">
                <a:latin typeface="Times New Roman"/>
                <a:cs typeface="Times New Roman"/>
              </a:rPr>
              <a:t> </a:t>
            </a:r>
            <a:r>
              <a:rPr spc="-10"/>
              <a:t>London</a:t>
            </a:r>
          </a:p>
        </p:txBody>
      </p:sp>
      <p:sp>
        <p:nvSpPr>
          <p:cNvPr id="35844" name="object 3">
            <a:extLst>
              <a:ext uri="{FF2B5EF4-FFF2-40B4-BE49-F238E27FC236}">
                <a16:creationId xmlns:a16="http://schemas.microsoft.com/office/drawing/2014/main" id="{4A83A0D3-7E2E-4E74-AE81-6B09604D33E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1295400"/>
            <a:ext cx="7337425" cy="30411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marL="357188" indent="-344488">
              <a:tabLst>
                <a:tab pos="358775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550863" indent="-273050">
              <a:tabLst>
                <a:tab pos="358775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tabLst>
                <a:tab pos="358775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tabLst>
                <a:tab pos="358775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tabLst>
                <a:tab pos="358775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58775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58775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58775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58775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ts val="2863"/>
              </a:lnSpc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As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an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External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Examiner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your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key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contacts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at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the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University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will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be:</a:t>
            </a:r>
            <a:endParaRPr lang="en-US" altLang="en-US" sz="2400" dirty="0">
              <a:latin typeface="Arial" panose="020B0604020202020204" pitchFamily="34" charset="0"/>
            </a:endParaRPr>
          </a:p>
          <a:p>
            <a:pPr lvl="1" eaLnBrk="1" hangingPunct="1">
              <a:lnSpc>
                <a:spcPts val="2863"/>
              </a:lnSpc>
              <a:spcBef>
                <a:spcPts val="1225"/>
              </a:spcBef>
              <a:buClr>
                <a:srgbClr val="BC0E34"/>
              </a:buClr>
              <a:buFont typeface="Wingdings" panose="05000000000000000000" pitchFamily="2" charset="2"/>
              <a:buChar char=""/>
            </a:pPr>
            <a:r>
              <a:rPr lang="en-US" altLang="en-US" sz="2400" dirty="0" err="1">
                <a:solidFill>
                  <a:srgbClr val="00305B"/>
                </a:solidFill>
                <a:latin typeface="Arial" panose="020B0604020202020204" pitchFamily="34" charset="0"/>
              </a:rPr>
              <a:t>Programme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leader/s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for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the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award/awards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you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are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responsible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for</a:t>
            </a:r>
            <a:endParaRPr lang="en-US" altLang="en-US" sz="2400" dirty="0">
              <a:latin typeface="Arial" panose="020B0604020202020204" pitchFamily="34" charset="0"/>
            </a:endParaRPr>
          </a:p>
          <a:p>
            <a:pPr lvl="1" eaLnBrk="1" hangingPunct="1">
              <a:spcBef>
                <a:spcPts val="1125"/>
              </a:spcBef>
              <a:buClr>
                <a:srgbClr val="BC0E34"/>
              </a:buClr>
              <a:buFont typeface="Wingdings" panose="05000000000000000000" pitchFamily="2" charset="2"/>
              <a:buChar char=""/>
            </a:pP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Central Administrative Team</a:t>
            </a:r>
            <a:endParaRPr lang="en-US" altLang="en-US" sz="2400" dirty="0">
              <a:latin typeface="Arial" panose="020B0604020202020204" pitchFamily="34" charset="0"/>
            </a:endParaRPr>
          </a:p>
          <a:p>
            <a:pPr lvl="1" eaLnBrk="1" hangingPunct="1">
              <a:lnSpc>
                <a:spcPts val="2875"/>
              </a:lnSpc>
              <a:spcBef>
                <a:spcPts val="1288"/>
              </a:spcBef>
              <a:buClr>
                <a:srgbClr val="BC0E34"/>
              </a:buClr>
              <a:buFont typeface="Wingdings" panose="05000000000000000000" pitchFamily="2" charset="2"/>
              <a:buChar char=""/>
            </a:pP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  <a:hlinkClick r:id="rId3"/>
              </a:rPr>
              <a:t>External@brunel.ac.uk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(appointment,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reporting,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payment,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general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queries)</a:t>
            </a:r>
            <a:endParaRPr lang="en-US" altLang="en-US" sz="24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6D5B2956-482F-4E95-A8A7-20F7A56B4A68}"/>
              </a:ext>
            </a:extLst>
          </p:cNvPr>
          <p:cNvSpPr txBox="1"/>
          <p:nvPr/>
        </p:nvSpPr>
        <p:spPr>
          <a:xfrm>
            <a:off x="762000" y="1981200"/>
            <a:ext cx="7299325" cy="788988"/>
          </a:xfrm>
          <a:prstGeom prst="rect">
            <a:avLst/>
          </a:prstGeom>
        </p:spPr>
        <p:txBody>
          <a:bodyPr lIns="0" tIns="0" rIns="0" bIns="0">
            <a:spAutoFit/>
          </a:bodyPr>
          <a:lstStyle/>
          <a:p>
            <a:pPr marL="127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sz="6000" b="1" spc="-5" dirty="0">
                <a:solidFill>
                  <a:srgbClr val="00305B"/>
                </a:solidFill>
                <a:latin typeface="Arial"/>
                <a:cs typeface="Arial"/>
              </a:rPr>
              <a:t>Brune</a:t>
            </a:r>
            <a:r>
              <a:rPr sz="6000" b="1" dirty="0">
                <a:solidFill>
                  <a:srgbClr val="00305B"/>
                </a:solidFill>
                <a:latin typeface="Arial"/>
                <a:cs typeface="Arial"/>
              </a:rPr>
              <a:t>l</a:t>
            </a:r>
            <a:r>
              <a:rPr sz="6000" b="1" spc="150" dirty="0">
                <a:solidFill>
                  <a:srgbClr val="00305B"/>
                </a:solidFill>
                <a:latin typeface="Times New Roman"/>
                <a:cs typeface="Times New Roman"/>
              </a:rPr>
              <a:t> </a:t>
            </a:r>
            <a:r>
              <a:rPr sz="6000" b="1" spc="-20" dirty="0">
                <a:solidFill>
                  <a:srgbClr val="00305B"/>
                </a:solidFill>
                <a:latin typeface="Arial"/>
                <a:cs typeface="Arial"/>
              </a:rPr>
              <a:t>P</a:t>
            </a:r>
            <a:r>
              <a:rPr sz="6000" b="1" spc="-5" dirty="0">
                <a:solidFill>
                  <a:srgbClr val="00305B"/>
                </a:solidFill>
                <a:latin typeface="Arial"/>
                <a:cs typeface="Arial"/>
              </a:rPr>
              <a:t>ro</a:t>
            </a:r>
            <a:r>
              <a:rPr sz="6000" b="1" spc="-35" dirty="0">
                <a:solidFill>
                  <a:srgbClr val="00305B"/>
                </a:solidFill>
                <a:latin typeface="Arial"/>
                <a:cs typeface="Arial"/>
              </a:rPr>
              <a:t>g</a:t>
            </a:r>
            <a:r>
              <a:rPr sz="6000" b="1" spc="-5" dirty="0">
                <a:solidFill>
                  <a:srgbClr val="00305B"/>
                </a:solidFill>
                <a:latin typeface="Arial"/>
                <a:cs typeface="Arial"/>
              </a:rPr>
              <a:t>ram</a:t>
            </a:r>
            <a:r>
              <a:rPr sz="6000" b="1" spc="-25" dirty="0">
                <a:solidFill>
                  <a:srgbClr val="00305B"/>
                </a:solidFill>
                <a:latin typeface="Arial"/>
                <a:cs typeface="Arial"/>
              </a:rPr>
              <a:t>m</a:t>
            </a:r>
            <a:r>
              <a:rPr sz="6000" b="1" spc="-5" dirty="0">
                <a:solidFill>
                  <a:srgbClr val="00305B"/>
                </a:solidFill>
                <a:latin typeface="Arial"/>
                <a:cs typeface="Arial"/>
              </a:rPr>
              <a:t>es</a:t>
            </a:r>
            <a:endParaRPr sz="6000" dirty="0">
              <a:latin typeface="Arial"/>
              <a:cs typeface="Arial"/>
            </a:endParaRPr>
          </a:p>
        </p:txBody>
      </p:sp>
      <p:sp>
        <p:nvSpPr>
          <p:cNvPr id="3" name="object 3">
            <a:extLst>
              <a:ext uri="{FF2B5EF4-FFF2-40B4-BE49-F238E27FC236}">
                <a16:creationId xmlns:a16="http://schemas.microsoft.com/office/drawing/2014/main" id="{B5E76DCC-4E25-4015-9938-437124F8A8B2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 vert="horz" rtlCol="0"/>
          <a:lstStyle/>
          <a:p>
            <a:pPr>
              <a:defRPr/>
            </a:pPr>
            <a:r>
              <a:t>Brunel</a:t>
            </a:r>
            <a:r>
              <a:rPr>
                <a:latin typeface="Times New Roman"/>
                <a:cs typeface="Times New Roman"/>
              </a:rPr>
              <a:t>  </a:t>
            </a:r>
            <a:r>
              <a:rPr spc="-5"/>
              <a:t>Un</a:t>
            </a:r>
            <a:r>
              <a:rPr spc="5"/>
              <a:t>i</a:t>
            </a:r>
            <a:r>
              <a:rPr spc="-10"/>
              <a:t>v</a:t>
            </a:r>
            <a:r>
              <a:t>er</a:t>
            </a:r>
            <a:r>
              <a:rPr spc="-10"/>
              <a:t>s</a:t>
            </a:r>
            <a:r>
              <a:t>i</a:t>
            </a:r>
            <a:r>
              <a:rPr spc="-5"/>
              <a:t>ty</a:t>
            </a:r>
            <a:r>
              <a:rPr>
                <a:latin typeface="Times New Roman"/>
                <a:cs typeface="Times New Roman"/>
              </a:rPr>
              <a:t> </a:t>
            </a:r>
            <a:r>
              <a:rPr spc="-90">
                <a:latin typeface="Times New Roman"/>
                <a:cs typeface="Times New Roman"/>
              </a:rPr>
              <a:t> </a:t>
            </a:r>
            <a:r>
              <a:rPr spc="-10"/>
              <a:t>London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C5397524-B529-4456-8165-7DEDC0664C2C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marL="127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sz="2800" spc="-25" dirty="0"/>
              <a:t>Aim</a:t>
            </a:r>
            <a:r>
              <a:rPr sz="2800" spc="-20" dirty="0"/>
              <a:t>s</a:t>
            </a:r>
            <a:r>
              <a:rPr sz="2800" spc="95" dirty="0">
                <a:latin typeface="Times New Roman"/>
                <a:cs typeface="Times New Roman"/>
              </a:rPr>
              <a:t> </a:t>
            </a:r>
            <a:r>
              <a:rPr sz="2800" spc="-15" dirty="0"/>
              <a:t>for</a:t>
            </a:r>
            <a:r>
              <a:rPr sz="2800" spc="60" dirty="0">
                <a:latin typeface="Times New Roman"/>
                <a:cs typeface="Times New Roman"/>
              </a:rPr>
              <a:t> </a:t>
            </a:r>
            <a:r>
              <a:rPr sz="2800" spc="-15" dirty="0"/>
              <a:t>the</a:t>
            </a:r>
            <a:r>
              <a:rPr sz="2800" spc="60" dirty="0">
                <a:latin typeface="Times New Roman"/>
                <a:cs typeface="Times New Roman"/>
              </a:rPr>
              <a:t> </a:t>
            </a:r>
            <a:r>
              <a:rPr sz="2800" spc="-40" dirty="0"/>
              <a:t>S</a:t>
            </a:r>
            <a:r>
              <a:rPr sz="2800" spc="-25" dirty="0"/>
              <a:t>e</a:t>
            </a:r>
            <a:r>
              <a:rPr sz="2800" spc="-35" dirty="0"/>
              <a:t>s</a:t>
            </a:r>
            <a:r>
              <a:rPr sz="2800" spc="-25" dirty="0"/>
              <a:t>s</a:t>
            </a:r>
            <a:r>
              <a:rPr sz="2800" spc="-35" dirty="0"/>
              <a:t>io</a:t>
            </a:r>
            <a:r>
              <a:rPr sz="2800" spc="-20" dirty="0"/>
              <a:t>n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4" name="object 4">
            <a:extLst>
              <a:ext uri="{FF2B5EF4-FFF2-40B4-BE49-F238E27FC236}">
                <a16:creationId xmlns:a16="http://schemas.microsoft.com/office/drawing/2014/main" id="{F1099694-7790-4727-B21E-218A39641949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 vert="horz" rtlCol="0"/>
          <a:lstStyle/>
          <a:p>
            <a:pPr>
              <a:defRPr/>
            </a:pPr>
            <a:r>
              <a:t>Brunel</a:t>
            </a:r>
            <a:r>
              <a:rPr>
                <a:latin typeface="Times New Roman"/>
                <a:cs typeface="Times New Roman"/>
              </a:rPr>
              <a:t>  </a:t>
            </a:r>
            <a:r>
              <a:rPr spc="-5"/>
              <a:t>Un</a:t>
            </a:r>
            <a:r>
              <a:rPr spc="5"/>
              <a:t>i</a:t>
            </a:r>
            <a:r>
              <a:rPr spc="-10"/>
              <a:t>v</a:t>
            </a:r>
            <a:r>
              <a:t>er</a:t>
            </a:r>
            <a:r>
              <a:rPr spc="-10"/>
              <a:t>s</a:t>
            </a:r>
            <a:r>
              <a:t>i</a:t>
            </a:r>
            <a:r>
              <a:rPr spc="-5"/>
              <a:t>ty</a:t>
            </a:r>
            <a:r>
              <a:rPr>
                <a:latin typeface="Times New Roman"/>
                <a:cs typeface="Times New Roman"/>
              </a:rPr>
              <a:t> </a:t>
            </a:r>
            <a:r>
              <a:rPr spc="-90">
                <a:latin typeface="Times New Roman"/>
                <a:cs typeface="Times New Roman"/>
              </a:rPr>
              <a:t> </a:t>
            </a:r>
            <a:r>
              <a:rPr spc="-10"/>
              <a:t>London</a:t>
            </a:r>
          </a:p>
        </p:txBody>
      </p:sp>
      <p:sp>
        <p:nvSpPr>
          <p:cNvPr id="3" name="object 3">
            <a:extLst>
              <a:ext uri="{FF2B5EF4-FFF2-40B4-BE49-F238E27FC236}">
                <a16:creationId xmlns:a16="http://schemas.microsoft.com/office/drawing/2014/main" id="{0823342F-E8A2-44BD-9EB3-9E1781BF6F42}"/>
              </a:ext>
            </a:extLst>
          </p:cNvPr>
          <p:cNvSpPr txBox="1"/>
          <p:nvPr/>
        </p:nvSpPr>
        <p:spPr>
          <a:xfrm>
            <a:off x="293688" y="1604963"/>
            <a:ext cx="8216900" cy="4240212"/>
          </a:xfrm>
          <a:prstGeom prst="rect">
            <a:avLst/>
          </a:prstGeom>
        </p:spPr>
        <p:txBody>
          <a:bodyPr lIns="0" tIns="0" rIns="0" bIns="0">
            <a:spAutoFit/>
          </a:bodyPr>
          <a:lstStyle/>
          <a:p>
            <a:pPr marL="127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sz="2600" spc="5" dirty="0">
                <a:solidFill>
                  <a:srgbClr val="00305B"/>
                </a:solidFill>
                <a:latin typeface="Arial"/>
                <a:cs typeface="Arial"/>
              </a:rPr>
              <a:t>T</a:t>
            </a:r>
            <a:r>
              <a:rPr sz="2600" dirty="0">
                <a:solidFill>
                  <a:srgbClr val="00305B"/>
                </a:solidFill>
                <a:latin typeface="Arial"/>
                <a:cs typeface="Arial"/>
              </a:rPr>
              <a:t>o</a:t>
            </a:r>
            <a:r>
              <a:rPr sz="2600" spc="-95" dirty="0">
                <a:solidFill>
                  <a:srgbClr val="00305B"/>
                </a:solidFill>
                <a:latin typeface="Times New Roman"/>
                <a:cs typeface="Times New Roman"/>
              </a:rPr>
              <a:t> </a:t>
            </a:r>
            <a:r>
              <a:rPr sz="2600" spc="-5" dirty="0">
                <a:solidFill>
                  <a:srgbClr val="00305B"/>
                </a:solidFill>
                <a:latin typeface="Arial"/>
                <a:cs typeface="Arial"/>
              </a:rPr>
              <a:t>intr</a:t>
            </a:r>
            <a:r>
              <a:rPr sz="2600" spc="-15" dirty="0">
                <a:solidFill>
                  <a:srgbClr val="00305B"/>
                </a:solidFill>
                <a:latin typeface="Arial"/>
                <a:cs typeface="Arial"/>
              </a:rPr>
              <a:t>o</a:t>
            </a:r>
            <a:r>
              <a:rPr sz="2600" spc="-5" dirty="0">
                <a:solidFill>
                  <a:srgbClr val="00305B"/>
                </a:solidFill>
                <a:latin typeface="Arial"/>
                <a:cs typeface="Arial"/>
              </a:rPr>
              <a:t>duc</a:t>
            </a:r>
            <a:r>
              <a:rPr sz="2600" dirty="0">
                <a:solidFill>
                  <a:srgbClr val="00305B"/>
                </a:solidFill>
                <a:latin typeface="Arial"/>
                <a:cs typeface="Arial"/>
              </a:rPr>
              <a:t>e</a:t>
            </a:r>
            <a:r>
              <a:rPr sz="2600" spc="-45" dirty="0">
                <a:solidFill>
                  <a:srgbClr val="00305B"/>
                </a:solidFill>
                <a:latin typeface="Times New Roman"/>
                <a:cs typeface="Times New Roman"/>
              </a:rPr>
              <a:t> </a:t>
            </a:r>
            <a:r>
              <a:rPr sz="2600" spc="-20" dirty="0">
                <a:solidFill>
                  <a:srgbClr val="00305B"/>
                </a:solidFill>
                <a:latin typeface="Arial"/>
                <a:cs typeface="Arial"/>
              </a:rPr>
              <a:t>r</a:t>
            </a:r>
            <a:r>
              <a:rPr sz="2600" spc="-5" dirty="0">
                <a:solidFill>
                  <a:srgbClr val="00305B"/>
                </a:solidFill>
                <a:latin typeface="Arial"/>
                <a:cs typeface="Arial"/>
              </a:rPr>
              <a:t>ecent</a:t>
            </a:r>
            <a:r>
              <a:rPr sz="2600" spc="-10" dirty="0">
                <a:solidFill>
                  <a:srgbClr val="00305B"/>
                </a:solidFill>
                <a:latin typeface="Arial"/>
                <a:cs typeface="Arial"/>
              </a:rPr>
              <a:t>l</a:t>
            </a:r>
            <a:r>
              <a:rPr sz="2600" dirty="0">
                <a:solidFill>
                  <a:srgbClr val="00305B"/>
                </a:solidFill>
                <a:latin typeface="Arial"/>
                <a:cs typeface="Arial"/>
              </a:rPr>
              <a:t>y</a:t>
            </a:r>
            <a:r>
              <a:rPr sz="2600" spc="-45" dirty="0">
                <a:solidFill>
                  <a:srgbClr val="00305B"/>
                </a:solidFill>
                <a:latin typeface="Times New Roman"/>
                <a:cs typeface="Times New Roman"/>
              </a:rPr>
              <a:t> </a:t>
            </a:r>
            <a:r>
              <a:rPr sz="2600" spc="-5" dirty="0">
                <a:solidFill>
                  <a:srgbClr val="00305B"/>
                </a:solidFill>
                <a:latin typeface="Arial"/>
                <a:cs typeface="Arial"/>
              </a:rPr>
              <a:t>appo</a:t>
            </a:r>
            <a:r>
              <a:rPr sz="2600" spc="-15" dirty="0">
                <a:solidFill>
                  <a:srgbClr val="00305B"/>
                </a:solidFill>
                <a:latin typeface="Arial"/>
                <a:cs typeface="Arial"/>
              </a:rPr>
              <a:t>i</a:t>
            </a:r>
            <a:r>
              <a:rPr sz="2600" spc="-5" dirty="0">
                <a:solidFill>
                  <a:srgbClr val="00305B"/>
                </a:solidFill>
                <a:latin typeface="Arial"/>
                <a:cs typeface="Arial"/>
              </a:rPr>
              <a:t>nte</a:t>
            </a:r>
            <a:r>
              <a:rPr sz="2600" dirty="0">
                <a:solidFill>
                  <a:srgbClr val="00305B"/>
                </a:solidFill>
                <a:latin typeface="Arial"/>
                <a:cs typeface="Arial"/>
              </a:rPr>
              <a:t>d</a:t>
            </a:r>
            <a:r>
              <a:rPr sz="2600" spc="-15" dirty="0">
                <a:solidFill>
                  <a:srgbClr val="00305B"/>
                </a:solidFill>
                <a:latin typeface="Times New Roman"/>
                <a:cs typeface="Times New Roman"/>
              </a:rPr>
              <a:t> </a:t>
            </a:r>
            <a:r>
              <a:rPr sz="2600" spc="-10" dirty="0">
                <a:solidFill>
                  <a:srgbClr val="00305B"/>
                </a:solidFill>
                <a:latin typeface="Arial"/>
                <a:cs typeface="Arial"/>
              </a:rPr>
              <a:t>E</a:t>
            </a:r>
            <a:r>
              <a:rPr sz="2600" dirty="0">
                <a:solidFill>
                  <a:srgbClr val="00305B"/>
                </a:solidFill>
                <a:latin typeface="Arial"/>
                <a:cs typeface="Arial"/>
              </a:rPr>
              <a:t>xternal</a:t>
            </a:r>
            <a:r>
              <a:rPr sz="2600" spc="-45" dirty="0">
                <a:solidFill>
                  <a:srgbClr val="00305B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00305B"/>
                </a:solidFill>
                <a:latin typeface="Arial"/>
                <a:cs typeface="Arial"/>
              </a:rPr>
              <a:t>Examine</a:t>
            </a:r>
            <a:r>
              <a:rPr sz="2600" spc="-20" dirty="0">
                <a:solidFill>
                  <a:srgbClr val="00305B"/>
                </a:solidFill>
                <a:latin typeface="Arial"/>
                <a:cs typeface="Arial"/>
              </a:rPr>
              <a:t>r</a:t>
            </a:r>
            <a:r>
              <a:rPr sz="2600" dirty="0">
                <a:solidFill>
                  <a:srgbClr val="00305B"/>
                </a:solidFill>
                <a:latin typeface="Arial"/>
                <a:cs typeface="Arial"/>
              </a:rPr>
              <a:t>s</a:t>
            </a:r>
            <a:r>
              <a:rPr sz="2600" spc="-30" dirty="0">
                <a:solidFill>
                  <a:srgbClr val="00305B"/>
                </a:solidFill>
                <a:latin typeface="Times New Roman"/>
                <a:cs typeface="Times New Roman"/>
              </a:rPr>
              <a:t> </a:t>
            </a:r>
            <a:r>
              <a:rPr sz="2600" spc="-30" dirty="0">
                <a:solidFill>
                  <a:srgbClr val="00305B"/>
                </a:solidFill>
                <a:latin typeface="Arial"/>
                <a:cs typeface="Arial"/>
              </a:rPr>
              <a:t>t</a:t>
            </a:r>
            <a:r>
              <a:rPr sz="2600" spc="-25" dirty="0">
                <a:solidFill>
                  <a:srgbClr val="00305B"/>
                </a:solidFill>
                <a:latin typeface="Arial"/>
                <a:cs typeface="Arial"/>
              </a:rPr>
              <a:t>o</a:t>
            </a:r>
            <a:r>
              <a:rPr sz="2600" dirty="0">
                <a:solidFill>
                  <a:srgbClr val="00305B"/>
                </a:solidFill>
                <a:latin typeface="Arial"/>
                <a:cs typeface="Arial"/>
              </a:rPr>
              <a:t>:</a:t>
            </a:r>
            <a:endParaRPr sz="2600" dirty="0">
              <a:latin typeface="Arial"/>
              <a:cs typeface="Arial"/>
            </a:endParaRPr>
          </a:p>
          <a:p>
            <a:pPr marL="469900" indent="-457200" eaLnBrk="1" fontAlgn="auto" hangingPunct="1">
              <a:spcBef>
                <a:spcPts val="890"/>
              </a:spcBef>
              <a:spcAft>
                <a:spcPts val="0"/>
              </a:spcAft>
              <a:buClr>
                <a:srgbClr val="BC0E34"/>
              </a:buClr>
              <a:buFont typeface="Arial"/>
              <a:buChar char="•"/>
              <a:tabLst>
                <a:tab pos="469900" algn="l"/>
              </a:tabLst>
              <a:defRPr/>
            </a:pPr>
            <a:r>
              <a:rPr sz="2600" dirty="0">
                <a:solidFill>
                  <a:srgbClr val="00305B"/>
                </a:solidFill>
                <a:latin typeface="Arial"/>
                <a:cs typeface="Arial"/>
              </a:rPr>
              <a:t>The</a:t>
            </a:r>
            <a:r>
              <a:rPr sz="2600" spc="35" dirty="0">
                <a:solidFill>
                  <a:srgbClr val="00305B"/>
                </a:solidFill>
                <a:latin typeface="Times New Roman"/>
                <a:cs typeface="Times New Roman"/>
              </a:rPr>
              <a:t> </a:t>
            </a:r>
            <a:r>
              <a:rPr sz="2600" spc="-10" dirty="0">
                <a:solidFill>
                  <a:srgbClr val="00305B"/>
                </a:solidFill>
                <a:latin typeface="Arial"/>
                <a:cs typeface="Arial"/>
              </a:rPr>
              <a:t>Un</a:t>
            </a:r>
            <a:r>
              <a:rPr sz="2600" spc="-15" dirty="0">
                <a:solidFill>
                  <a:srgbClr val="00305B"/>
                </a:solidFill>
                <a:latin typeface="Arial"/>
                <a:cs typeface="Arial"/>
              </a:rPr>
              <a:t>i</a:t>
            </a:r>
            <a:r>
              <a:rPr sz="2600" spc="-20" dirty="0">
                <a:solidFill>
                  <a:srgbClr val="00305B"/>
                </a:solidFill>
                <a:latin typeface="Arial"/>
                <a:cs typeface="Arial"/>
              </a:rPr>
              <a:t>v</a:t>
            </a:r>
            <a:r>
              <a:rPr sz="2600" spc="-25" dirty="0">
                <a:solidFill>
                  <a:srgbClr val="00305B"/>
                </a:solidFill>
                <a:latin typeface="Arial"/>
                <a:cs typeface="Arial"/>
              </a:rPr>
              <a:t>e</a:t>
            </a:r>
            <a:r>
              <a:rPr sz="2600" spc="-20" dirty="0">
                <a:solidFill>
                  <a:srgbClr val="00305B"/>
                </a:solidFill>
                <a:latin typeface="Arial"/>
                <a:cs typeface="Arial"/>
              </a:rPr>
              <a:t>r</a:t>
            </a:r>
            <a:r>
              <a:rPr sz="2600" dirty="0">
                <a:solidFill>
                  <a:srgbClr val="00305B"/>
                </a:solidFill>
                <a:latin typeface="Arial"/>
                <a:cs typeface="Arial"/>
              </a:rPr>
              <a:t>s</a:t>
            </a:r>
            <a:r>
              <a:rPr sz="2600" spc="-25" dirty="0">
                <a:solidFill>
                  <a:srgbClr val="00305B"/>
                </a:solidFill>
                <a:latin typeface="Arial"/>
                <a:cs typeface="Arial"/>
              </a:rPr>
              <a:t>i</a:t>
            </a:r>
            <a:r>
              <a:rPr sz="2600" spc="-20" dirty="0">
                <a:solidFill>
                  <a:srgbClr val="00305B"/>
                </a:solidFill>
                <a:latin typeface="Arial"/>
                <a:cs typeface="Arial"/>
              </a:rPr>
              <a:t>t</a:t>
            </a:r>
            <a:r>
              <a:rPr sz="2600" dirty="0">
                <a:solidFill>
                  <a:srgbClr val="00305B"/>
                </a:solidFill>
                <a:latin typeface="Arial"/>
                <a:cs typeface="Arial"/>
              </a:rPr>
              <a:t>y</a:t>
            </a:r>
            <a:endParaRPr sz="2600" dirty="0">
              <a:latin typeface="Arial"/>
              <a:cs typeface="Arial"/>
            </a:endParaRPr>
          </a:p>
          <a:p>
            <a:pPr marL="469900" indent="-457200" eaLnBrk="1" fontAlgn="auto" hangingPunct="1">
              <a:spcBef>
                <a:spcPts val="885"/>
              </a:spcBef>
              <a:spcAft>
                <a:spcPts val="0"/>
              </a:spcAft>
              <a:buClr>
                <a:srgbClr val="BC0E34"/>
              </a:buClr>
              <a:buFont typeface="Arial"/>
              <a:buChar char="•"/>
              <a:tabLst>
                <a:tab pos="469900" algn="l"/>
              </a:tabLst>
              <a:defRPr/>
            </a:pPr>
            <a:r>
              <a:rPr sz="2600" dirty="0">
                <a:solidFill>
                  <a:srgbClr val="00305B"/>
                </a:solidFill>
                <a:latin typeface="Arial"/>
                <a:cs typeface="Arial"/>
              </a:rPr>
              <a:t>Brunel</a:t>
            </a:r>
            <a:r>
              <a:rPr sz="2600" spc="5" dirty="0">
                <a:solidFill>
                  <a:srgbClr val="00305B"/>
                </a:solidFill>
                <a:latin typeface="Times New Roman"/>
                <a:cs typeface="Times New Roman"/>
              </a:rPr>
              <a:t> </a:t>
            </a:r>
            <a:r>
              <a:rPr sz="2600" spc="-10" dirty="0">
                <a:solidFill>
                  <a:srgbClr val="00305B"/>
                </a:solidFill>
                <a:latin typeface="Arial"/>
                <a:cs typeface="Arial"/>
              </a:rPr>
              <a:t>P</a:t>
            </a:r>
            <a:r>
              <a:rPr sz="2600" spc="-20" dirty="0">
                <a:solidFill>
                  <a:srgbClr val="00305B"/>
                </a:solidFill>
                <a:latin typeface="Arial"/>
                <a:cs typeface="Arial"/>
              </a:rPr>
              <a:t>r</a:t>
            </a:r>
            <a:r>
              <a:rPr sz="2600" spc="-25" dirty="0">
                <a:solidFill>
                  <a:srgbClr val="00305B"/>
                </a:solidFill>
                <a:latin typeface="Arial"/>
                <a:cs typeface="Arial"/>
              </a:rPr>
              <a:t>o</a:t>
            </a:r>
            <a:r>
              <a:rPr sz="2600" spc="-10" dirty="0">
                <a:solidFill>
                  <a:srgbClr val="00305B"/>
                </a:solidFill>
                <a:latin typeface="Arial"/>
                <a:cs typeface="Arial"/>
              </a:rPr>
              <a:t>g</a:t>
            </a:r>
            <a:r>
              <a:rPr sz="2600" spc="-20" dirty="0">
                <a:solidFill>
                  <a:srgbClr val="00305B"/>
                </a:solidFill>
                <a:latin typeface="Arial"/>
                <a:cs typeface="Arial"/>
              </a:rPr>
              <a:t>r</a:t>
            </a:r>
            <a:r>
              <a:rPr sz="2600" spc="-10" dirty="0">
                <a:solidFill>
                  <a:srgbClr val="00305B"/>
                </a:solidFill>
                <a:latin typeface="Arial"/>
                <a:cs typeface="Arial"/>
              </a:rPr>
              <a:t>a</a:t>
            </a:r>
            <a:r>
              <a:rPr sz="2600" spc="-15" dirty="0">
                <a:solidFill>
                  <a:srgbClr val="00305B"/>
                </a:solidFill>
                <a:latin typeface="Arial"/>
                <a:cs typeface="Arial"/>
              </a:rPr>
              <a:t>mm</a:t>
            </a:r>
            <a:r>
              <a:rPr sz="2600" spc="-25" dirty="0">
                <a:solidFill>
                  <a:srgbClr val="00305B"/>
                </a:solidFill>
                <a:latin typeface="Arial"/>
                <a:cs typeface="Arial"/>
              </a:rPr>
              <a:t>e</a:t>
            </a:r>
            <a:r>
              <a:rPr sz="2600" dirty="0">
                <a:solidFill>
                  <a:srgbClr val="00305B"/>
                </a:solidFill>
                <a:latin typeface="Arial"/>
                <a:cs typeface="Arial"/>
              </a:rPr>
              <a:t>s</a:t>
            </a:r>
            <a:endParaRPr sz="2600" dirty="0">
              <a:latin typeface="Arial"/>
              <a:cs typeface="Arial"/>
            </a:endParaRPr>
          </a:p>
          <a:p>
            <a:pPr marL="469900" indent="-457200" eaLnBrk="1" fontAlgn="auto" hangingPunct="1">
              <a:spcBef>
                <a:spcPts val="875"/>
              </a:spcBef>
              <a:spcAft>
                <a:spcPts val="0"/>
              </a:spcAft>
              <a:buClr>
                <a:srgbClr val="BC0E34"/>
              </a:buClr>
              <a:buFont typeface="Arial"/>
              <a:buChar char="•"/>
              <a:tabLst>
                <a:tab pos="469900" algn="l"/>
              </a:tabLst>
              <a:defRPr/>
            </a:pPr>
            <a:r>
              <a:rPr sz="2600" spc="-10" dirty="0">
                <a:solidFill>
                  <a:srgbClr val="00305B"/>
                </a:solidFill>
                <a:latin typeface="Arial"/>
                <a:cs typeface="Arial"/>
              </a:rPr>
              <a:t>Cha</a:t>
            </a:r>
            <a:r>
              <a:rPr sz="2600" spc="-25" dirty="0">
                <a:solidFill>
                  <a:srgbClr val="00305B"/>
                </a:solidFill>
                <a:latin typeface="Arial"/>
                <a:cs typeface="Arial"/>
              </a:rPr>
              <a:t>n</a:t>
            </a:r>
            <a:r>
              <a:rPr sz="2600" spc="-10" dirty="0">
                <a:solidFill>
                  <a:srgbClr val="00305B"/>
                </a:solidFill>
                <a:latin typeface="Arial"/>
                <a:cs typeface="Arial"/>
              </a:rPr>
              <a:t>ge</a:t>
            </a:r>
            <a:r>
              <a:rPr sz="2600" dirty="0">
                <a:solidFill>
                  <a:srgbClr val="00305B"/>
                </a:solidFill>
                <a:latin typeface="Arial"/>
                <a:cs typeface="Arial"/>
              </a:rPr>
              <a:t>s</a:t>
            </a:r>
            <a:r>
              <a:rPr sz="2600" spc="50" dirty="0">
                <a:solidFill>
                  <a:srgbClr val="00305B"/>
                </a:solidFill>
                <a:latin typeface="Times New Roman"/>
                <a:cs typeface="Times New Roman"/>
              </a:rPr>
              <a:t> </a:t>
            </a:r>
            <a:r>
              <a:rPr sz="2600" spc="-30" dirty="0">
                <a:solidFill>
                  <a:srgbClr val="00305B"/>
                </a:solidFill>
                <a:latin typeface="Arial"/>
                <a:cs typeface="Arial"/>
              </a:rPr>
              <a:t>t</a:t>
            </a:r>
            <a:r>
              <a:rPr sz="2600" dirty="0">
                <a:solidFill>
                  <a:srgbClr val="00305B"/>
                </a:solidFill>
                <a:latin typeface="Arial"/>
                <a:cs typeface="Arial"/>
              </a:rPr>
              <a:t>o</a:t>
            </a:r>
            <a:r>
              <a:rPr sz="2600" spc="50" dirty="0">
                <a:solidFill>
                  <a:srgbClr val="00305B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00305B"/>
                </a:solidFill>
                <a:latin typeface="Arial"/>
                <a:cs typeface="Arial"/>
              </a:rPr>
              <a:t>c</a:t>
            </a:r>
            <a:r>
              <a:rPr sz="2600" spc="-25" dirty="0">
                <a:solidFill>
                  <a:srgbClr val="00305B"/>
                </a:solidFill>
                <a:latin typeface="Arial"/>
                <a:cs typeface="Arial"/>
              </a:rPr>
              <a:t>r</a:t>
            </a:r>
            <a:r>
              <a:rPr sz="2600" spc="-10" dirty="0">
                <a:solidFill>
                  <a:srgbClr val="00305B"/>
                </a:solidFill>
                <a:latin typeface="Arial"/>
                <a:cs typeface="Arial"/>
              </a:rPr>
              <a:t>ed</a:t>
            </a:r>
            <a:r>
              <a:rPr sz="2600" spc="-15" dirty="0">
                <a:solidFill>
                  <a:srgbClr val="00305B"/>
                </a:solidFill>
                <a:latin typeface="Arial"/>
                <a:cs typeface="Arial"/>
              </a:rPr>
              <a:t>i</a:t>
            </a:r>
            <a:r>
              <a:rPr sz="2600" dirty="0">
                <a:solidFill>
                  <a:srgbClr val="00305B"/>
                </a:solidFill>
                <a:latin typeface="Arial"/>
                <a:cs typeface="Arial"/>
              </a:rPr>
              <a:t>t</a:t>
            </a:r>
            <a:r>
              <a:rPr sz="2600" spc="40" dirty="0">
                <a:solidFill>
                  <a:srgbClr val="00305B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00305B"/>
                </a:solidFill>
                <a:latin typeface="Arial"/>
                <a:cs typeface="Arial"/>
              </a:rPr>
              <a:t>s</a:t>
            </a:r>
            <a:r>
              <a:rPr sz="2600" spc="-25" dirty="0">
                <a:solidFill>
                  <a:srgbClr val="00305B"/>
                </a:solidFill>
                <a:latin typeface="Arial"/>
                <a:cs typeface="Arial"/>
              </a:rPr>
              <a:t>t</a:t>
            </a:r>
            <a:r>
              <a:rPr sz="2600" spc="-20" dirty="0">
                <a:solidFill>
                  <a:srgbClr val="00305B"/>
                </a:solidFill>
                <a:latin typeface="Arial"/>
                <a:cs typeface="Arial"/>
              </a:rPr>
              <a:t>r</a:t>
            </a:r>
            <a:r>
              <a:rPr sz="2600" spc="-10" dirty="0">
                <a:solidFill>
                  <a:srgbClr val="00305B"/>
                </a:solidFill>
                <a:latin typeface="Arial"/>
                <a:cs typeface="Arial"/>
              </a:rPr>
              <a:t>u</a:t>
            </a:r>
            <a:r>
              <a:rPr sz="2600" dirty="0">
                <a:solidFill>
                  <a:srgbClr val="00305B"/>
                </a:solidFill>
                <a:latin typeface="Arial"/>
                <a:cs typeface="Arial"/>
              </a:rPr>
              <a:t>c</a:t>
            </a:r>
            <a:r>
              <a:rPr sz="2600" spc="-25" dirty="0">
                <a:solidFill>
                  <a:srgbClr val="00305B"/>
                </a:solidFill>
                <a:latin typeface="Arial"/>
                <a:cs typeface="Arial"/>
              </a:rPr>
              <a:t>t</a:t>
            </a:r>
            <a:r>
              <a:rPr sz="2600" spc="-10" dirty="0">
                <a:solidFill>
                  <a:srgbClr val="00305B"/>
                </a:solidFill>
                <a:latin typeface="Arial"/>
                <a:cs typeface="Arial"/>
              </a:rPr>
              <a:t>u</a:t>
            </a:r>
            <a:r>
              <a:rPr sz="2600" spc="-20" dirty="0">
                <a:solidFill>
                  <a:srgbClr val="00305B"/>
                </a:solidFill>
                <a:latin typeface="Arial"/>
                <a:cs typeface="Arial"/>
              </a:rPr>
              <a:t>r</a:t>
            </a:r>
            <a:r>
              <a:rPr sz="2600" dirty="0">
                <a:solidFill>
                  <a:srgbClr val="00305B"/>
                </a:solidFill>
                <a:latin typeface="Arial"/>
                <a:cs typeface="Arial"/>
              </a:rPr>
              <a:t>e</a:t>
            </a:r>
            <a:endParaRPr sz="2600" dirty="0">
              <a:latin typeface="Arial"/>
              <a:cs typeface="Arial"/>
            </a:endParaRPr>
          </a:p>
          <a:p>
            <a:pPr marL="469900" indent="-457200" eaLnBrk="1" fontAlgn="auto" hangingPunct="1">
              <a:spcBef>
                <a:spcPts val="900"/>
              </a:spcBef>
              <a:spcAft>
                <a:spcPts val="0"/>
              </a:spcAft>
              <a:buClr>
                <a:srgbClr val="BC0E34"/>
              </a:buClr>
              <a:buFont typeface="Arial"/>
              <a:buChar char="•"/>
              <a:tabLst>
                <a:tab pos="469900" algn="l"/>
              </a:tabLst>
              <a:defRPr/>
            </a:pPr>
            <a:r>
              <a:rPr sz="2600" spc="-10" dirty="0">
                <a:solidFill>
                  <a:srgbClr val="00305B"/>
                </a:solidFill>
                <a:latin typeface="Arial"/>
                <a:cs typeface="Arial"/>
              </a:rPr>
              <a:t>A</a:t>
            </a:r>
            <a:r>
              <a:rPr sz="2600" dirty="0">
                <a:solidFill>
                  <a:srgbClr val="00305B"/>
                </a:solidFill>
                <a:latin typeface="Arial"/>
                <a:cs typeface="Arial"/>
              </a:rPr>
              <a:t>s</a:t>
            </a:r>
            <a:r>
              <a:rPr sz="2600" spc="-25" dirty="0">
                <a:solidFill>
                  <a:srgbClr val="00305B"/>
                </a:solidFill>
                <a:latin typeface="Arial"/>
                <a:cs typeface="Arial"/>
              </a:rPr>
              <a:t>s</a:t>
            </a:r>
            <a:r>
              <a:rPr sz="2600" spc="-10" dirty="0">
                <a:solidFill>
                  <a:srgbClr val="00305B"/>
                </a:solidFill>
                <a:latin typeface="Arial"/>
                <a:cs typeface="Arial"/>
              </a:rPr>
              <a:t>e</a:t>
            </a:r>
            <a:r>
              <a:rPr sz="2600" spc="-20" dirty="0">
                <a:solidFill>
                  <a:srgbClr val="00305B"/>
                </a:solidFill>
                <a:latin typeface="Arial"/>
                <a:cs typeface="Arial"/>
              </a:rPr>
              <a:t>s</a:t>
            </a:r>
            <a:r>
              <a:rPr sz="2600" dirty="0">
                <a:solidFill>
                  <a:srgbClr val="00305B"/>
                </a:solidFill>
                <a:latin typeface="Arial"/>
                <a:cs typeface="Arial"/>
              </a:rPr>
              <a:t>s</a:t>
            </a:r>
            <a:r>
              <a:rPr sz="2600" spc="-20" dirty="0">
                <a:solidFill>
                  <a:srgbClr val="00305B"/>
                </a:solidFill>
                <a:latin typeface="Arial"/>
                <a:cs typeface="Arial"/>
              </a:rPr>
              <a:t>m</a:t>
            </a:r>
            <a:r>
              <a:rPr sz="2600" spc="-25" dirty="0">
                <a:solidFill>
                  <a:srgbClr val="00305B"/>
                </a:solidFill>
                <a:latin typeface="Arial"/>
                <a:cs typeface="Arial"/>
              </a:rPr>
              <a:t>e</a:t>
            </a:r>
            <a:r>
              <a:rPr sz="2600" spc="-10" dirty="0">
                <a:solidFill>
                  <a:srgbClr val="00305B"/>
                </a:solidFill>
                <a:latin typeface="Arial"/>
                <a:cs typeface="Arial"/>
              </a:rPr>
              <a:t>n</a:t>
            </a:r>
            <a:r>
              <a:rPr sz="2600" dirty="0">
                <a:solidFill>
                  <a:srgbClr val="00305B"/>
                </a:solidFill>
                <a:latin typeface="Arial"/>
                <a:cs typeface="Arial"/>
              </a:rPr>
              <a:t>t</a:t>
            </a:r>
            <a:r>
              <a:rPr sz="2600" spc="40" dirty="0">
                <a:solidFill>
                  <a:srgbClr val="00305B"/>
                </a:solidFill>
                <a:latin typeface="Times New Roman"/>
                <a:cs typeface="Times New Roman"/>
              </a:rPr>
              <a:t> </a:t>
            </a:r>
            <a:r>
              <a:rPr sz="2600" spc="-10" dirty="0">
                <a:solidFill>
                  <a:srgbClr val="00305B"/>
                </a:solidFill>
                <a:latin typeface="Arial"/>
                <a:cs typeface="Arial"/>
              </a:rPr>
              <a:t>an</a:t>
            </a:r>
            <a:r>
              <a:rPr sz="2600" dirty="0">
                <a:solidFill>
                  <a:srgbClr val="00305B"/>
                </a:solidFill>
                <a:latin typeface="Arial"/>
                <a:cs typeface="Arial"/>
              </a:rPr>
              <a:t>d</a:t>
            </a:r>
            <a:r>
              <a:rPr sz="2600" spc="50" dirty="0">
                <a:solidFill>
                  <a:srgbClr val="00305B"/>
                </a:solidFill>
                <a:latin typeface="Times New Roman"/>
                <a:cs typeface="Times New Roman"/>
              </a:rPr>
              <a:t> </a:t>
            </a:r>
            <a:r>
              <a:rPr sz="2600" spc="-10" dirty="0">
                <a:solidFill>
                  <a:srgbClr val="00305B"/>
                </a:solidFill>
                <a:latin typeface="Arial"/>
                <a:cs typeface="Arial"/>
              </a:rPr>
              <a:t>E</a:t>
            </a:r>
            <a:r>
              <a:rPr sz="2600" dirty="0">
                <a:solidFill>
                  <a:srgbClr val="00305B"/>
                </a:solidFill>
                <a:latin typeface="Arial"/>
                <a:cs typeface="Arial"/>
              </a:rPr>
              <a:t>x</a:t>
            </a:r>
            <a:r>
              <a:rPr sz="2600" spc="-35" dirty="0">
                <a:solidFill>
                  <a:srgbClr val="00305B"/>
                </a:solidFill>
                <a:latin typeface="Arial"/>
                <a:cs typeface="Arial"/>
              </a:rPr>
              <a:t>t</a:t>
            </a:r>
            <a:r>
              <a:rPr sz="2600" spc="-10" dirty="0">
                <a:solidFill>
                  <a:srgbClr val="00305B"/>
                </a:solidFill>
                <a:latin typeface="Arial"/>
                <a:cs typeface="Arial"/>
              </a:rPr>
              <a:t>e</a:t>
            </a:r>
            <a:r>
              <a:rPr sz="2600" spc="-20" dirty="0">
                <a:solidFill>
                  <a:srgbClr val="00305B"/>
                </a:solidFill>
                <a:latin typeface="Arial"/>
                <a:cs typeface="Arial"/>
              </a:rPr>
              <a:t>r</a:t>
            </a:r>
            <a:r>
              <a:rPr sz="2600" spc="-10" dirty="0">
                <a:solidFill>
                  <a:srgbClr val="00305B"/>
                </a:solidFill>
                <a:latin typeface="Arial"/>
                <a:cs typeface="Arial"/>
              </a:rPr>
              <a:t>na</a:t>
            </a:r>
            <a:r>
              <a:rPr sz="2600" dirty="0">
                <a:solidFill>
                  <a:srgbClr val="00305B"/>
                </a:solidFill>
                <a:latin typeface="Arial"/>
                <a:cs typeface="Arial"/>
              </a:rPr>
              <a:t>l</a:t>
            </a:r>
            <a:r>
              <a:rPr sz="2600" spc="40" dirty="0">
                <a:solidFill>
                  <a:srgbClr val="00305B"/>
                </a:solidFill>
                <a:latin typeface="Times New Roman"/>
                <a:cs typeface="Times New Roman"/>
              </a:rPr>
              <a:t> </a:t>
            </a:r>
            <a:r>
              <a:rPr sz="2600" spc="-10" dirty="0">
                <a:solidFill>
                  <a:srgbClr val="00305B"/>
                </a:solidFill>
                <a:latin typeface="Arial"/>
                <a:cs typeface="Arial"/>
              </a:rPr>
              <a:t>E</a:t>
            </a:r>
            <a:r>
              <a:rPr sz="2600" dirty="0">
                <a:solidFill>
                  <a:srgbClr val="00305B"/>
                </a:solidFill>
                <a:latin typeface="Arial"/>
                <a:cs typeface="Arial"/>
              </a:rPr>
              <a:t>x</a:t>
            </a:r>
            <a:r>
              <a:rPr sz="2600" spc="-30" dirty="0">
                <a:solidFill>
                  <a:srgbClr val="00305B"/>
                </a:solidFill>
                <a:latin typeface="Arial"/>
                <a:cs typeface="Arial"/>
              </a:rPr>
              <a:t>a</a:t>
            </a:r>
            <a:r>
              <a:rPr sz="2600" spc="-15" dirty="0">
                <a:solidFill>
                  <a:srgbClr val="00305B"/>
                </a:solidFill>
                <a:latin typeface="Arial"/>
                <a:cs typeface="Arial"/>
              </a:rPr>
              <a:t>mi</a:t>
            </a:r>
            <a:r>
              <a:rPr sz="2600" spc="-10" dirty="0">
                <a:solidFill>
                  <a:srgbClr val="00305B"/>
                </a:solidFill>
                <a:latin typeface="Arial"/>
                <a:cs typeface="Arial"/>
              </a:rPr>
              <a:t>n</a:t>
            </a:r>
            <a:r>
              <a:rPr sz="2600" spc="-15" dirty="0">
                <a:solidFill>
                  <a:srgbClr val="00305B"/>
                </a:solidFill>
                <a:latin typeface="Arial"/>
                <a:cs typeface="Arial"/>
              </a:rPr>
              <a:t>i</a:t>
            </a:r>
            <a:r>
              <a:rPr sz="2600" spc="-10" dirty="0">
                <a:solidFill>
                  <a:srgbClr val="00305B"/>
                </a:solidFill>
                <a:latin typeface="Arial"/>
                <a:cs typeface="Arial"/>
              </a:rPr>
              <a:t>n</a:t>
            </a:r>
            <a:r>
              <a:rPr sz="2600" dirty="0">
                <a:solidFill>
                  <a:srgbClr val="00305B"/>
                </a:solidFill>
                <a:latin typeface="Arial"/>
                <a:cs typeface="Arial"/>
              </a:rPr>
              <a:t>g</a:t>
            </a:r>
            <a:r>
              <a:rPr sz="2600" spc="25" dirty="0">
                <a:solidFill>
                  <a:srgbClr val="00305B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00305B"/>
                </a:solidFill>
                <a:latin typeface="Arial"/>
                <a:cs typeface="Arial"/>
              </a:rPr>
              <a:t>at</a:t>
            </a:r>
            <a:r>
              <a:rPr sz="2600" spc="-30" dirty="0">
                <a:solidFill>
                  <a:srgbClr val="00305B"/>
                </a:solidFill>
                <a:latin typeface="Times New Roman"/>
                <a:cs typeface="Times New Roman"/>
              </a:rPr>
              <a:t> </a:t>
            </a:r>
            <a:r>
              <a:rPr sz="2600" spc="-10" dirty="0">
                <a:solidFill>
                  <a:srgbClr val="00305B"/>
                </a:solidFill>
                <a:latin typeface="Arial"/>
                <a:cs typeface="Arial"/>
              </a:rPr>
              <a:t>B</a:t>
            </a:r>
            <a:r>
              <a:rPr sz="2600" spc="-20" dirty="0">
                <a:solidFill>
                  <a:srgbClr val="00305B"/>
                </a:solidFill>
                <a:latin typeface="Arial"/>
                <a:cs typeface="Arial"/>
              </a:rPr>
              <a:t>r</a:t>
            </a:r>
            <a:r>
              <a:rPr sz="2600" spc="-10" dirty="0">
                <a:solidFill>
                  <a:srgbClr val="00305B"/>
                </a:solidFill>
                <a:latin typeface="Arial"/>
                <a:cs typeface="Arial"/>
              </a:rPr>
              <a:t>une</a:t>
            </a:r>
            <a:r>
              <a:rPr sz="2600" dirty="0">
                <a:solidFill>
                  <a:srgbClr val="00305B"/>
                </a:solidFill>
                <a:latin typeface="Arial"/>
                <a:cs typeface="Arial"/>
              </a:rPr>
              <a:t>l</a:t>
            </a:r>
            <a:endParaRPr sz="2600" dirty="0">
              <a:latin typeface="Arial"/>
              <a:cs typeface="Arial"/>
            </a:endParaRPr>
          </a:p>
          <a:p>
            <a:pPr marL="469900" indent="-457200" eaLnBrk="1" fontAlgn="auto" hangingPunct="1">
              <a:spcBef>
                <a:spcPts val="885"/>
              </a:spcBef>
              <a:spcAft>
                <a:spcPts val="0"/>
              </a:spcAft>
              <a:buClr>
                <a:srgbClr val="BC0E34"/>
              </a:buClr>
              <a:buFont typeface="Arial"/>
              <a:buChar char="•"/>
              <a:tabLst>
                <a:tab pos="469900" algn="l"/>
              </a:tabLst>
              <a:defRPr/>
            </a:pPr>
            <a:r>
              <a:rPr sz="2600" dirty="0">
                <a:solidFill>
                  <a:srgbClr val="00305B"/>
                </a:solidFill>
                <a:latin typeface="Arial"/>
                <a:cs typeface="Arial"/>
              </a:rPr>
              <a:t>Panels</a:t>
            </a:r>
            <a:r>
              <a:rPr sz="2600" spc="25" dirty="0">
                <a:solidFill>
                  <a:srgbClr val="00305B"/>
                </a:solidFill>
                <a:latin typeface="Times New Roman"/>
                <a:cs typeface="Times New Roman"/>
              </a:rPr>
              <a:t> </a:t>
            </a:r>
            <a:r>
              <a:rPr sz="2600" spc="-10" dirty="0">
                <a:solidFill>
                  <a:srgbClr val="00305B"/>
                </a:solidFill>
                <a:latin typeface="Arial"/>
                <a:cs typeface="Arial"/>
              </a:rPr>
              <a:t>an</a:t>
            </a:r>
            <a:r>
              <a:rPr sz="2600" dirty="0">
                <a:solidFill>
                  <a:srgbClr val="00305B"/>
                </a:solidFill>
                <a:latin typeface="Arial"/>
                <a:cs typeface="Arial"/>
              </a:rPr>
              <a:t>d</a:t>
            </a:r>
            <a:r>
              <a:rPr sz="2600" spc="10" dirty="0">
                <a:solidFill>
                  <a:srgbClr val="00305B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00305B"/>
                </a:solidFill>
                <a:latin typeface="Arial"/>
                <a:cs typeface="Arial"/>
              </a:rPr>
              <a:t>Bo</a:t>
            </a:r>
            <a:r>
              <a:rPr sz="2600" spc="5" dirty="0">
                <a:solidFill>
                  <a:srgbClr val="00305B"/>
                </a:solidFill>
                <a:latin typeface="Arial"/>
                <a:cs typeface="Arial"/>
              </a:rPr>
              <a:t>a</a:t>
            </a:r>
            <a:r>
              <a:rPr sz="2600" spc="-20" dirty="0">
                <a:solidFill>
                  <a:srgbClr val="00305B"/>
                </a:solidFill>
                <a:latin typeface="Arial"/>
                <a:cs typeface="Arial"/>
              </a:rPr>
              <a:t>r</a:t>
            </a:r>
            <a:r>
              <a:rPr sz="2600" spc="-5" dirty="0">
                <a:solidFill>
                  <a:srgbClr val="00305B"/>
                </a:solidFill>
                <a:latin typeface="Arial"/>
                <a:cs typeface="Arial"/>
              </a:rPr>
              <a:t>d</a:t>
            </a:r>
            <a:r>
              <a:rPr sz="2600" dirty="0">
                <a:solidFill>
                  <a:srgbClr val="00305B"/>
                </a:solidFill>
                <a:latin typeface="Arial"/>
                <a:cs typeface="Arial"/>
              </a:rPr>
              <a:t>s</a:t>
            </a:r>
            <a:r>
              <a:rPr sz="2600" spc="35" dirty="0">
                <a:solidFill>
                  <a:srgbClr val="00305B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00305B"/>
                </a:solidFill>
                <a:latin typeface="Arial"/>
                <a:cs typeface="Arial"/>
              </a:rPr>
              <a:t>of</a:t>
            </a:r>
            <a:r>
              <a:rPr sz="2600" spc="5" dirty="0">
                <a:solidFill>
                  <a:srgbClr val="00305B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00305B"/>
                </a:solidFill>
                <a:latin typeface="Arial"/>
                <a:cs typeface="Arial"/>
              </a:rPr>
              <a:t>Exam</a:t>
            </a:r>
            <a:r>
              <a:rPr sz="2600" spc="-15" dirty="0">
                <a:solidFill>
                  <a:srgbClr val="00305B"/>
                </a:solidFill>
                <a:latin typeface="Arial"/>
                <a:cs typeface="Arial"/>
              </a:rPr>
              <a:t>i</a:t>
            </a:r>
            <a:r>
              <a:rPr sz="2600" spc="-10" dirty="0">
                <a:solidFill>
                  <a:srgbClr val="00305B"/>
                </a:solidFill>
                <a:latin typeface="Arial"/>
                <a:cs typeface="Arial"/>
              </a:rPr>
              <a:t>n</a:t>
            </a:r>
            <a:r>
              <a:rPr sz="2600" spc="-5" dirty="0">
                <a:solidFill>
                  <a:srgbClr val="00305B"/>
                </a:solidFill>
                <a:latin typeface="Arial"/>
                <a:cs typeface="Arial"/>
              </a:rPr>
              <a:t>er</a:t>
            </a:r>
            <a:r>
              <a:rPr sz="2600" dirty="0">
                <a:solidFill>
                  <a:srgbClr val="00305B"/>
                </a:solidFill>
                <a:latin typeface="Arial"/>
                <a:cs typeface="Arial"/>
              </a:rPr>
              <a:t>s</a:t>
            </a:r>
            <a:r>
              <a:rPr sz="2600" spc="55" dirty="0">
                <a:solidFill>
                  <a:srgbClr val="00305B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00305B"/>
                </a:solidFill>
                <a:latin typeface="Arial"/>
                <a:cs typeface="Arial"/>
              </a:rPr>
              <a:t>at</a:t>
            </a:r>
            <a:r>
              <a:rPr sz="2600" spc="5" dirty="0">
                <a:solidFill>
                  <a:srgbClr val="00305B"/>
                </a:solidFill>
                <a:latin typeface="Times New Roman"/>
                <a:cs typeface="Times New Roman"/>
              </a:rPr>
              <a:t> </a:t>
            </a:r>
            <a:r>
              <a:rPr sz="2600" spc="-10" dirty="0">
                <a:solidFill>
                  <a:srgbClr val="00305B"/>
                </a:solidFill>
                <a:latin typeface="Arial"/>
                <a:cs typeface="Arial"/>
              </a:rPr>
              <a:t>B</a:t>
            </a:r>
            <a:r>
              <a:rPr sz="2600" spc="-20" dirty="0">
                <a:solidFill>
                  <a:srgbClr val="00305B"/>
                </a:solidFill>
                <a:latin typeface="Arial"/>
                <a:cs typeface="Arial"/>
              </a:rPr>
              <a:t>r</a:t>
            </a:r>
            <a:r>
              <a:rPr sz="2600" spc="-10" dirty="0">
                <a:solidFill>
                  <a:srgbClr val="00305B"/>
                </a:solidFill>
                <a:latin typeface="Arial"/>
                <a:cs typeface="Arial"/>
              </a:rPr>
              <a:t>une</a:t>
            </a:r>
            <a:r>
              <a:rPr sz="2600" dirty="0">
                <a:solidFill>
                  <a:srgbClr val="00305B"/>
                </a:solidFill>
                <a:latin typeface="Arial"/>
                <a:cs typeface="Arial"/>
              </a:rPr>
              <a:t>l</a:t>
            </a:r>
            <a:endParaRPr sz="2600" dirty="0">
              <a:latin typeface="Arial"/>
              <a:cs typeface="Arial"/>
            </a:endParaRPr>
          </a:p>
          <a:p>
            <a:pPr marL="469900" indent="-457200" eaLnBrk="1" fontAlgn="auto" hangingPunct="1">
              <a:spcBef>
                <a:spcPts val="880"/>
              </a:spcBef>
              <a:spcAft>
                <a:spcPts val="0"/>
              </a:spcAft>
              <a:buClr>
                <a:srgbClr val="BC0E34"/>
              </a:buClr>
              <a:buFont typeface="Arial"/>
              <a:buChar char="•"/>
              <a:tabLst>
                <a:tab pos="469900" algn="l"/>
              </a:tabLst>
              <a:defRPr/>
            </a:pPr>
            <a:r>
              <a:rPr sz="2600" dirty="0">
                <a:solidFill>
                  <a:srgbClr val="00305B"/>
                </a:solidFill>
                <a:latin typeface="Arial"/>
                <a:cs typeface="Arial"/>
              </a:rPr>
              <a:t>Brunel</a:t>
            </a:r>
            <a:r>
              <a:rPr sz="2600" spc="-114" dirty="0">
                <a:solidFill>
                  <a:srgbClr val="00305B"/>
                </a:solidFill>
                <a:latin typeface="Times New Roman"/>
                <a:cs typeface="Times New Roman"/>
              </a:rPr>
              <a:t> </a:t>
            </a:r>
            <a:r>
              <a:rPr sz="2600" spc="-10" dirty="0">
                <a:solidFill>
                  <a:srgbClr val="00305B"/>
                </a:solidFill>
                <a:latin typeface="Arial"/>
                <a:cs typeface="Arial"/>
              </a:rPr>
              <a:t>A</a:t>
            </a:r>
            <a:r>
              <a:rPr sz="2600" dirty="0">
                <a:solidFill>
                  <a:srgbClr val="00305B"/>
                </a:solidFill>
                <a:latin typeface="Arial"/>
                <a:cs typeface="Arial"/>
              </a:rPr>
              <a:t>cademic</a:t>
            </a:r>
            <a:r>
              <a:rPr sz="2600" spc="-40" dirty="0">
                <a:solidFill>
                  <a:srgbClr val="00305B"/>
                </a:solidFill>
                <a:latin typeface="Times New Roman"/>
                <a:cs typeface="Times New Roman"/>
              </a:rPr>
              <a:t> </a:t>
            </a:r>
            <a:r>
              <a:rPr sz="2600" spc="-25" dirty="0">
                <a:solidFill>
                  <a:srgbClr val="00305B"/>
                </a:solidFill>
                <a:latin typeface="Arial"/>
                <a:cs typeface="Arial"/>
              </a:rPr>
              <a:t>R</a:t>
            </a:r>
            <a:r>
              <a:rPr sz="2600" spc="-10" dirty="0">
                <a:solidFill>
                  <a:srgbClr val="00305B"/>
                </a:solidFill>
                <a:latin typeface="Arial"/>
                <a:cs typeface="Arial"/>
              </a:rPr>
              <a:t>egu</a:t>
            </a:r>
            <a:r>
              <a:rPr sz="2600" spc="-15" dirty="0">
                <a:solidFill>
                  <a:srgbClr val="00305B"/>
                </a:solidFill>
                <a:latin typeface="Arial"/>
                <a:cs typeface="Arial"/>
              </a:rPr>
              <a:t>l</a:t>
            </a:r>
            <a:r>
              <a:rPr sz="2600" spc="-10" dirty="0">
                <a:solidFill>
                  <a:srgbClr val="00305B"/>
                </a:solidFill>
                <a:latin typeface="Arial"/>
                <a:cs typeface="Arial"/>
              </a:rPr>
              <a:t>a</a:t>
            </a:r>
            <a:r>
              <a:rPr sz="2600" spc="-20" dirty="0">
                <a:solidFill>
                  <a:srgbClr val="00305B"/>
                </a:solidFill>
                <a:latin typeface="Arial"/>
                <a:cs typeface="Arial"/>
              </a:rPr>
              <a:t>t</a:t>
            </a:r>
            <a:r>
              <a:rPr sz="2600" spc="-15" dirty="0">
                <a:solidFill>
                  <a:srgbClr val="00305B"/>
                </a:solidFill>
                <a:latin typeface="Arial"/>
                <a:cs typeface="Arial"/>
              </a:rPr>
              <a:t>i</a:t>
            </a:r>
            <a:r>
              <a:rPr sz="2600" spc="-10" dirty="0">
                <a:solidFill>
                  <a:srgbClr val="00305B"/>
                </a:solidFill>
                <a:latin typeface="Arial"/>
                <a:cs typeface="Arial"/>
              </a:rPr>
              <a:t>on</a:t>
            </a:r>
            <a:r>
              <a:rPr sz="2600" dirty="0">
                <a:solidFill>
                  <a:srgbClr val="00305B"/>
                </a:solidFill>
                <a:latin typeface="Arial"/>
                <a:cs typeface="Arial"/>
              </a:rPr>
              <a:t>s</a:t>
            </a:r>
            <a:endParaRPr sz="2600" dirty="0">
              <a:latin typeface="Arial"/>
              <a:cs typeface="Arial"/>
            </a:endParaRPr>
          </a:p>
          <a:p>
            <a:pPr marL="469900" indent="-457200" eaLnBrk="1" fontAlgn="auto" hangingPunct="1">
              <a:lnSpc>
                <a:spcPts val="3045"/>
              </a:lnSpc>
              <a:spcBef>
                <a:spcPts val="1645"/>
              </a:spcBef>
              <a:spcAft>
                <a:spcPts val="0"/>
              </a:spcAft>
              <a:buClr>
                <a:srgbClr val="BC0E34"/>
              </a:buClr>
              <a:buFont typeface="Arial"/>
              <a:buChar char="•"/>
              <a:tabLst>
                <a:tab pos="469900" algn="l"/>
              </a:tabLst>
              <a:defRPr/>
            </a:pPr>
            <a:r>
              <a:rPr sz="2600" dirty="0">
                <a:solidFill>
                  <a:srgbClr val="00305B"/>
                </a:solidFill>
                <a:latin typeface="Arial"/>
                <a:cs typeface="Arial"/>
              </a:rPr>
              <a:t>The</a:t>
            </a:r>
            <a:r>
              <a:rPr sz="2600" spc="-110" dirty="0">
                <a:solidFill>
                  <a:srgbClr val="00305B"/>
                </a:solidFill>
                <a:latin typeface="Times New Roman"/>
                <a:cs typeface="Times New Roman"/>
              </a:rPr>
              <a:t> </a:t>
            </a:r>
            <a:r>
              <a:rPr sz="2600" spc="-10" dirty="0">
                <a:solidFill>
                  <a:srgbClr val="00305B"/>
                </a:solidFill>
                <a:latin typeface="Arial"/>
                <a:cs typeface="Arial"/>
              </a:rPr>
              <a:t>A</a:t>
            </a:r>
            <a:r>
              <a:rPr sz="2600" spc="-5" dirty="0">
                <a:solidFill>
                  <a:srgbClr val="00305B"/>
                </a:solidFill>
                <a:latin typeface="Arial"/>
                <a:cs typeface="Arial"/>
              </a:rPr>
              <a:t>nn</a:t>
            </a:r>
            <a:r>
              <a:rPr sz="2600" spc="-15" dirty="0">
                <a:solidFill>
                  <a:srgbClr val="00305B"/>
                </a:solidFill>
                <a:latin typeface="Arial"/>
                <a:cs typeface="Arial"/>
              </a:rPr>
              <a:t>u</a:t>
            </a:r>
            <a:r>
              <a:rPr sz="2600" spc="-5" dirty="0">
                <a:solidFill>
                  <a:srgbClr val="00305B"/>
                </a:solidFill>
                <a:latin typeface="Arial"/>
                <a:cs typeface="Arial"/>
              </a:rPr>
              <a:t>a</a:t>
            </a:r>
            <a:r>
              <a:rPr sz="2600" dirty="0">
                <a:solidFill>
                  <a:srgbClr val="00305B"/>
                </a:solidFill>
                <a:latin typeface="Arial"/>
                <a:cs typeface="Arial"/>
              </a:rPr>
              <a:t>l</a:t>
            </a:r>
            <a:r>
              <a:rPr sz="2600" spc="-30" dirty="0">
                <a:solidFill>
                  <a:srgbClr val="00305B"/>
                </a:solidFill>
                <a:latin typeface="Times New Roman"/>
                <a:cs typeface="Times New Roman"/>
              </a:rPr>
              <a:t> </a:t>
            </a:r>
            <a:r>
              <a:rPr sz="2600" spc="-5" dirty="0">
                <a:solidFill>
                  <a:srgbClr val="00305B"/>
                </a:solidFill>
                <a:latin typeface="Arial"/>
                <a:cs typeface="Arial"/>
              </a:rPr>
              <a:t>Report</a:t>
            </a:r>
            <a:r>
              <a:rPr sz="2600" spc="-15" dirty="0">
                <a:solidFill>
                  <a:srgbClr val="00305B"/>
                </a:solidFill>
                <a:latin typeface="Arial"/>
                <a:cs typeface="Arial"/>
              </a:rPr>
              <a:t>i</a:t>
            </a:r>
            <a:r>
              <a:rPr sz="2600" spc="-5" dirty="0">
                <a:solidFill>
                  <a:srgbClr val="00305B"/>
                </a:solidFill>
                <a:latin typeface="Arial"/>
                <a:cs typeface="Arial"/>
              </a:rPr>
              <a:t>n</a:t>
            </a:r>
            <a:r>
              <a:rPr sz="2600" dirty="0">
                <a:solidFill>
                  <a:srgbClr val="00305B"/>
                </a:solidFill>
                <a:latin typeface="Arial"/>
                <a:cs typeface="Arial"/>
              </a:rPr>
              <a:t>g</a:t>
            </a:r>
            <a:r>
              <a:rPr sz="2600" spc="40" dirty="0">
                <a:solidFill>
                  <a:srgbClr val="00305B"/>
                </a:solidFill>
                <a:latin typeface="Times New Roman"/>
                <a:cs typeface="Times New Roman"/>
              </a:rPr>
              <a:t> </a:t>
            </a:r>
            <a:r>
              <a:rPr sz="2600" spc="-10" dirty="0">
                <a:solidFill>
                  <a:srgbClr val="00305B"/>
                </a:solidFill>
                <a:latin typeface="Arial"/>
                <a:cs typeface="Arial"/>
              </a:rPr>
              <a:t>P</a:t>
            </a:r>
            <a:r>
              <a:rPr sz="2600" spc="-20" dirty="0">
                <a:solidFill>
                  <a:srgbClr val="00305B"/>
                </a:solidFill>
                <a:latin typeface="Arial"/>
                <a:cs typeface="Arial"/>
              </a:rPr>
              <a:t>r</a:t>
            </a:r>
            <a:r>
              <a:rPr sz="2600" spc="-25" dirty="0">
                <a:solidFill>
                  <a:srgbClr val="00305B"/>
                </a:solidFill>
                <a:latin typeface="Arial"/>
                <a:cs typeface="Arial"/>
              </a:rPr>
              <a:t>o</a:t>
            </a:r>
            <a:r>
              <a:rPr sz="2600" dirty="0">
                <a:solidFill>
                  <a:srgbClr val="00305B"/>
                </a:solidFill>
                <a:latin typeface="Arial"/>
                <a:cs typeface="Arial"/>
              </a:rPr>
              <a:t>c</a:t>
            </a:r>
            <a:r>
              <a:rPr sz="2600" spc="-15" dirty="0">
                <a:solidFill>
                  <a:srgbClr val="00305B"/>
                </a:solidFill>
                <a:latin typeface="Arial"/>
                <a:cs typeface="Arial"/>
              </a:rPr>
              <a:t>e</a:t>
            </a:r>
            <a:r>
              <a:rPr sz="2600" spc="-20" dirty="0">
                <a:solidFill>
                  <a:srgbClr val="00305B"/>
                </a:solidFill>
                <a:latin typeface="Arial"/>
                <a:cs typeface="Arial"/>
              </a:rPr>
              <a:t>s</a:t>
            </a:r>
            <a:r>
              <a:rPr sz="2600" dirty="0">
                <a:solidFill>
                  <a:srgbClr val="00305B"/>
                </a:solidFill>
                <a:latin typeface="Arial"/>
                <a:cs typeface="Arial"/>
              </a:rPr>
              <a:t>s</a:t>
            </a:r>
            <a:endParaRPr sz="2600" dirty="0">
              <a:latin typeface="Arial"/>
              <a:cs typeface="Arial"/>
            </a:endParaRPr>
          </a:p>
          <a:p>
            <a:pPr marL="338455" eaLnBrk="1" fontAlgn="auto" hangingPunct="1">
              <a:lnSpc>
                <a:spcPts val="1845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sz="1600" i="1" spc="-15" dirty="0">
                <a:solidFill>
                  <a:srgbClr val="00305B"/>
                </a:solidFill>
                <a:latin typeface="Arial"/>
                <a:cs typeface="Arial"/>
              </a:rPr>
              <a:t>P</a:t>
            </a:r>
            <a:r>
              <a:rPr sz="1600" i="1" dirty="0">
                <a:solidFill>
                  <a:srgbClr val="00305B"/>
                </a:solidFill>
                <a:latin typeface="Arial"/>
                <a:cs typeface="Arial"/>
              </a:rPr>
              <a:t>l</a:t>
            </a:r>
            <a:r>
              <a:rPr sz="1600" i="1" spc="-15" dirty="0">
                <a:solidFill>
                  <a:srgbClr val="00305B"/>
                </a:solidFill>
                <a:latin typeface="Arial"/>
                <a:cs typeface="Arial"/>
              </a:rPr>
              <a:t>ea</a:t>
            </a:r>
            <a:r>
              <a:rPr sz="1600" i="1" spc="-5" dirty="0">
                <a:solidFill>
                  <a:srgbClr val="00305B"/>
                </a:solidFill>
                <a:latin typeface="Arial"/>
                <a:cs typeface="Arial"/>
              </a:rPr>
              <a:t>s</a:t>
            </a:r>
            <a:r>
              <a:rPr sz="1600" i="1" spc="-10" dirty="0">
                <a:solidFill>
                  <a:srgbClr val="00305B"/>
                </a:solidFill>
                <a:latin typeface="Arial"/>
                <a:cs typeface="Arial"/>
              </a:rPr>
              <a:t>e</a:t>
            </a:r>
            <a:r>
              <a:rPr sz="1600" i="1" spc="40" dirty="0">
                <a:solidFill>
                  <a:srgbClr val="00305B"/>
                </a:solidFill>
                <a:latin typeface="Times New Roman"/>
                <a:cs typeface="Times New Roman"/>
              </a:rPr>
              <a:t> </a:t>
            </a:r>
            <a:r>
              <a:rPr sz="1600" i="1" spc="-15" dirty="0">
                <a:solidFill>
                  <a:srgbClr val="00305B"/>
                </a:solidFill>
                <a:latin typeface="Arial"/>
                <a:cs typeface="Arial"/>
              </a:rPr>
              <a:t>pu</a:t>
            </a:r>
            <a:r>
              <a:rPr sz="1600" i="1" spc="-5" dirty="0">
                <a:solidFill>
                  <a:srgbClr val="00305B"/>
                </a:solidFill>
                <a:latin typeface="Arial"/>
                <a:cs typeface="Arial"/>
              </a:rPr>
              <a:t>t</a:t>
            </a:r>
            <a:r>
              <a:rPr sz="1600" i="1" spc="35" dirty="0">
                <a:solidFill>
                  <a:srgbClr val="00305B"/>
                </a:solidFill>
                <a:latin typeface="Times New Roman"/>
                <a:cs typeface="Times New Roman"/>
              </a:rPr>
              <a:t> </a:t>
            </a:r>
            <a:r>
              <a:rPr sz="1600" i="1" spc="-10" dirty="0">
                <a:solidFill>
                  <a:srgbClr val="00305B"/>
                </a:solidFill>
                <a:latin typeface="Arial"/>
                <a:cs typeface="Arial"/>
              </a:rPr>
              <a:t>any</a:t>
            </a:r>
            <a:r>
              <a:rPr sz="1600" i="1" spc="25" dirty="0">
                <a:solidFill>
                  <a:srgbClr val="00305B"/>
                </a:solidFill>
                <a:latin typeface="Times New Roman"/>
                <a:cs typeface="Times New Roman"/>
              </a:rPr>
              <a:t> </a:t>
            </a:r>
            <a:r>
              <a:rPr sz="1600" i="1" dirty="0">
                <a:solidFill>
                  <a:srgbClr val="00305B"/>
                </a:solidFill>
                <a:latin typeface="Arial"/>
                <a:cs typeface="Arial"/>
              </a:rPr>
              <a:t>q</a:t>
            </a:r>
            <a:r>
              <a:rPr sz="1600" i="1" spc="-15" dirty="0">
                <a:solidFill>
                  <a:srgbClr val="00305B"/>
                </a:solidFill>
                <a:latin typeface="Arial"/>
                <a:cs typeface="Arial"/>
              </a:rPr>
              <a:t>ue</a:t>
            </a:r>
            <a:r>
              <a:rPr sz="1600" i="1" spc="-5" dirty="0">
                <a:solidFill>
                  <a:srgbClr val="00305B"/>
                </a:solidFill>
                <a:latin typeface="Arial"/>
                <a:cs typeface="Arial"/>
              </a:rPr>
              <a:t>sti</a:t>
            </a:r>
            <a:r>
              <a:rPr sz="1600" i="1" spc="-15" dirty="0">
                <a:solidFill>
                  <a:srgbClr val="00305B"/>
                </a:solidFill>
                <a:latin typeface="Arial"/>
                <a:cs typeface="Arial"/>
              </a:rPr>
              <a:t>on</a:t>
            </a:r>
            <a:r>
              <a:rPr sz="1600" i="1" spc="-10" dirty="0">
                <a:solidFill>
                  <a:srgbClr val="00305B"/>
                </a:solidFill>
                <a:latin typeface="Arial"/>
                <a:cs typeface="Arial"/>
              </a:rPr>
              <a:t>s</a:t>
            </a:r>
            <a:r>
              <a:rPr sz="1600" i="1" spc="50" dirty="0">
                <a:solidFill>
                  <a:srgbClr val="00305B"/>
                </a:solidFill>
                <a:latin typeface="Times New Roman"/>
                <a:cs typeface="Times New Roman"/>
              </a:rPr>
              <a:t> </a:t>
            </a:r>
            <a:r>
              <a:rPr sz="1600" i="1" spc="-10" dirty="0">
                <a:solidFill>
                  <a:srgbClr val="00305B"/>
                </a:solidFill>
                <a:latin typeface="Arial"/>
                <a:cs typeface="Arial"/>
              </a:rPr>
              <a:t>in</a:t>
            </a:r>
            <a:r>
              <a:rPr sz="1600" i="1" spc="25" dirty="0">
                <a:solidFill>
                  <a:srgbClr val="00305B"/>
                </a:solidFill>
                <a:latin typeface="Times New Roman"/>
                <a:cs typeface="Times New Roman"/>
              </a:rPr>
              <a:t> </a:t>
            </a:r>
            <a:r>
              <a:rPr sz="1600" i="1" spc="-10" dirty="0">
                <a:solidFill>
                  <a:srgbClr val="00305B"/>
                </a:solidFill>
                <a:latin typeface="Arial"/>
                <a:cs typeface="Arial"/>
              </a:rPr>
              <a:t>the</a:t>
            </a:r>
            <a:r>
              <a:rPr sz="1600" i="1" spc="40" dirty="0">
                <a:solidFill>
                  <a:srgbClr val="00305B"/>
                </a:solidFill>
                <a:latin typeface="Times New Roman"/>
                <a:cs typeface="Times New Roman"/>
              </a:rPr>
              <a:t> </a:t>
            </a:r>
            <a:r>
              <a:rPr sz="1600" i="1" spc="-5" dirty="0">
                <a:solidFill>
                  <a:srgbClr val="00305B"/>
                </a:solidFill>
                <a:latin typeface="Arial"/>
                <a:cs typeface="Arial"/>
              </a:rPr>
              <a:t>c</a:t>
            </a:r>
            <a:r>
              <a:rPr sz="1600" i="1" spc="-15" dirty="0">
                <a:solidFill>
                  <a:srgbClr val="00305B"/>
                </a:solidFill>
                <a:latin typeface="Arial"/>
                <a:cs typeface="Arial"/>
              </a:rPr>
              <a:t>ha</a:t>
            </a:r>
            <a:r>
              <a:rPr sz="1600" i="1" spc="-5" dirty="0">
                <a:solidFill>
                  <a:srgbClr val="00305B"/>
                </a:solidFill>
                <a:latin typeface="Arial"/>
                <a:cs typeface="Arial"/>
              </a:rPr>
              <a:t>t</a:t>
            </a:r>
            <a:r>
              <a:rPr sz="1600" i="1" spc="10" dirty="0">
                <a:solidFill>
                  <a:srgbClr val="00305B"/>
                </a:solidFill>
                <a:latin typeface="Times New Roman"/>
                <a:cs typeface="Times New Roman"/>
              </a:rPr>
              <a:t> </a:t>
            </a:r>
            <a:r>
              <a:rPr sz="1600" i="1" spc="-10" dirty="0">
                <a:solidFill>
                  <a:srgbClr val="00305B"/>
                </a:solidFill>
                <a:latin typeface="Arial"/>
                <a:cs typeface="Arial"/>
              </a:rPr>
              <a:t>fun</a:t>
            </a:r>
            <a:r>
              <a:rPr sz="1600" i="1" spc="-5" dirty="0">
                <a:solidFill>
                  <a:srgbClr val="00305B"/>
                </a:solidFill>
                <a:latin typeface="Arial"/>
                <a:cs typeface="Arial"/>
              </a:rPr>
              <a:t>cti</a:t>
            </a:r>
            <a:r>
              <a:rPr sz="1600" i="1" spc="-15" dirty="0">
                <a:solidFill>
                  <a:srgbClr val="00305B"/>
                </a:solidFill>
                <a:latin typeface="Arial"/>
                <a:cs typeface="Arial"/>
              </a:rPr>
              <a:t>o</a:t>
            </a:r>
            <a:r>
              <a:rPr sz="1600" i="1" spc="-10" dirty="0">
                <a:solidFill>
                  <a:srgbClr val="00305B"/>
                </a:solidFill>
                <a:latin typeface="Arial"/>
                <a:cs typeface="Arial"/>
              </a:rPr>
              <a:t>n,</a:t>
            </a:r>
            <a:r>
              <a:rPr sz="1600" i="1" spc="40" dirty="0">
                <a:solidFill>
                  <a:srgbClr val="00305B"/>
                </a:solidFill>
                <a:latin typeface="Times New Roman"/>
                <a:cs typeface="Times New Roman"/>
              </a:rPr>
              <a:t> </a:t>
            </a:r>
            <a:r>
              <a:rPr sz="1600" i="1" spc="-15" dirty="0">
                <a:solidFill>
                  <a:srgbClr val="00305B"/>
                </a:solidFill>
                <a:latin typeface="Arial"/>
                <a:cs typeface="Arial"/>
              </a:rPr>
              <a:t>a</a:t>
            </a:r>
            <a:r>
              <a:rPr sz="1600" i="1" dirty="0">
                <a:solidFill>
                  <a:srgbClr val="00305B"/>
                </a:solidFill>
                <a:latin typeface="Arial"/>
                <a:cs typeface="Arial"/>
              </a:rPr>
              <a:t>n</a:t>
            </a:r>
            <a:r>
              <a:rPr sz="1600" i="1" spc="-10" dirty="0">
                <a:solidFill>
                  <a:srgbClr val="00305B"/>
                </a:solidFill>
                <a:latin typeface="Arial"/>
                <a:cs typeface="Arial"/>
              </a:rPr>
              <a:t>d</a:t>
            </a:r>
            <a:r>
              <a:rPr sz="1600" i="1" spc="50" dirty="0">
                <a:solidFill>
                  <a:srgbClr val="00305B"/>
                </a:solidFill>
                <a:latin typeface="Times New Roman"/>
                <a:cs typeface="Times New Roman"/>
              </a:rPr>
              <a:t> </a:t>
            </a:r>
            <a:r>
              <a:rPr sz="1600" i="1" spc="-20" dirty="0">
                <a:solidFill>
                  <a:srgbClr val="00305B"/>
                </a:solidFill>
                <a:latin typeface="Arial"/>
                <a:cs typeface="Arial"/>
              </a:rPr>
              <a:t>w</a:t>
            </a:r>
            <a:r>
              <a:rPr sz="1600" i="1" spc="-10" dirty="0">
                <a:solidFill>
                  <a:srgbClr val="00305B"/>
                </a:solidFill>
                <a:latin typeface="Arial"/>
                <a:cs typeface="Arial"/>
              </a:rPr>
              <a:t>e</a:t>
            </a:r>
            <a:r>
              <a:rPr sz="1600" i="1" spc="40" dirty="0">
                <a:solidFill>
                  <a:srgbClr val="00305B"/>
                </a:solidFill>
                <a:latin typeface="Times New Roman"/>
                <a:cs typeface="Times New Roman"/>
              </a:rPr>
              <a:t> </a:t>
            </a:r>
            <a:r>
              <a:rPr sz="1600" i="1" spc="-20" dirty="0">
                <a:solidFill>
                  <a:srgbClr val="00305B"/>
                </a:solidFill>
                <a:latin typeface="Arial"/>
                <a:cs typeface="Arial"/>
              </a:rPr>
              <a:t>w</a:t>
            </a:r>
            <a:r>
              <a:rPr sz="1600" i="1" spc="-5" dirty="0">
                <a:solidFill>
                  <a:srgbClr val="00305B"/>
                </a:solidFill>
                <a:latin typeface="Arial"/>
                <a:cs typeface="Arial"/>
              </a:rPr>
              <a:t>ill</a:t>
            </a:r>
            <a:r>
              <a:rPr sz="1600" i="1" spc="45" dirty="0">
                <a:solidFill>
                  <a:srgbClr val="00305B"/>
                </a:solidFill>
                <a:latin typeface="Times New Roman"/>
                <a:cs typeface="Times New Roman"/>
              </a:rPr>
              <a:t> </a:t>
            </a:r>
            <a:r>
              <a:rPr sz="1600" i="1" spc="-10" dirty="0">
                <a:solidFill>
                  <a:srgbClr val="00305B"/>
                </a:solidFill>
                <a:latin typeface="Arial"/>
                <a:cs typeface="Arial"/>
              </a:rPr>
              <a:t>try</a:t>
            </a:r>
            <a:r>
              <a:rPr sz="1600" i="1" spc="40" dirty="0">
                <a:solidFill>
                  <a:srgbClr val="00305B"/>
                </a:solidFill>
                <a:latin typeface="Times New Roman"/>
                <a:cs typeface="Times New Roman"/>
              </a:rPr>
              <a:t> </a:t>
            </a:r>
            <a:r>
              <a:rPr sz="1600" i="1" spc="-10" dirty="0">
                <a:solidFill>
                  <a:srgbClr val="00305B"/>
                </a:solidFill>
                <a:latin typeface="Arial"/>
                <a:cs typeface="Arial"/>
              </a:rPr>
              <a:t>to</a:t>
            </a:r>
            <a:r>
              <a:rPr sz="1600" i="1" spc="40" dirty="0">
                <a:solidFill>
                  <a:srgbClr val="00305B"/>
                </a:solidFill>
                <a:latin typeface="Times New Roman"/>
                <a:cs typeface="Times New Roman"/>
              </a:rPr>
              <a:t> </a:t>
            </a:r>
            <a:r>
              <a:rPr sz="1600" i="1" spc="-10" dirty="0">
                <a:solidFill>
                  <a:srgbClr val="00305B"/>
                </a:solidFill>
                <a:latin typeface="Arial"/>
                <a:cs typeface="Arial"/>
              </a:rPr>
              <a:t>a</a:t>
            </a:r>
            <a:r>
              <a:rPr sz="1600" i="1" spc="-15" dirty="0">
                <a:solidFill>
                  <a:srgbClr val="00305B"/>
                </a:solidFill>
                <a:latin typeface="Arial"/>
                <a:cs typeface="Arial"/>
              </a:rPr>
              <a:t>n</a:t>
            </a:r>
            <a:r>
              <a:rPr sz="1600" i="1" spc="-10" dirty="0">
                <a:solidFill>
                  <a:srgbClr val="00305B"/>
                </a:solidFill>
                <a:latin typeface="Arial"/>
                <a:cs typeface="Arial"/>
              </a:rPr>
              <a:t>s</a:t>
            </a:r>
            <a:r>
              <a:rPr sz="1600" i="1" spc="-20" dirty="0">
                <a:solidFill>
                  <a:srgbClr val="00305B"/>
                </a:solidFill>
                <a:latin typeface="Arial"/>
                <a:cs typeface="Arial"/>
              </a:rPr>
              <a:t>we</a:t>
            </a:r>
            <a:r>
              <a:rPr sz="1600" i="1" spc="-10" dirty="0">
                <a:solidFill>
                  <a:srgbClr val="00305B"/>
                </a:solidFill>
                <a:latin typeface="Arial"/>
                <a:cs typeface="Arial"/>
              </a:rPr>
              <a:t>r</a:t>
            </a:r>
            <a:r>
              <a:rPr sz="1600" i="1" spc="40" dirty="0">
                <a:solidFill>
                  <a:srgbClr val="00305B"/>
                </a:solidFill>
                <a:latin typeface="Times New Roman"/>
                <a:cs typeface="Times New Roman"/>
              </a:rPr>
              <a:t> </a:t>
            </a:r>
            <a:r>
              <a:rPr sz="1600" i="1" spc="-10" dirty="0">
                <a:solidFill>
                  <a:srgbClr val="00305B"/>
                </a:solidFill>
                <a:latin typeface="Arial"/>
                <a:cs typeface="Arial"/>
              </a:rPr>
              <a:t>th</a:t>
            </a:r>
            <a:r>
              <a:rPr sz="1600" i="1" spc="-5" dirty="0">
                <a:solidFill>
                  <a:srgbClr val="00305B"/>
                </a:solidFill>
                <a:latin typeface="Arial"/>
                <a:cs typeface="Arial"/>
              </a:rPr>
              <a:t>e</a:t>
            </a:r>
            <a:r>
              <a:rPr sz="1600" i="1" spc="-15" dirty="0">
                <a:solidFill>
                  <a:srgbClr val="00305B"/>
                </a:solidFill>
                <a:latin typeface="Arial"/>
                <a:cs typeface="Arial"/>
              </a:rPr>
              <a:t>m</a:t>
            </a:r>
            <a:r>
              <a:rPr sz="1600" i="1" spc="30" dirty="0">
                <a:solidFill>
                  <a:srgbClr val="00305B"/>
                </a:solidFill>
                <a:latin typeface="Times New Roman"/>
                <a:cs typeface="Times New Roman"/>
              </a:rPr>
              <a:t> </a:t>
            </a:r>
            <a:r>
              <a:rPr sz="1600" i="1" spc="-10" dirty="0">
                <a:solidFill>
                  <a:srgbClr val="00305B"/>
                </a:solidFill>
                <a:latin typeface="Arial"/>
                <a:cs typeface="Arial"/>
              </a:rPr>
              <a:t>in</a:t>
            </a:r>
            <a:r>
              <a:rPr sz="1600" i="1" spc="60" dirty="0">
                <a:solidFill>
                  <a:srgbClr val="00305B"/>
                </a:solidFill>
                <a:latin typeface="Times New Roman"/>
                <a:cs typeface="Times New Roman"/>
              </a:rPr>
              <a:t> </a:t>
            </a:r>
            <a:r>
              <a:rPr sz="1600" i="1" spc="-5" dirty="0">
                <a:solidFill>
                  <a:srgbClr val="00305B"/>
                </a:solidFill>
                <a:latin typeface="Arial"/>
                <a:cs typeface="Arial"/>
              </a:rPr>
              <a:t>t</a:t>
            </a:r>
            <a:r>
              <a:rPr sz="1600" i="1" dirty="0">
                <a:solidFill>
                  <a:srgbClr val="00305B"/>
                </a:solidFill>
                <a:latin typeface="Arial"/>
                <a:cs typeface="Arial"/>
              </a:rPr>
              <a:t>h</a:t>
            </a:r>
            <a:r>
              <a:rPr sz="1600" i="1" spc="-10" dirty="0">
                <a:solidFill>
                  <a:srgbClr val="00305B"/>
                </a:solidFill>
                <a:latin typeface="Arial"/>
                <a:cs typeface="Arial"/>
              </a:rPr>
              <a:t>e</a:t>
            </a:r>
            <a:r>
              <a:rPr sz="1600" i="1" spc="40" dirty="0">
                <a:solidFill>
                  <a:srgbClr val="00305B"/>
                </a:solidFill>
                <a:latin typeface="Times New Roman"/>
                <a:cs typeface="Times New Roman"/>
              </a:rPr>
              <a:t> </a:t>
            </a:r>
            <a:r>
              <a:rPr sz="1600" i="1" dirty="0">
                <a:solidFill>
                  <a:srgbClr val="00305B"/>
                </a:solidFill>
                <a:latin typeface="Arial"/>
                <a:cs typeface="Arial"/>
              </a:rPr>
              <a:t>e</a:t>
            </a:r>
            <a:r>
              <a:rPr sz="1600" i="1" spc="-15" dirty="0">
                <a:solidFill>
                  <a:srgbClr val="00305B"/>
                </a:solidFill>
                <a:latin typeface="Arial"/>
                <a:cs typeface="Arial"/>
              </a:rPr>
              <a:t>nd.</a:t>
            </a:r>
            <a:endParaRPr sz="1600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3AABA2CE-566B-489D-8814-80B32B833FBF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marL="127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sz="2800" spc="-25" dirty="0"/>
              <a:t>Brune</a:t>
            </a:r>
            <a:r>
              <a:rPr sz="2800" spc="-10" dirty="0"/>
              <a:t>l</a:t>
            </a:r>
            <a:r>
              <a:rPr sz="2800" spc="45" dirty="0">
                <a:latin typeface="Times New Roman"/>
                <a:cs typeface="Times New Roman"/>
              </a:rPr>
              <a:t> </a:t>
            </a:r>
            <a:r>
              <a:rPr sz="2800" spc="-20" dirty="0"/>
              <a:t>P</a:t>
            </a:r>
            <a:r>
              <a:rPr sz="2800" spc="-30" dirty="0"/>
              <a:t>r</a:t>
            </a:r>
            <a:r>
              <a:rPr sz="2800" spc="-40" dirty="0"/>
              <a:t>og</a:t>
            </a:r>
            <a:r>
              <a:rPr sz="2800" spc="-25" dirty="0"/>
              <a:t>ramm</a:t>
            </a:r>
            <a:r>
              <a:rPr sz="2800" spc="-35" dirty="0"/>
              <a:t>e</a:t>
            </a:r>
            <a:r>
              <a:rPr sz="2800" spc="-20" dirty="0"/>
              <a:t>s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4" name="object 4">
            <a:extLst>
              <a:ext uri="{FF2B5EF4-FFF2-40B4-BE49-F238E27FC236}">
                <a16:creationId xmlns:a16="http://schemas.microsoft.com/office/drawing/2014/main" id="{A6777174-24FF-4D64-8F5E-7D805E290EA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 vert="horz" rtlCol="0"/>
          <a:lstStyle/>
          <a:p>
            <a:pPr>
              <a:defRPr/>
            </a:pPr>
            <a:r>
              <a:t>Brunel</a:t>
            </a:r>
            <a:r>
              <a:rPr>
                <a:latin typeface="Times New Roman"/>
                <a:cs typeface="Times New Roman"/>
              </a:rPr>
              <a:t>  </a:t>
            </a:r>
            <a:r>
              <a:rPr spc="-5"/>
              <a:t>Un</a:t>
            </a:r>
            <a:r>
              <a:rPr spc="5"/>
              <a:t>i</a:t>
            </a:r>
            <a:r>
              <a:rPr spc="-10"/>
              <a:t>v</a:t>
            </a:r>
            <a:r>
              <a:t>er</a:t>
            </a:r>
            <a:r>
              <a:rPr spc="-10"/>
              <a:t>s</a:t>
            </a:r>
            <a:r>
              <a:t>i</a:t>
            </a:r>
            <a:r>
              <a:rPr spc="-5"/>
              <a:t>ty</a:t>
            </a:r>
            <a:r>
              <a:rPr>
                <a:latin typeface="Times New Roman"/>
                <a:cs typeface="Times New Roman"/>
              </a:rPr>
              <a:t> </a:t>
            </a:r>
            <a:r>
              <a:rPr spc="-90">
                <a:latin typeface="Times New Roman"/>
                <a:cs typeface="Times New Roman"/>
              </a:rPr>
              <a:t> </a:t>
            </a:r>
            <a:r>
              <a:rPr spc="-10"/>
              <a:t>London</a:t>
            </a:r>
          </a:p>
        </p:txBody>
      </p:sp>
      <p:sp>
        <p:nvSpPr>
          <p:cNvPr id="39940" name="object 3">
            <a:extLst>
              <a:ext uri="{FF2B5EF4-FFF2-40B4-BE49-F238E27FC236}">
                <a16:creationId xmlns:a16="http://schemas.microsoft.com/office/drawing/2014/main" id="{B3191E03-950E-45D1-A08B-959DBCE22FD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3687" y="1066800"/>
            <a:ext cx="8469313" cy="5078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marL="357188" indent="-344488">
              <a:tabLst>
                <a:tab pos="358775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815975" indent="-346075">
              <a:tabLst>
                <a:tab pos="358775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tabLst>
                <a:tab pos="358775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tabLst>
                <a:tab pos="358775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tabLst>
                <a:tab pos="358775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58775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58775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58775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58775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Brunel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offers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the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following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taught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00305B"/>
                </a:solidFill>
                <a:latin typeface="Arial" panose="020B0604020202020204" pitchFamily="34" charset="0"/>
              </a:rPr>
              <a:t>programmes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/award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types:</a:t>
            </a:r>
            <a:endParaRPr lang="en-US" altLang="en-US" sz="2000" dirty="0">
              <a:latin typeface="Arial" panose="020B0604020202020204" pitchFamily="34" charset="0"/>
            </a:endParaRPr>
          </a:p>
          <a:p>
            <a:pPr lvl="1" eaLnBrk="1" hangingPunct="1">
              <a:spcBef>
                <a:spcPts val="775"/>
              </a:spcBef>
              <a:buClr>
                <a:srgbClr val="BC0E34"/>
              </a:buClr>
              <a:buFont typeface="Wingdings" panose="05000000000000000000" pitchFamily="2" charset="2"/>
              <a:buChar char=""/>
            </a:pPr>
            <a:r>
              <a:rPr lang="en-US" altLang="en-US" sz="2000" dirty="0" err="1">
                <a:solidFill>
                  <a:srgbClr val="00305B"/>
                </a:solidFill>
                <a:latin typeface="Arial" panose="020B0604020202020204" pitchFamily="34" charset="0"/>
              </a:rPr>
              <a:t>Honours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Bachelors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Degrees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(BA,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BSc,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etc.)</a:t>
            </a:r>
            <a:endParaRPr lang="en-US" altLang="en-US" sz="2000" dirty="0">
              <a:latin typeface="Arial" panose="020B0604020202020204" pitchFamily="34" charset="0"/>
            </a:endParaRPr>
          </a:p>
          <a:p>
            <a:pPr lvl="1" eaLnBrk="1" hangingPunct="1">
              <a:spcBef>
                <a:spcPts val="750"/>
              </a:spcBef>
              <a:buClr>
                <a:srgbClr val="BC0E34"/>
              </a:buClr>
              <a:buFont typeface="Wingdings" panose="05000000000000000000" pitchFamily="2" charset="2"/>
              <a:buChar char=""/>
            </a:pP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Foundation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Degrees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(</a:t>
            </a:r>
            <a:r>
              <a:rPr lang="en-US" altLang="en-US" sz="2000" dirty="0" err="1">
                <a:solidFill>
                  <a:srgbClr val="00305B"/>
                </a:solidFill>
                <a:latin typeface="Arial" panose="020B0604020202020204" pitchFamily="34" charset="0"/>
              </a:rPr>
              <a:t>FdSc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,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FDA)</a:t>
            </a:r>
            <a:endParaRPr lang="en-US" altLang="en-US" sz="2000" dirty="0">
              <a:latin typeface="Arial" panose="020B0604020202020204" pitchFamily="34" charset="0"/>
            </a:endParaRPr>
          </a:p>
          <a:p>
            <a:pPr lvl="1" eaLnBrk="1" hangingPunct="1">
              <a:spcBef>
                <a:spcPts val="775"/>
              </a:spcBef>
              <a:buClr>
                <a:srgbClr val="BC0E34"/>
              </a:buClr>
              <a:buFont typeface="Wingdings" panose="05000000000000000000" pitchFamily="2" charset="2"/>
              <a:buChar char=""/>
            </a:pP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Certificates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and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Diplomas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of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Higher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Education</a:t>
            </a:r>
            <a:endParaRPr lang="en-US" altLang="en-US" sz="2000" dirty="0">
              <a:latin typeface="Arial" panose="020B0604020202020204" pitchFamily="34" charset="0"/>
            </a:endParaRPr>
          </a:p>
          <a:p>
            <a:pPr lvl="1" eaLnBrk="1" hangingPunct="1">
              <a:spcBef>
                <a:spcPts val="763"/>
              </a:spcBef>
              <a:buClr>
                <a:srgbClr val="BC0E34"/>
              </a:buClr>
              <a:buFont typeface="Wingdings" panose="05000000000000000000" pitchFamily="2" charset="2"/>
              <a:buChar char=""/>
            </a:pP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Masters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Degrees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(MA,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MSc,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00305B"/>
                </a:solidFill>
                <a:latin typeface="Arial" panose="020B0604020202020204" pitchFamily="34" charset="0"/>
              </a:rPr>
              <a:t>MRes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)</a:t>
            </a:r>
            <a:endParaRPr lang="en-US" altLang="en-US" sz="2000" dirty="0">
              <a:latin typeface="Arial" panose="020B0604020202020204" pitchFamily="34" charset="0"/>
            </a:endParaRPr>
          </a:p>
          <a:p>
            <a:pPr lvl="1" eaLnBrk="1" hangingPunct="1">
              <a:spcBef>
                <a:spcPts val="750"/>
              </a:spcBef>
              <a:buClr>
                <a:srgbClr val="BC0E34"/>
              </a:buClr>
              <a:buFont typeface="Wingdings" panose="05000000000000000000" pitchFamily="2" charset="2"/>
              <a:buChar char=""/>
            </a:pP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Postgraduate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Certificates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and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Diplomas</a:t>
            </a:r>
            <a:endParaRPr lang="en-US" altLang="en-US" sz="2000" dirty="0">
              <a:latin typeface="Arial" panose="020B0604020202020204" pitchFamily="34" charset="0"/>
            </a:endParaRPr>
          </a:p>
          <a:p>
            <a:pPr eaLnBrk="1" hangingPunct="1">
              <a:spcBef>
                <a:spcPts val="1225"/>
              </a:spcBef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US" altLang="en-US" sz="2000" dirty="0" err="1">
                <a:solidFill>
                  <a:srgbClr val="00305B"/>
                </a:solidFill>
                <a:latin typeface="Arial" panose="020B0604020202020204" pitchFamily="34" charset="0"/>
              </a:rPr>
              <a:t>Programme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structure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generally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conforms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to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sector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norms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(total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credits,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credits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per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year).</a:t>
            </a:r>
            <a:endParaRPr lang="en-US" altLang="en-US" sz="2000" dirty="0">
              <a:latin typeface="Arial" panose="020B0604020202020204" pitchFamily="34" charset="0"/>
            </a:endParaRPr>
          </a:p>
          <a:p>
            <a:pPr eaLnBrk="1" hangingPunct="1">
              <a:spcBef>
                <a:spcPts val="763"/>
              </a:spcBef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Vast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majority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of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UG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00305B"/>
                </a:solidFill>
                <a:latin typeface="Arial" panose="020B0604020202020204" pitchFamily="34" charset="0"/>
              </a:rPr>
              <a:t>programmes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have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a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placement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year option</a:t>
            </a:r>
            <a:endParaRPr lang="en-US" altLang="en-US" sz="2000" dirty="0">
              <a:latin typeface="Arial" panose="020B0604020202020204" pitchFamily="34" charset="0"/>
            </a:endParaRPr>
          </a:p>
          <a:p>
            <a:pPr eaLnBrk="1" hangingPunct="1">
              <a:spcBef>
                <a:spcPts val="1225"/>
              </a:spcBef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US" altLang="en-US" sz="2000" dirty="0" err="1">
                <a:solidFill>
                  <a:srgbClr val="00305B"/>
                </a:solidFill>
                <a:latin typeface="Arial" panose="020B0604020202020204" pitchFamily="34" charset="0"/>
              </a:rPr>
              <a:t>Programme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structure,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progression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and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awarding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rules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are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governed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by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Senate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Regulations.</a:t>
            </a:r>
            <a:endParaRPr lang="en-US" altLang="en-US" sz="2000" dirty="0">
              <a:latin typeface="Arial" panose="020B0604020202020204" pitchFamily="34" charset="0"/>
            </a:endParaRPr>
          </a:p>
          <a:p>
            <a:pPr eaLnBrk="1" hangingPunct="1">
              <a:spcBef>
                <a:spcPts val="1175"/>
              </a:spcBef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Variations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to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Senate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Regulations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are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presented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in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00305B"/>
                </a:solidFill>
                <a:latin typeface="Arial" panose="020B0604020202020204" pitchFamily="34" charset="0"/>
              </a:rPr>
              <a:t>programme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specifications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(PSRB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requirements).</a:t>
            </a:r>
            <a:endParaRPr lang="en-US" altLang="en-US" sz="20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064EB9C6-C65D-4203-8CAA-8798A505FC2A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marL="127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sz="2800" spc="-15" dirty="0"/>
              <a:t>Progr</a:t>
            </a:r>
            <a:r>
              <a:rPr sz="2800" spc="-20" dirty="0"/>
              <a:t>am</a:t>
            </a:r>
            <a:r>
              <a:rPr sz="2800" spc="-30" dirty="0"/>
              <a:t>m</a:t>
            </a:r>
            <a:r>
              <a:rPr sz="2800" spc="-20" dirty="0"/>
              <a:t>e</a:t>
            </a:r>
            <a:r>
              <a:rPr sz="2800" spc="15" dirty="0">
                <a:latin typeface="Times New Roman"/>
                <a:cs typeface="Times New Roman"/>
              </a:rPr>
              <a:t> </a:t>
            </a:r>
            <a:r>
              <a:rPr sz="2800" spc="-40" dirty="0"/>
              <a:t>S</a:t>
            </a:r>
            <a:r>
              <a:rPr sz="2800" spc="-10" dirty="0"/>
              <a:t>t</a:t>
            </a:r>
            <a:r>
              <a:rPr sz="2800" spc="-30" dirty="0"/>
              <a:t>r</a:t>
            </a:r>
            <a:r>
              <a:rPr sz="2800" spc="-40" dirty="0"/>
              <a:t>u</a:t>
            </a:r>
            <a:r>
              <a:rPr sz="2800" spc="-20" dirty="0"/>
              <a:t>ct</a:t>
            </a:r>
            <a:r>
              <a:rPr sz="2800" spc="-40" dirty="0"/>
              <a:t>u</a:t>
            </a:r>
            <a:r>
              <a:rPr sz="2800" spc="-20" dirty="0"/>
              <a:t>re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4" name="object 4">
            <a:extLst>
              <a:ext uri="{FF2B5EF4-FFF2-40B4-BE49-F238E27FC236}">
                <a16:creationId xmlns:a16="http://schemas.microsoft.com/office/drawing/2014/main" id="{99A6EAA1-B299-472A-B06C-64648B0B4A42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 vert="horz" rtlCol="0"/>
          <a:lstStyle/>
          <a:p>
            <a:pPr>
              <a:defRPr/>
            </a:pPr>
            <a:r>
              <a:t>Brunel</a:t>
            </a:r>
            <a:r>
              <a:rPr>
                <a:latin typeface="Times New Roman"/>
                <a:cs typeface="Times New Roman"/>
              </a:rPr>
              <a:t>  </a:t>
            </a:r>
            <a:r>
              <a:rPr spc="-5"/>
              <a:t>Un</a:t>
            </a:r>
            <a:r>
              <a:rPr spc="5"/>
              <a:t>i</a:t>
            </a:r>
            <a:r>
              <a:rPr spc="-10"/>
              <a:t>v</a:t>
            </a:r>
            <a:r>
              <a:t>er</a:t>
            </a:r>
            <a:r>
              <a:rPr spc="-10"/>
              <a:t>s</a:t>
            </a:r>
            <a:r>
              <a:t>i</a:t>
            </a:r>
            <a:r>
              <a:rPr spc="-5"/>
              <a:t>ty</a:t>
            </a:r>
            <a:r>
              <a:rPr>
                <a:latin typeface="Times New Roman"/>
                <a:cs typeface="Times New Roman"/>
              </a:rPr>
              <a:t> </a:t>
            </a:r>
            <a:r>
              <a:rPr spc="-90">
                <a:latin typeface="Times New Roman"/>
                <a:cs typeface="Times New Roman"/>
              </a:rPr>
              <a:t> </a:t>
            </a:r>
            <a:r>
              <a:rPr spc="-10"/>
              <a:t>London</a:t>
            </a:r>
          </a:p>
        </p:txBody>
      </p:sp>
      <p:sp>
        <p:nvSpPr>
          <p:cNvPr id="41988" name="object 3">
            <a:extLst>
              <a:ext uri="{FF2B5EF4-FFF2-40B4-BE49-F238E27FC236}">
                <a16:creationId xmlns:a16="http://schemas.microsoft.com/office/drawing/2014/main" id="{D7527345-97A0-44FA-AAF9-C3DCA38B53D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" y="914400"/>
            <a:ext cx="8066087" cy="4378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marL="357188" indent="-344488">
              <a:tabLst>
                <a:tab pos="358775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550863" indent="-273050">
              <a:tabLst>
                <a:tab pos="358775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tabLst>
                <a:tab pos="358775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tabLst>
                <a:tab pos="358775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tabLst>
                <a:tab pos="358775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58775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58775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58775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58775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Brunel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305B"/>
                </a:solidFill>
                <a:latin typeface="Arial" panose="020B0604020202020204" pitchFamily="34" charset="0"/>
              </a:rPr>
              <a:t>programmes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are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made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up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of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“blocks”.</a:t>
            </a:r>
            <a:endParaRPr lang="en-US" altLang="en-US" sz="2400" dirty="0">
              <a:latin typeface="Arial" panose="020B0604020202020204" pitchFamily="34" charset="0"/>
            </a:endParaRPr>
          </a:p>
          <a:p>
            <a:pPr eaLnBrk="1" hangingPunct="1">
              <a:spcBef>
                <a:spcPts val="1188"/>
              </a:spcBef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Modular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blocks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=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modules.</a:t>
            </a:r>
            <a:endParaRPr lang="en-US" altLang="en-US" sz="2400" dirty="0">
              <a:latin typeface="Arial" panose="020B0604020202020204" pitchFamily="34" charset="0"/>
            </a:endParaRPr>
          </a:p>
          <a:p>
            <a:pPr eaLnBrk="1" hangingPunct="1">
              <a:lnSpc>
                <a:spcPts val="2875"/>
              </a:lnSpc>
              <a:spcBef>
                <a:spcPts val="1300"/>
              </a:spcBef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Brunel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305B"/>
                </a:solidFill>
                <a:latin typeface="Arial" panose="020B0604020202020204" pitchFamily="34" charset="0"/>
              </a:rPr>
              <a:t>programmes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can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also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be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structured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though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a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combination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of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“Study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Blocks” and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“Assessment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Blocks”:</a:t>
            </a:r>
            <a:endParaRPr lang="en-US" altLang="en-US" sz="2400" dirty="0">
              <a:latin typeface="Arial" panose="020B0604020202020204" pitchFamily="34" charset="0"/>
            </a:endParaRPr>
          </a:p>
          <a:p>
            <a:pPr lvl="1" eaLnBrk="1" hangingPunct="1">
              <a:spcBef>
                <a:spcPts val="1100"/>
              </a:spcBef>
              <a:buClr>
                <a:srgbClr val="BC0E34"/>
              </a:buClr>
              <a:buFont typeface="Wingdings" panose="05000000000000000000" pitchFamily="2" charset="2"/>
              <a:buChar char=""/>
            </a:pP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Study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Blocks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=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capture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the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learning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that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is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to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take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place</a:t>
            </a:r>
            <a:endParaRPr lang="en-US" altLang="en-US" sz="2400" dirty="0">
              <a:latin typeface="Arial" panose="020B0604020202020204" pitchFamily="34" charset="0"/>
            </a:endParaRPr>
          </a:p>
          <a:p>
            <a:pPr lvl="1" eaLnBrk="1" hangingPunct="1">
              <a:lnSpc>
                <a:spcPct val="99000"/>
              </a:lnSpc>
              <a:spcBef>
                <a:spcPts val="1213"/>
              </a:spcBef>
              <a:buClr>
                <a:srgbClr val="BC0E34"/>
              </a:buClr>
              <a:buFont typeface="Wingdings" panose="05000000000000000000" pitchFamily="2" charset="2"/>
              <a:buChar char=""/>
            </a:pP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Assessment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Blocks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=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capture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the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assessment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that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is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to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be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undertaken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and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the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learning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outcomes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to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be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demonstrated</a:t>
            </a:r>
            <a:endParaRPr lang="en-US" altLang="en-US" sz="2400" dirty="0">
              <a:latin typeface="Arial" panose="020B0604020202020204" pitchFamily="34" charset="0"/>
            </a:endParaRPr>
          </a:p>
          <a:p>
            <a:pPr eaLnBrk="1" hangingPunct="1">
              <a:lnSpc>
                <a:spcPts val="2863"/>
              </a:lnSpc>
              <a:spcBef>
                <a:spcPts val="1338"/>
              </a:spcBef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Higher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education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credit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is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awarded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against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successful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completion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of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modular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or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assessment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blocks.</a:t>
            </a:r>
            <a:endParaRPr lang="en-US" altLang="en-US" sz="24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36CB0710-0541-4D17-ABEF-A4CD9206C7F2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marL="127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sz="2800" spc="-15" dirty="0"/>
              <a:t>Progr</a:t>
            </a:r>
            <a:r>
              <a:rPr sz="2800" spc="-20" dirty="0"/>
              <a:t>am</a:t>
            </a:r>
            <a:r>
              <a:rPr sz="2800" spc="-30" dirty="0"/>
              <a:t>m</a:t>
            </a:r>
            <a:r>
              <a:rPr sz="2800" spc="-20" dirty="0"/>
              <a:t>e</a:t>
            </a:r>
            <a:r>
              <a:rPr sz="2800" spc="15" dirty="0">
                <a:latin typeface="Times New Roman"/>
                <a:cs typeface="Times New Roman"/>
              </a:rPr>
              <a:t> </a:t>
            </a:r>
            <a:r>
              <a:rPr sz="2800" spc="-15" dirty="0"/>
              <a:t>Struc</a:t>
            </a:r>
            <a:r>
              <a:rPr sz="2800" spc="-5" dirty="0"/>
              <a:t>t</a:t>
            </a:r>
            <a:r>
              <a:rPr sz="2800" spc="-15" dirty="0"/>
              <a:t>ure</a:t>
            </a:r>
            <a:r>
              <a:rPr sz="2800" spc="25" dirty="0">
                <a:latin typeface="Times New Roman"/>
                <a:cs typeface="Times New Roman"/>
              </a:rPr>
              <a:t> </a:t>
            </a:r>
            <a:r>
              <a:rPr sz="2800" spc="-40" dirty="0"/>
              <a:t>Co</a:t>
            </a:r>
            <a:r>
              <a:rPr sz="2800" spc="-20" dirty="0"/>
              <a:t>n</a:t>
            </a:r>
            <a:r>
              <a:rPr sz="2800" spc="-25" dirty="0"/>
              <a:t>t</a:t>
            </a:r>
            <a:r>
              <a:rPr sz="2800" spc="-20" dirty="0"/>
              <a:t>i</a:t>
            </a:r>
            <a:r>
              <a:rPr sz="2800" spc="-40" dirty="0"/>
              <a:t>nu</a:t>
            </a:r>
            <a:r>
              <a:rPr sz="2800" spc="-25" dirty="0"/>
              <a:t>ed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4" name="object 4">
            <a:extLst>
              <a:ext uri="{FF2B5EF4-FFF2-40B4-BE49-F238E27FC236}">
                <a16:creationId xmlns:a16="http://schemas.microsoft.com/office/drawing/2014/main" id="{F6C3BC38-065A-4192-AE01-00FBCCD17A8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 vert="horz" rtlCol="0"/>
          <a:lstStyle/>
          <a:p>
            <a:pPr>
              <a:defRPr/>
            </a:pPr>
            <a:r>
              <a:t>Brunel</a:t>
            </a:r>
            <a:r>
              <a:rPr>
                <a:latin typeface="Times New Roman"/>
                <a:cs typeface="Times New Roman"/>
              </a:rPr>
              <a:t>  </a:t>
            </a:r>
            <a:r>
              <a:rPr spc="-5"/>
              <a:t>Un</a:t>
            </a:r>
            <a:r>
              <a:rPr spc="5"/>
              <a:t>i</a:t>
            </a:r>
            <a:r>
              <a:rPr spc="-10"/>
              <a:t>v</a:t>
            </a:r>
            <a:r>
              <a:t>er</a:t>
            </a:r>
            <a:r>
              <a:rPr spc="-10"/>
              <a:t>s</a:t>
            </a:r>
            <a:r>
              <a:t>i</a:t>
            </a:r>
            <a:r>
              <a:rPr spc="-5"/>
              <a:t>ty</a:t>
            </a:r>
            <a:r>
              <a:rPr>
                <a:latin typeface="Times New Roman"/>
                <a:cs typeface="Times New Roman"/>
              </a:rPr>
              <a:t> </a:t>
            </a:r>
            <a:r>
              <a:rPr spc="-90">
                <a:latin typeface="Times New Roman"/>
                <a:cs typeface="Times New Roman"/>
              </a:rPr>
              <a:t> </a:t>
            </a:r>
            <a:r>
              <a:rPr spc="-10"/>
              <a:t>London</a:t>
            </a:r>
          </a:p>
        </p:txBody>
      </p:sp>
      <p:sp>
        <p:nvSpPr>
          <p:cNvPr id="44036" name="object 3">
            <a:extLst>
              <a:ext uri="{FF2B5EF4-FFF2-40B4-BE49-F238E27FC236}">
                <a16:creationId xmlns:a16="http://schemas.microsoft.com/office/drawing/2014/main" id="{508F5BA7-83FA-4E41-B2E8-470FBFDD032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0175" y="838200"/>
            <a:ext cx="8556625" cy="57528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marL="357188" indent="-344488">
              <a:tabLst>
                <a:tab pos="358775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815975" indent="-346075">
              <a:tabLst>
                <a:tab pos="358775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tabLst>
                <a:tab pos="358775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tabLst>
                <a:tab pos="358775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tabLst>
                <a:tab pos="358775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58775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58775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58775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58775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Brunel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blocks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are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either:</a:t>
            </a:r>
            <a:endParaRPr lang="en-US" altLang="en-US" sz="2000" dirty="0">
              <a:latin typeface="Arial" panose="020B0604020202020204" pitchFamily="34" charset="0"/>
            </a:endParaRPr>
          </a:p>
          <a:p>
            <a:pPr lvl="1" eaLnBrk="1" hangingPunct="1">
              <a:spcBef>
                <a:spcPts val="1238"/>
              </a:spcBef>
              <a:buClr>
                <a:srgbClr val="BC0E34"/>
              </a:buClr>
              <a:buFont typeface="Wingdings" panose="05000000000000000000" pitchFamily="2" charset="2"/>
              <a:buChar char=""/>
            </a:pP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Compulsory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– the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student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is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required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to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take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it.</a:t>
            </a:r>
            <a:endParaRPr lang="en-US" altLang="en-US" sz="2000" dirty="0">
              <a:latin typeface="Arial" panose="020B0604020202020204" pitchFamily="34" charset="0"/>
            </a:endParaRPr>
          </a:p>
          <a:p>
            <a:pPr lvl="1" eaLnBrk="1" hangingPunct="1">
              <a:spcBef>
                <a:spcPts val="1363"/>
              </a:spcBef>
              <a:buClr>
                <a:srgbClr val="BC0E34"/>
              </a:buClr>
              <a:buFont typeface="Wingdings" panose="05000000000000000000" pitchFamily="2" charset="2"/>
              <a:buChar char=""/>
            </a:pP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Optional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– the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student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may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choose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it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from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a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list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of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blocks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(but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must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still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achieve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a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total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number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of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credits)</a:t>
            </a:r>
            <a:endParaRPr lang="en-US" altLang="en-US" sz="2000" dirty="0">
              <a:latin typeface="Arial" panose="020B0604020202020204" pitchFamily="34" charset="0"/>
            </a:endParaRPr>
          </a:p>
          <a:p>
            <a:pPr lvl="1" eaLnBrk="1" hangingPunct="1">
              <a:spcBef>
                <a:spcPts val="38"/>
              </a:spcBef>
              <a:buClr>
                <a:srgbClr val="BC0E34"/>
              </a:buClr>
              <a:buFont typeface="Wingdings" panose="05000000000000000000" pitchFamily="2" charset="2"/>
              <a:buChar char=""/>
            </a:pPr>
            <a:endParaRPr lang="en-US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The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University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allows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students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to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progress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and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be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awarded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with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a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limited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amount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of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E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grades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at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UG,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and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D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grades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at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PGT,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unless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it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is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designated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‘Core’.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There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are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3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types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of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‘Core’:</a:t>
            </a:r>
            <a:endParaRPr lang="en-US" altLang="en-US" sz="2000" dirty="0">
              <a:latin typeface="Arial" panose="020B0604020202020204" pitchFamily="34" charset="0"/>
            </a:endParaRPr>
          </a:p>
          <a:p>
            <a:pPr lvl="1" eaLnBrk="1" hangingPunct="1">
              <a:spcBef>
                <a:spcPts val="1388"/>
              </a:spcBef>
              <a:buClr>
                <a:srgbClr val="BC0E34"/>
              </a:buClr>
              <a:buFont typeface="Wingdings" panose="05000000000000000000" pitchFamily="2" charset="2"/>
              <a:buChar char=""/>
            </a:pP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Core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Block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– the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block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must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be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achieved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at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D-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or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above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(UG)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or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C-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or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above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(PGT)</a:t>
            </a:r>
            <a:endParaRPr lang="en-US" altLang="en-US" sz="2000" dirty="0">
              <a:latin typeface="Arial" panose="020B0604020202020204" pitchFamily="34" charset="0"/>
            </a:endParaRPr>
          </a:p>
          <a:p>
            <a:pPr lvl="1" eaLnBrk="1" hangingPunct="1">
              <a:spcBef>
                <a:spcPts val="1275"/>
              </a:spcBef>
              <a:buClr>
                <a:srgbClr val="BC0E34"/>
              </a:buClr>
              <a:buFont typeface="Wingdings" panose="05000000000000000000" pitchFamily="2" charset="2"/>
              <a:buChar char=""/>
            </a:pP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Core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Element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– the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specified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element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of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assessment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must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be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achieved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at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D-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or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above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(UG)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or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C-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or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above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(PGT),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but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the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overall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block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result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could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still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be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in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the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E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band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(UG)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or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D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band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(PGT)</a:t>
            </a:r>
            <a:endParaRPr lang="en-US" altLang="en-US" sz="2000" dirty="0">
              <a:latin typeface="Arial" panose="020B0604020202020204" pitchFamily="34" charset="0"/>
            </a:endParaRPr>
          </a:p>
          <a:p>
            <a:pPr lvl="1" eaLnBrk="1" hangingPunct="1">
              <a:spcBef>
                <a:spcPts val="1363"/>
              </a:spcBef>
              <a:buClr>
                <a:srgbClr val="BC0E34"/>
              </a:buClr>
              <a:buFont typeface="Wingdings" panose="05000000000000000000" pitchFamily="2" charset="2"/>
              <a:buChar char=""/>
            </a:pP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Core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All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– all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elements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of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assessment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must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be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achieved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at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D-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or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above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(UG)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or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C-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or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above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(PGT),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and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therefore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the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block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overall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is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core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too.</a:t>
            </a:r>
            <a:endParaRPr lang="en-US" altLang="en-US" sz="20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object 2">
            <a:extLst>
              <a:ext uri="{FF2B5EF4-FFF2-40B4-BE49-F238E27FC236}">
                <a16:creationId xmlns:a16="http://schemas.microsoft.com/office/drawing/2014/main" id="{5E4773F5-31E0-4F8A-A24F-8E59B58195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95400" y="1879600"/>
            <a:ext cx="6365875" cy="1530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marL="12700" indent="455613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ts val="6450"/>
              </a:lnSpc>
            </a:pPr>
            <a:r>
              <a:rPr lang="en-US" altLang="en-US" sz="5400" b="1" dirty="0">
                <a:solidFill>
                  <a:srgbClr val="00305B"/>
                </a:solidFill>
                <a:latin typeface="Arial" panose="020B0604020202020204" pitchFamily="34" charset="0"/>
              </a:rPr>
              <a:t>Assessment</a:t>
            </a:r>
            <a:r>
              <a:rPr lang="en-US" altLang="en-US" sz="5400" b="1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5400" b="1" dirty="0">
                <a:solidFill>
                  <a:srgbClr val="00305B"/>
                </a:solidFill>
                <a:latin typeface="Arial" panose="020B0604020202020204" pitchFamily="34" charset="0"/>
              </a:rPr>
              <a:t>and</a:t>
            </a:r>
            <a:r>
              <a:rPr lang="en-US" altLang="en-US" sz="5400" b="1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5400" b="1" dirty="0">
                <a:solidFill>
                  <a:srgbClr val="00305B"/>
                </a:solidFill>
                <a:latin typeface="Arial" panose="020B0604020202020204" pitchFamily="34" charset="0"/>
              </a:rPr>
              <a:t>External</a:t>
            </a:r>
            <a:r>
              <a:rPr lang="en-US" altLang="en-US" sz="5400" b="1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5400" b="1" dirty="0">
                <a:solidFill>
                  <a:srgbClr val="00305B"/>
                </a:solidFill>
                <a:latin typeface="Arial" panose="020B0604020202020204" pitchFamily="34" charset="0"/>
              </a:rPr>
              <a:t>Examining</a:t>
            </a:r>
            <a:endParaRPr lang="en-US" altLang="en-US" sz="5400" dirty="0">
              <a:latin typeface="Arial" panose="020B0604020202020204" pitchFamily="34" charset="0"/>
            </a:endParaRPr>
          </a:p>
        </p:txBody>
      </p:sp>
      <p:sp>
        <p:nvSpPr>
          <p:cNvPr id="3" name="object 3">
            <a:extLst>
              <a:ext uri="{FF2B5EF4-FFF2-40B4-BE49-F238E27FC236}">
                <a16:creationId xmlns:a16="http://schemas.microsoft.com/office/drawing/2014/main" id="{B4C77584-3265-4DCD-8ECC-70C4579CECEB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 vert="horz" rtlCol="0"/>
          <a:lstStyle/>
          <a:p>
            <a:pPr>
              <a:defRPr/>
            </a:pPr>
            <a:r>
              <a:t>Brunel</a:t>
            </a:r>
            <a:r>
              <a:rPr>
                <a:latin typeface="Times New Roman"/>
                <a:cs typeface="Times New Roman"/>
              </a:rPr>
              <a:t>  </a:t>
            </a:r>
            <a:r>
              <a:rPr spc="-5"/>
              <a:t>Un</a:t>
            </a:r>
            <a:r>
              <a:rPr spc="5"/>
              <a:t>i</a:t>
            </a:r>
            <a:r>
              <a:rPr spc="-10"/>
              <a:t>v</a:t>
            </a:r>
            <a:r>
              <a:t>er</a:t>
            </a:r>
            <a:r>
              <a:rPr spc="-10"/>
              <a:t>s</a:t>
            </a:r>
            <a:r>
              <a:t>i</a:t>
            </a:r>
            <a:r>
              <a:rPr spc="-5"/>
              <a:t>ty</a:t>
            </a:r>
            <a:r>
              <a:rPr>
                <a:latin typeface="Times New Roman"/>
                <a:cs typeface="Times New Roman"/>
              </a:rPr>
              <a:t> </a:t>
            </a:r>
            <a:r>
              <a:rPr spc="-90">
                <a:latin typeface="Times New Roman"/>
                <a:cs typeface="Times New Roman"/>
              </a:rPr>
              <a:t> </a:t>
            </a:r>
            <a:r>
              <a:rPr spc="-10"/>
              <a:t>London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5D3D8663-66A8-42C0-A427-4FAD4ABD9475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marL="127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sz="2800" spc="-25" dirty="0"/>
              <a:t>Ass</a:t>
            </a:r>
            <a:r>
              <a:rPr sz="2800" spc="-10" dirty="0"/>
              <a:t>e</a:t>
            </a:r>
            <a:r>
              <a:rPr sz="2800" spc="-25" dirty="0"/>
              <a:t>ssmen</a:t>
            </a:r>
            <a:r>
              <a:rPr sz="2800" spc="-10" dirty="0"/>
              <a:t>t</a:t>
            </a:r>
            <a:r>
              <a:rPr sz="2800" spc="85" dirty="0">
                <a:latin typeface="Times New Roman"/>
                <a:cs typeface="Times New Roman"/>
              </a:rPr>
              <a:t> </a:t>
            </a:r>
            <a:r>
              <a:rPr sz="2800" spc="-25" dirty="0"/>
              <a:t>o</a:t>
            </a:r>
            <a:r>
              <a:rPr sz="2800" spc="-10" dirty="0"/>
              <a:t>f</a:t>
            </a:r>
            <a:r>
              <a:rPr sz="2800" spc="40" dirty="0">
                <a:latin typeface="Times New Roman"/>
                <a:cs typeface="Times New Roman"/>
              </a:rPr>
              <a:t> </a:t>
            </a:r>
            <a:r>
              <a:rPr sz="2800" spc="-40" dirty="0"/>
              <a:t>S</a:t>
            </a:r>
            <a:r>
              <a:rPr sz="2800" spc="-10" dirty="0"/>
              <a:t>t</a:t>
            </a:r>
            <a:r>
              <a:rPr sz="2800" spc="-35" dirty="0"/>
              <a:t>u</a:t>
            </a:r>
            <a:r>
              <a:rPr sz="2800" spc="-40" dirty="0"/>
              <a:t>d</a:t>
            </a:r>
            <a:r>
              <a:rPr sz="2800" spc="-25" dirty="0"/>
              <a:t>e</a:t>
            </a:r>
            <a:r>
              <a:rPr sz="2800" spc="-35" dirty="0"/>
              <a:t>n</a:t>
            </a:r>
            <a:r>
              <a:rPr sz="2800" spc="-15" dirty="0"/>
              <a:t>ts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4" name="object 4">
            <a:extLst>
              <a:ext uri="{FF2B5EF4-FFF2-40B4-BE49-F238E27FC236}">
                <a16:creationId xmlns:a16="http://schemas.microsoft.com/office/drawing/2014/main" id="{BC21D2C9-CDAA-4A97-B3C7-47AA968E2819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 vert="horz" rtlCol="0"/>
          <a:lstStyle/>
          <a:p>
            <a:pPr>
              <a:defRPr/>
            </a:pPr>
            <a:r>
              <a:t>Brunel</a:t>
            </a:r>
            <a:r>
              <a:rPr>
                <a:latin typeface="Times New Roman"/>
                <a:cs typeface="Times New Roman"/>
              </a:rPr>
              <a:t>  </a:t>
            </a:r>
            <a:r>
              <a:rPr spc="-5"/>
              <a:t>Un</a:t>
            </a:r>
            <a:r>
              <a:rPr spc="5"/>
              <a:t>i</a:t>
            </a:r>
            <a:r>
              <a:rPr spc="-10"/>
              <a:t>v</a:t>
            </a:r>
            <a:r>
              <a:t>er</a:t>
            </a:r>
            <a:r>
              <a:rPr spc="-10"/>
              <a:t>s</a:t>
            </a:r>
            <a:r>
              <a:t>i</a:t>
            </a:r>
            <a:r>
              <a:rPr spc="-5"/>
              <a:t>ty</a:t>
            </a:r>
            <a:r>
              <a:rPr>
                <a:latin typeface="Times New Roman"/>
                <a:cs typeface="Times New Roman"/>
              </a:rPr>
              <a:t> </a:t>
            </a:r>
            <a:r>
              <a:rPr spc="-90">
                <a:latin typeface="Times New Roman"/>
                <a:cs typeface="Times New Roman"/>
              </a:rPr>
              <a:t> </a:t>
            </a:r>
            <a:r>
              <a:rPr spc="-10"/>
              <a:t>London</a:t>
            </a:r>
          </a:p>
        </p:txBody>
      </p:sp>
      <p:sp>
        <p:nvSpPr>
          <p:cNvPr id="48132" name="object 3">
            <a:extLst>
              <a:ext uri="{FF2B5EF4-FFF2-40B4-BE49-F238E27FC236}">
                <a16:creationId xmlns:a16="http://schemas.microsoft.com/office/drawing/2014/main" id="{C06BCDEE-31C0-4CF4-BE62-C97C83FB8D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3688" y="1201738"/>
            <a:ext cx="8393112" cy="28854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marL="357188" indent="-344488">
              <a:tabLst>
                <a:tab pos="358775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tabLst>
                <a:tab pos="358775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tabLst>
                <a:tab pos="358775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tabLst>
                <a:tab pos="358775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tabLst>
                <a:tab pos="358775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58775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58775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58775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58775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ts val="2875"/>
              </a:lnSpc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Brunel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academic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teams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assess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either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through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marks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or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grades.</a:t>
            </a:r>
            <a:endParaRPr lang="en-US" altLang="en-US" sz="2400" dirty="0">
              <a:latin typeface="Arial" panose="020B0604020202020204" pitchFamily="34" charset="0"/>
            </a:endParaRPr>
          </a:p>
          <a:p>
            <a:pPr eaLnBrk="1" hangingPunct="1">
              <a:spcBef>
                <a:spcPts val="1113"/>
              </a:spcBef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All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modular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and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assessment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blocks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result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in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a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grade.</a:t>
            </a:r>
            <a:endParaRPr lang="en-US" altLang="en-US" sz="2400" dirty="0">
              <a:latin typeface="Arial" panose="020B0604020202020204" pitchFamily="34" charset="0"/>
            </a:endParaRPr>
          </a:p>
          <a:p>
            <a:pPr eaLnBrk="1" hangingPunct="1">
              <a:spcBef>
                <a:spcPts val="1213"/>
              </a:spcBef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A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generic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set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of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undergraduate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and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postgraduate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grade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descriptors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are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maintained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and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available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at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u="sng" dirty="0">
                <a:solidFill>
                  <a:srgbClr val="0000FF"/>
                </a:solidFill>
                <a:latin typeface="Arial" panose="020B0604020202020204" pitchFamily="34" charset="0"/>
              </a:rPr>
              <a:t>https:/</a:t>
            </a:r>
            <a:r>
              <a:rPr lang="en-US" altLang="en-US" sz="2400" u="sng" dirty="0">
                <a:solidFill>
                  <a:srgbClr val="0000FF"/>
                </a:solidFill>
                <a:latin typeface="Arial" panose="020B0604020202020204" pitchFamily="34" charset="0"/>
                <a:hlinkClick r:id="rId3"/>
              </a:rPr>
              <a:t>/www.brune</a:t>
            </a:r>
            <a:r>
              <a:rPr lang="en-US" altLang="en-US" sz="2400" u="sng" dirty="0">
                <a:solidFill>
                  <a:srgbClr val="0000FF"/>
                </a:solidFill>
                <a:latin typeface="Arial" panose="020B0604020202020204" pitchFamily="34" charset="0"/>
              </a:rPr>
              <a:t>l</a:t>
            </a:r>
            <a:r>
              <a:rPr lang="en-US" altLang="en-US" sz="2400" u="sng" dirty="0">
                <a:solidFill>
                  <a:srgbClr val="0000FF"/>
                </a:solidFill>
                <a:latin typeface="Arial" panose="020B0604020202020204" pitchFamily="34" charset="0"/>
                <a:hlinkClick r:id="rId3"/>
              </a:rPr>
              <a:t>.ac.uk/about/quality-</a:t>
            </a:r>
            <a:r>
              <a:rPr lang="en-US" alt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u="sng" dirty="0">
                <a:solidFill>
                  <a:srgbClr val="0000FF"/>
                </a:solidFill>
                <a:latin typeface="Arial" panose="020B0604020202020204" pitchFamily="34" charset="0"/>
              </a:rPr>
              <a:t>assurance/assessment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.</a:t>
            </a:r>
            <a:endParaRPr lang="en-US" altLang="en-US" sz="24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44DFD907-2826-4CF6-A3C2-D71AF87E1D79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marL="127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sz="2800" spc="-15" dirty="0"/>
              <a:t>Inte</a:t>
            </a:r>
            <a:r>
              <a:rPr sz="2800" spc="-20" dirty="0"/>
              <a:t>rna</a:t>
            </a:r>
            <a:r>
              <a:rPr sz="2800" spc="-10" dirty="0"/>
              <a:t>l</a:t>
            </a:r>
            <a:r>
              <a:rPr sz="2800" spc="45" dirty="0">
                <a:latin typeface="Times New Roman"/>
                <a:cs typeface="Times New Roman"/>
              </a:rPr>
              <a:t> </a:t>
            </a:r>
            <a:r>
              <a:rPr sz="2800" spc="-40" dirty="0"/>
              <a:t>M</a:t>
            </a:r>
            <a:r>
              <a:rPr sz="2800" spc="-20" dirty="0"/>
              <a:t>o</a:t>
            </a:r>
            <a:r>
              <a:rPr sz="2800" spc="-40" dirty="0"/>
              <a:t>d</a:t>
            </a:r>
            <a:r>
              <a:rPr sz="2800" spc="-25" dirty="0"/>
              <a:t>e</a:t>
            </a:r>
            <a:r>
              <a:rPr sz="2800" spc="-30" dirty="0"/>
              <a:t>r</a:t>
            </a:r>
            <a:r>
              <a:rPr sz="2800" spc="-25" dirty="0"/>
              <a:t>at</a:t>
            </a:r>
            <a:r>
              <a:rPr sz="2800" spc="-10" dirty="0"/>
              <a:t>i</a:t>
            </a:r>
            <a:r>
              <a:rPr sz="2800" spc="-35" dirty="0"/>
              <a:t>o</a:t>
            </a:r>
            <a:r>
              <a:rPr sz="2800" spc="-20" dirty="0"/>
              <a:t>n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4" name="object 4">
            <a:extLst>
              <a:ext uri="{FF2B5EF4-FFF2-40B4-BE49-F238E27FC236}">
                <a16:creationId xmlns:a16="http://schemas.microsoft.com/office/drawing/2014/main" id="{6F42EBDD-E861-490C-B1D1-F25D78E9E93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 vert="horz" rtlCol="0"/>
          <a:lstStyle/>
          <a:p>
            <a:pPr>
              <a:defRPr/>
            </a:pPr>
            <a:r>
              <a:t>Brunel</a:t>
            </a:r>
            <a:r>
              <a:rPr>
                <a:latin typeface="Times New Roman"/>
                <a:cs typeface="Times New Roman"/>
              </a:rPr>
              <a:t>  </a:t>
            </a:r>
            <a:r>
              <a:rPr spc="-5"/>
              <a:t>Un</a:t>
            </a:r>
            <a:r>
              <a:rPr spc="5"/>
              <a:t>i</a:t>
            </a:r>
            <a:r>
              <a:rPr spc="-10"/>
              <a:t>v</a:t>
            </a:r>
            <a:r>
              <a:t>er</a:t>
            </a:r>
            <a:r>
              <a:rPr spc="-10"/>
              <a:t>s</a:t>
            </a:r>
            <a:r>
              <a:t>i</a:t>
            </a:r>
            <a:r>
              <a:rPr spc="-5"/>
              <a:t>ty</a:t>
            </a:r>
            <a:r>
              <a:rPr>
                <a:latin typeface="Times New Roman"/>
                <a:cs typeface="Times New Roman"/>
              </a:rPr>
              <a:t> </a:t>
            </a:r>
            <a:r>
              <a:rPr spc="-90">
                <a:latin typeface="Times New Roman"/>
                <a:cs typeface="Times New Roman"/>
              </a:rPr>
              <a:t> </a:t>
            </a:r>
            <a:r>
              <a:rPr spc="-10"/>
              <a:t>London</a:t>
            </a:r>
          </a:p>
        </p:txBody>
      </p:sp>
      <p:sp>
        <p:nvSpPr>
          <p:cNvPr id="50180" name="object 3">
            <a:extLst>
              <a:ext uri="{FF2B5EF4-FFF2-40B4-BE49-F238E27FC236}">
                <a16:creationId xmlns:a16="http://schemas.microsoft.com/office/drawing/2014/main" id="{9FEBCE00-D02C-42A3-93A1-F8A9D1DA5E4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3688" y="1195388"/>
            <a:ext cx="8393112" cy="4312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marL="357188" indent="-344488">
              <a:tabLst>
                <a:tab pos="358775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815975" indent="-346075">
              <a:tabLst>
                <a:tab pos="358775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tabLst>
                <a:tab pos="358775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tabLst>
                <a:tab pos="358775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tabLst>
                <a:tab pos="358775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58775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58775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58775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58775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“Internal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moderation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supplements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external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moderation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by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External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Examiners,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and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is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undertaken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b="1" dirty="0">
                <a:solidFill>
                  <a:srgbClr val="00305B"/>
                </a:solidFill>
                <a:latin typeface="Arial" panose="020B0604020202020204" pitchFamily="34" charset="0"/>
              </a:rPr>
              <a:t>to</a:t>
            </a:r>
            <a:r>
              <a:rPr lang="en-US" altLang="en-US" sz="2000" b="1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b="1" dirty="0">
                <a:solidFill>
                  <a:srgbClr val="00305B"/>
                </a:solidFill>
                <a:latin typeface="Arial" panose="020B0604020202020204" pitchFamily="34" charset="0"/>
              </a:rPr>
              <a:t>ensure</a:t>
            </a:r>
            <a:r>
              <a:rPr lang="en-US" altLang="en-US" sz="2000" b="1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b="1" dirty="0">
                <a:solidFill>
                  <a:srgbClr val="00305B"/>
                </a:solidFill>
                <a:latin typeface="Arial" panose="020B0604020202020204" pitchFamily="34" charset="0"/>
              </a:rPr>
              <a:t>that</a:t>
            </a:r>
            <a:r>
              <a:rPr lang="en-US" altLang="en-US" sz="2000" b="1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b="1" dirty="0">
                <a:solidFill>
                  <a:srgbClr val="00305B"/>
                </a:solidFill>
                <a:latin typeface="Arial" panose="020B0604020202020204" pitchFamily="34" charset="0"/>
              </a:rPr>
              <a:t>sound</a:t>
            </a:r>
            <a:r>
              <a:rPr lang="en-US" altLang="en-US" sz="2000" b="1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b="1" dirty="0">
                <a:solidFill>
                  <a:srgbClr val="00305B"/>
                </a:solidFill>
                <a:latin typeface="Arial" panose="020B0604020202020204" pitchFamily="34" charset="0"/>
              </a:rPr>
              <a:t>and</a:t>
            </a:r>
            <a:r>
              <a:rPr lang="en-US" altLang="en-US" sz="2000" b="1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b="1" dirty="0">
                <a:solidFill>
                  <a:srgbClr val="00305B"/>
                </a:solidFill>
                <a:latin typeface="Arial" panose="020B0604020202020204" pitchFamily="34" charset="0"/>
              </a:rPr>
              <a:t>consistent</a:t>
            </a:r>
            <a:r>
              <a:rPr lang="en-US" altLang="en-US" sz="2000" b="1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b="1" dirty="0">
                <a:solidFill>
                  <a:srgbClr val="00305B"/>
                </a:solidFill>
                <a:latin typeface="Arial" panose="020B0604020202020204" pitchFamily="34" charset="0"/>
              </a:rPr>
              <a:t>academic</a:t>
            </a:r>
            <a:r>
              <a:rPr lang="en-US" altLang="en-US" sz="2000" b="1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b="1" dirty="0">
                <a:solidFill>
                  <a:srgbClr val="00305B"/>
                </a:solidFill>
                <a:latin typeface="Arial" panose="020B0604020202020204" pitchFamily="34" charset="0"/>
              </a:rPr>
              <a:t>judgements</a:t>
            </a:r>
            <a:r>
              <a:rPr lang="en-US" altLang="en-US" sz="2000" b="1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are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made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during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the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marking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process.”</a:t>
            </a:r>
            <a:endParaRPr lang="en-US" altLang="en-US" sz="2000" dirty="0">
              <a:latin typeface="Arial" panose="020B0604020202020204" pitchFamily="34" charset="0"/>
            </a:endParaRPr>
          </a:p>
          <a:p>
            <a:pPr eaLnBrk="1" hangingPunct="1">
              <a:spcBef>
                <a:spcPts val="1325"/>
              </a:spcBef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Brunel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operates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a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Policy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for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Internal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(Strategic)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Moderation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and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Double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Marking:</a:t>
            </a:r>
            <a:endParaRPr lang="en-US" altLang="en-US" sz="2000" dirty="0">
              <a:latin typeface="Arial" panose="020B0604020202020204" pitchFamily="34" charset="0"/>
            </a:endParaRPr>
          </a:p>
          <a:p>
            <a:pPr lvl="1" eaLnBrk="1" hangingPunct="1">
              <a:spcBef>
                <a:spcPts val="1225"/>
              </a:spcBef>
              <a:buClr>
                <a:srgbClr val="BC0E34"/>
              </a:buClr>
              <a:buFont typeface="Wingdings" panose="05000000000000000000" pitchFamily="2" charset="2"/>
              <a:buChar char=""/>
            </a:pP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Risk-based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approach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(marking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by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GTA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or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HPLs,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or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an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inexperienced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module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leader;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persistent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over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or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under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performance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of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students;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EE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concerns;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or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student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feedback)</a:t>
            </a:r>
            <a:endParaRPr lang="en-US" altLang="en-US" sz="2000" dirty="0">
              <a:latin typeface="Arial" panose="020B0604020202020204" pitchFamily="34" charset="0"/>
            </a:endParaRPr>
          </a:p>
          <a:p>
            <a:pPr lvl="1" eaLnBrk="1" hangingPunct="1">
              <a:spcBef>
                <a:spcPts val="1125"/>
              </a:spcBef>
              <a:buClr>
                <a:srgbClr val="BC0E34"/>
              </a:buClr>
              <a:buFont typeface="Wingdings" panose="05000000000000000000" pitchFamily="2" charset="2"/>
              <a:buChar char=""/>
            </a:pP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Does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not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preclude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Divisions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/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Departments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from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undertaking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moderation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that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is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more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extensive</a:t>
            </a:r>
            <a:endParaRPr lang="en-US" altLang="en-US" sz="2000" dirty="0">
              <a:latin typeface="Arial" panose="020B0604020202020204" pitchFamily="34" charset="0"/>
            </a:endParaRPr>
          </a:p>
          <a:p>
            <a:pPr lvl="1" eaLnBrk="1" hangingPunct="1">
              <a:spcBef>
                <a:spcPts val="1300"/>
              </a:spcBef>
              <a:buClr>
                <a:srgbClr val="BC0E34"/>
              </a:buClr>
              <a:buFont typeface="Wingdings" panose="05000000000000000000" pitchFamily="2" charset="2"/>
              <a:buChar char=""/>
            </a:pP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NB.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PGT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Dissertations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and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UG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final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year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dissertations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are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always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double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marked</a:t>
            </a:r>
            <a:endParaRPr lang="en-US" altLang="en-US" sz="20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DC003788-D77C-4682-92FF-A8CA2D094099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marL="127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sz="2800" spc="-15" dirty="0"/>
              <a:t>Exte</a:t>
            </a:r>
            <a:r>
              <a:rPr sz="2800" spc="-20" dirty="0"/>
              <a:t>rna</a:t>
            </a:r>
            <a:r>
              <a:rPr sz="2800" spc="-10" dirty="0"/>
              <a:t>l</a:t>
            </a:r>
            <a:r>
              <a:rPr sz="2800" spc="30" dirty="0">
                <a:latin typeface="Times New Roman"/>
                <a:cs typeface="Times New Roman"/>
              </a:rPr>
              <a:t> </a:t>
            </a:r>
            <a:r>
              <a:rPr sz="2800" spc="-40" dirty="0"/>
              <a:t>M</a:t>
            </a:r>
            <a:r>
              <a:rPr sz="2800" spc="-20" dirty="0"/>
              <a:t>o</a:t>
            </a:r>
            <a:r>
              <a:rPr sz="2800" spc="-40" dirty="0"/>
              <a:t>d</a:t>
            </a:r>
            <a:r>
              <a:rPr sz="2800" spc="-25" dirty="0"/>
              <a:t>e</a:t>
            </a:r>
            <a:r>
              <a:rPr sz="2800" spc="-30" dirty="0"/>
              <a:t>r</a:t>
            </a:r>
            <a:r>
              <a:rPr sz="2800" spc="-25" dirty="0"/>
              <a:t>at</a:t>
            </a:r>
            <a:r>
              <a:rPr sz="2800" spc="-10" dirty="0"/>
              <a:t>i</a:t>
            </a:r>
            <a:r>
              <a:rPr sz="2800" spc="-35" dirty="0"/>
              <a:t>o</a:t>
            </a:r>
            <a:r>
              <a:rPr sz="2800" spc="-40" dirty="0"/>
              <a:t>n</a:t>
            </a:r>
            <a:r>
              <a:rPr sz="2800" spc="-10" dirty="0"/>
              <a:t>/</a:t>
            </a:r>
            <a:r>
              <a:rPr sz="2800" spc="-35" dirty="0"/>
              <a:t>E</a:t>
            </a:r>
            <a:r>
              <a:rPr sz="2800" spc="-25" dirty="0"/>
              <a:t>xami</a:t>
            </a:r>
            <a:r>
              <a:rPr sz="2800" spc="-40" dirty="0"/>
              <a:t>n</a:t>
            </a:r>
            <a:r>
              <a:rPr sz="2800" spc="-20" dirty="0"/>
              <a:t>ing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4" name="object 4">
            <a:extLst>
              <a:ext uri="{FF2B5EF4-FFF2-40B4-BE49-F238E27FC236}">
                <a16:creationId xmlns:a16="http://schemas.microsoft.com/office/drawing/2014/main" id="{587D831C-FAE4-43DA-BE30-0AB85907D618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 vert="horz" rtlCol="0"/>
          <a:lstStyle/>
          <a:p>
            <a:pPr>
              <a:defRPr/>
            </a:pPr>
            <a:r>
              <a:t>Brunel</a:t>
            </a:r>
            <a:r>
              <a:rPr>
                <a:latin typeface="Times New Roman"/>
                <a:cs typeface="Times New Roman"/>
              </a:rPr>
              <a:t>  </a:t>
            </a:r>
            <a:r>
              <a:rPr spc="-5"/>
              <a:t>Un</a:t>
            </a:r>
            <a:r>
              <a:rPr spc="5"/>
              <a:t>i</a:t>
            </a:r>
            <a:r>
              <a:rPr spc="-10"/>
              <a:t>v</a:t>
            </a:r>
            <a:r>
              <a:t>er</a:t>
            </a:r>
            <a:r>
              <a:rPr spc="-10"/>
              <a:t>s</a:t>
            </a:r>
            <a:r>
              <a:t>i</a:t>
            </a:r>
            <a:r>
              <a:rPr spc="-5"/>
              <a:t>ty</a:t>
            </a:r>
            <a:r>
              <a:rPr>
                <a:latin typeface="Times New Roman"/>
                <a:cs typeface="Times New Roman"/>
              </a:rPr>
              <a:t> </a:t>
            </a:r>
            <a:r>
              <a:rPr spc="-90">
                <a:latin typeface="Times New Roman"/>
                <a:cs typeface="Times New Roman"/>
              </a:rPr>
              <a:t> </a:t>
            </a:r>
            <a:r>
              <a:rPr spc="-10"/>
              <a:t>London</a:t>
            </a:r>
          </a:p>
        </p:txBody>
      </p:sp>
      <p:sp>
        <p:nvSpPr>
          <p:cNvPr id="52228" name="object 3">
            <a:extLst>
              <a:ext uri="{FF2B5EF4-FFF2-40B4-BE49-F238E27FC236}">
                <a16:creationId xmlns:a16="http://schemas.microsoft.com/office/drawing/2014/main" id="{F87A59DE-0EED-4A39-ADE7-F0BE2B29CD7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3688" y="1130300"/>
            <a:ext cx="8037512" cy="2779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marL="357188" indent="-344488">
              <a:tabLst>
                <a:tab pos="358775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tabLst>
                <a:tab pos="358775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tabLst>
                <a:tab pos="358775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tabLst>
                <a:tab pos="358775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tabLst>
                <a:tab pos="358775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58775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58775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58775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58775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US" altLang="en-US" sz="2400">
                <a:solidFill>
                  <a:srgbClr val="00305B"/>
                </a:solidFill>
                <a:latin typeface="Arial" panose="020B0604020202020204" pitchFamily="34" charset="0"/>
              </a:rPr>
              <a:t>External</a:t>
            </a:r>
            <a:r>
              <a:rPr lang="en-US" altLang="en-US" sz="24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>
                <a:solidFill>
                  <a:srgbClr val="00305B"/>
                </a:solidFill>
                <a:latin typeface="Arial" panose="020B0604020202020204" pitchFamily="34" charset="0"/>
              </a:rPr>
              <a:t>Examiner</a:t>
            </a:r>
            <a:r>
              <a:rPr lang="en-US" altLang="en-US" sz="24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>
                <a:solidFill>
                  <a:srgbClr val="00305B"/>
                </a:solidFill>
                <a:latin typeface="Arial" panose="020B0604020202020204" pitchFamily="34" charset="0"/>
              </a:rPr>
              <a:t>role</a:t>
            </a:r>
            <a:r>
              <a:rPr lang="en-US" altLang="en-US" sz="24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>
                <a:solidFill>
                  <a:srgbClr val="00305B"/>
                </a:solidFill>
                <a:latin typeface="Arial" panose="020B0604020202020204" pitchFamily="34" charset="0"/>
              </a:rPr>
              <a:t>is</a:t>
            </a:r>
            <a:r>
              <a:rPr lang="en-US" altLang="en-US" sz="24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>
                <a:solidFill>
                  <a:srgbClr val="00305B"/>
                </a:solidFill>
                <a:latin typeface="Arial" panose="020B0604020202020204" pitchFamily="34" charset="0"/>
              </a:rPr>
              <a:t>at</a:t>
            </a:r>
            <a:r>
              <a:rPr lang="en-US" altLang="en-US" sz="24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>
                <a:solidFill>
                  <a:srgbClr val="00305B"/>
                </a:solidFill>
                <a:latin typeface="Arial" panose="020B0604020202020204" pitchFamily="34" charset="0"/>
              </a:rPr>
              <a:t>programme</a:t>
            </a:r>
            <a:r>
              <a:rPr lang="en-US" altLang="en-US" sz="24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>
                <a:solidFill>
                  <a:srgbClr val="00305B"/>
                </a:solidFill>
                <a:latin typeface="Arial" panose="020B0604020202020204" pitchFamily="34" charset="0"/>
              </a:rPr>
              <a:t>level.</a:t>
            </a:r>
            <a:endParaRPr lang="en-US" altLang="en-US" sz="2400">
              <a:latin typeface="Arial" panose="020B0604020202020204" pitchFamily="34" charset="0"/>
            </a:endParaRPr>
          </a:p>
          <a:p>
            <a:pPr eaLnBrk="1" hangingPunct="1">
              <a:spcBef>
                <a:spcPts val="1200"/>
              </a:spcBef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US" altLang="en-US" sz="2400">
                <a:solidFill>
                  <a:srgbClr val="00305B"/>
                </a:solidFill>
                <a:latin typeface="Arial" panose="020B0604020202020204" pitchFamily="34" charset="0"/>
              </a:rPr>
              <a:t>Each</a:t>
            </a:r>
            <a:r>
              <a:rPr lang="en-US" altLang="en-US" sz="24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>
                <a:solidFill>
                  <a:srgbClr val="00305B"/>
                </a:solidFill>
                <a:latin typeface="Arial" panose="020B0604020202020204" pitchFamily="34" charset="0"/>
              </a:rPr>
              <a:t>award</a:t>
            </a:r>
            <a:r>
              <a:rPr lang="en-US" altLang="en-US" sz="24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>
                <a:solidFill>
                  <a:srgbClr val="00305B"/>
                </a:solidFill>
                <a:latin typeface="Arial" panose="020B0604020202020204" pitchFamily="34" charset="0"/>
              </a:rPr>
              <a:t>must</a:t>
            </a:r>
            <a:r>
              <a:rPr lang="en-US" altLang="en-US" sz="24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>
                <a:solidFill>
                  <a:srgbClr val="00305B"/>
                </a:solidFill>
                <a:latin typeface="Arial" panose="020B0604020202020204" pitchFamily="34" charset="0"/>
              </a:rPr>
              <a:t>have</a:t>
            </a:r>
            <a:r>
              <a:rPr lang="en-US" altLang="en-US" sz="24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>
                <a:solidFill>
                  <a:srgbClr val="00305B"/>
                </a:solidFill>
                <a:latin typeface="Arial" panose="020B0604020202020204" pitchFamily="34" charset="0"/>
              </a:rPr>
              <a:t>at</a:t>
            </a:r>
            <a:r>
              <a:rPr lang="en-US" altLang="en-US" sz="24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>
                <a:solidFill>
                  <a:srgbClr val="00305B"/>
                </a:solidFill>
                <a:latin typeface="Arial" panose="020B0604020202020204" pitchFamily="34" charset="0"/>
              </a:rPr>
              <a:t>least</a:t>
            </a:r>
            <a:r>
              <a:rPr lang="en-US" altLang="en-US" sz="24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>
                <a:solidFill>
                  <a:srgbClr val="00305B"/>
                </a:solidFill>
                <a:latin typeface="Arial" panose="020B0604020202020204" pitchFamily="34" charset="0"/>
              </a:rPr>
              <a:t>one</a:t>
            </a:r>
            <a:r>
              <a:rPr lang="en-US" altLang="en-US" sz="24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>
                <a:solidFill>
                  <a:srgbClr val="00305B"/>
                </a:solidFill>
                <a:latin typeface="Arial" panose="020B0604020202020204" pitchFamily="34" charset="0"/>
              </a:rPr>
              <a:t>examiner.</a:t>
            </a:r>
            <a:endParaRPr lang="en-US" altLang="en-US" sz="2400">
              <a:latin typeface="Arial" panose="020B0604020202020204" pitchFamily="34" charset="0"/>
            </a:endParaRPr>
          </a:p>
          <a:p>
            <a:pPr eaLnBrk="1" hangingPunct="1">
              <a:spcBef>
                <a:spcPts val="1200"/>
              </a:spcBef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US" altLang="en-US" sz="2400">
                <a:solidFill>
                  <a:srgbClr val="00305B"/>
                </a:solidFill>
                <a:latin typeface="Arial" panose="020B0604020202020204" pitchFamily="34" charset="0"/>
              </a:rPr>
              <a:t>Examiners</a:t>
            </a:r>
            <a:r>
              <a:rPr lang="en-US" altLang="en-US" sz="24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>
                <a:solidFill>
                  <a:srgbClr val="00305B"/>
                </a:solidFill>
                <a:latin typeface="Arial" panose="020B0604020202020204" pitchFamily="34" charset="0"/>
              </a:rPr>
              <a:t>may</a:t>
            </a:r>
            <a:r>
              <a:rPr lang="en-US" altLang="en-US" sz="24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>
                <a:solidFill>
                  <a:srgbClr val="00305B"/>
                </a:solidFill>
                <a:latin typeface="Arial" panose="020B0604020202020204" pitchFamily="34" charset="0"/>
              </a:rPr>
              <a:t>be</a:t>
            </a:r>
            <a:r>
              <a:rPr lang="en-US" altLang="en-US" sz="24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>
                <a:solidFill>
                  <a:srgbClr val="00305B"/>
                </a:solidFill>
                <a:latin typeface="Arial" panose="020B0604020202020204" pitchFamily="34" charset="0"/>
              </a:rPr>
              <a:t>appointed</a:t>
            </a:r>
            <a:r>
              <a:rPr lang="en-US" altLang="en-US" sz="24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>
                <a:solidFill>
                  <a:srgbClr val="00305B"/>
                </a:solidFill>
                <a:latin typeface="Arial" panose="020B0604020202020204" pitchFamily="34" charset="0"/>
              </a:rPr>
              <a:t>to</a:t>
            </a:r>
            <a:r>
              <a:rPr lang="en-US" altLang="en-US" sz="24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>
                <a:solidFill>
                  <a:srgbClr val="00305B"/>
                </a:solidFill>
                <a:latin typeface="Arial" panose="020B0604020202020204" pitchFamily="34" charset="0"/>
              </a:rPr>
              <a:t>multiple</a:t>
            </a:r>
            <a:r>
              <a:rPr lang="en-US" altLang="en-US" sz="24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>
                <a:solidFill>
                  <a:srgbClr val="00305B"/>
                </a:solidFill>
                <a:latin typeface="Arial" panose="020B0604020202020204" pitchFamily="34" charset="0"/>
              </a:rPr>
              <a:t>awards.</a:t>
            </a:r>
            <a:endParaRPr lang="en-US" altLang="en-US" sz="2400">
              <a:latin typeface="Arial" panose="020B0604020202020204" pitchFamily="34" charset="0"/>
            </a:endParaRPr>
          </a:p>
          <a:p>
            <a:pPr eaLnBrk="1" hangingPunct="1">
              <a:lnSpc>
                <a:spcPts val="2875"/>
              </a:lnSpc>
              <a:spcBef>
                <a:spcPts val="1300"/>
              </a:spcBef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US" altLang="en-US" sz="2400">
                <a:solidFill>
                  <a:srgbClr val="00305B"/>
                </a:solidFill>
                <a:latin typeface="Arial" panose="020B0604020202020204" pitchFamily="34" charset="0"/>
              </a:rPr>
              <a:t>Awards</a:t>
            </a:r>
            <a:r>
              <a:rPr lang="en-US" altLang="en-US" sz="24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>
                <a:solidFill>
                  <a:srgbClr val="00305B"/>
                </a:solidFill>
                <a:latin typeface="Arial" panose="020B0604020202020204" pitchFamily="34" charset="0"/>
              </a:rPr>
              <a:t>may</a:t>
            </a:r>
            <a:r>
              <a:rPr lang="en-US" altLang="en-US" sz="24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>
                <a:solidFill>
                  <a:srgbClr val="00305B"/>
                </a:solidFill>
                <a:latin typeface="Arial" panose="020B0604020202020204" pitchFamily="34" charset="0"/>
              </a:rPr>
              <a:t>have</a:t>
            </a:r>
            <a:r>
              <a:rPr lang="en-US" altLang="en-US" sz="24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>
                <a:solidFill>
                  <a:srgbClr val="00305B"/>
                </a:solidFill>
                <a:latin typeface="Arial" panose="020B0604020202020204" pitchFamily="34" charset="0"/>
              </a:rPr>
              <a:t>multiple</a:t>
            </a:r>
            <a:r>
              <a:rPr lang="en-US" altLang="en-US" sz="24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>
                <a:solidFill>
                  <a:srgbClr val="00305B"/>
                </a:solidFill>
                <a:latin typeface="Arial" panose="020B0604020202020204" pitchFamily="34" charset="0"/>
              </a:rPr>
              <a:t>Examiners</a:t>
            </a:r>
            <a:r>
              <a:rPr lang="en-US" altLang="en-US" sz="24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>
                <a:solidFill>
                  <a:srgbClr val="00305B"/>
                </a:solidFill>
                <a:latin typeface="Arial" panose="020B0604020202020204" pitchFamily="34" charset="0"/>
              </a:rPr>
              <a:t>– block</a:t>
            </a:r>
            <a:r>
              <a:rPr lang="en-US" altLang="en-US" sz="24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>
                <a:solidFill>
                  <a:srgbClr val="00305B"/>
                </a:solidFill>
                <a:latin typeface="Arial" panose="020B0604020202020204" pitchFamily="34" charset="0"/>
              </a:rPr>
              <a:t>distribution</a:t>
            </a:r>
            <a:r>
              <a:rPr lang="en-US" altLang="en-US" sz="24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>
                <a:solidFill>
                  <a:srgbClr val="00305B"/>
                </a:solidFill>
                <a:latin typeface="Arial" panose="020B0604020202020204" pitchFamily="34" charset="0"/>
              </a:rPr>
              <a:t>is</a:t>
            </a:r>
            <a:r>
              <a:rPr lang="en-US" altLang="en-US" sz="24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>
                <a:solidFill>
                  <a:srgbClr val="00305B"/>
                </a:solidFill>
                <a:latin typeface="Arial" panose="020B0604020202020204" pitchFamily="34" charset="0"/>
              </a:rPr>
              <a:t>determined</a:t>
            </a:r>
            <a:r>
              <a:rPr lang="en-US" altLang="en-US" sz="24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>
                <a:solidFill>
                  <a:srgbClr val="00305B"/>
                </a:solidFill>
                <a:latin typeface="Arial" panose="020B0604020202020204" pitchFamily="34" charset="0"/>
              </a:rPr>
              <a:t>by</a:t>
            </a:r>
            <a:r>
              <a:rPr lang="en-US" altLang="en-US" sz="24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>
                <a:solidFill>
                  <a:srgbClr val="00305B"/>
                </a:solidFill>
                <a:latin typeface="Arial" panose="020B0604020202020204" pitchFamily="34" charset="0"/>
              </a:rPr>
              <a:t>programme</a:t>
            </a:r>
            <a:r>
              <a:rPr lang="en-US" altLang="en-US" sz="24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>
                <a:solidFill>
                  <a:srgbClr val="00305B"/>
                </a:solidFill>
                <a:latin typeface="Arial" panose="020B0604020202020204" pitchFamily="34" charset="0"/>
              </a:rPr>
              <a:t>team.</a:t>
            </a:r>
            <a:endParaRPr lang="en-US" altLang="en-US" sz="2400">
              <a:latin typeface="Arial" panose="020B0604020202020204" pitchFamily="34" charset="0"/>
            </a:endParaRPr>
          </a:p>
          <a:p>
            <a:pPr eaLnBrk="1" hangingPunct="1">
              <a:spcBef>
                <a:spcPts val="1200"/>
              </a:spcBef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US" altLang="en-US" sz="2400">
                <a:solidFill>
                  <a:srgbClr val="00305B"/>
                </a:solidFill>
                <a:latin typeface="Arial" panose="020B0604020202020204" pitchFamily="34" charset="0"/>
              </a:rPr>
              <a:t>Examiners</a:t>
            </a:r>
            <a:r>
              <a:rPr lang="en-US" altLang="en-US" sz="24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>
                <a:solidFill>
                  <a:srgbClr val="00305B"/>
                </a:solidFill>
                <a:latin typeface="Arial" panose="020B0604020202020204" pitchFamily="34" charset="0"/>
              </a:rPr>
              <a:t>can</a:t>
            </a:r>
            <a:r>
              <a:rPr lang="en-US" altLang="en-US" sz="24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>
                <a:solidFill>
                  <a:srgbClr val="00305B"/>
                </a:solidFill>
                <a:latin typeface="Arial" panose="020B0604020202020204" pitchFamily="34" charset="0"/>
              </a:rPr>
              <a:t>request</a:t>
            </a:r>
            <a:r>
              <a:rPr lang="en-US" altLang="en-US" sz="24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>
                <a:solidFill>
                  <a:srgbClr val="00305B"/>
                </a:solidFill>
                <a:latin typeface="Arial" panose="020B0604020202020204" pitchFamily="34" charset="0"/>
              </a:rPr>
              <a:t>to</a:t>
            </a:r>
            <a:r>
              <a:rPr lang="en-US" altLang="en-US" sz="24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>
                <a:solidFill>
                  <a:srgbClr val="00305B"/>
                </a:solidFill>
                <a:latin typeface="Arial" panose="020B0604020202020204" pitchFamily="34" charset="0"/>
              </a:rPr>
              <a:t>speak</a:t>
            </a:r>
            <a:r>
              <a:rPr lang="en-US" altLang="en-US" sz="24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>
                <a:solidFill>
                  <a:srgbClr val="00305B"/>
                </a:solidFill>
                <a:latin typeface="Arial" panose="020B0604020202020204" pitchFamily="34" charset="0"/>
              </a:rPr>
              <a:t>to</a:t>
            </a:r>
            <a:r>
              <a:rPr lang="en-US" altLang="en-US" sz="24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>
                <a:solidFill>
                  <a:srgbClr val="00305B"/>
                </a:solidFill>
                <a:latin typeface="Arial" panose="020B0604020202020204" pitchFamily="34" charset="0"/>
              </a:rPr>
              <a:t>students</a:t>
            </a:r>
            <a:endParaRPr lang="en-US" altLang="en-US" sz="2400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1E7D43EE-4F43-4BC4-A521-6218879A6676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marL="127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sz="2800" spc="-15" dirty="0"/>
              <a:t>Exte</a:t>
            </a:r>
            <a:r>
              <a:rPr sz="2800" spc="-20" dirty="0"/>
              <a:t>rna</a:t>
            </a:r>
            <a:r>
              <a:rPr sz="2800" spc="-10" dirty="0"/>
              <a:t>l</a:t>
            </a:r>
            <a:r>
              <a:rPr sz="2800" spc="30" dirty="0">
                <a:latin typeface="Times New Roman"/>
                <a:cs typeface="Times New Roman"/>
              </a:rPr>
              <a:t> </a:t>
            </a:r>
            <a:r>
              <a:rPr sz="2800" spc="-25" dirty="0"/>
              <a:t>Mo</a:t>
            </a:r>
            <a:r>
              <a:rPr sz="2800" spc="-30" dirty="0"/>
              <a:t>d</a:t>
            </a:r>
            <a:r>
              <a:rPr sz="2800" spc="-25" dirty="0"/>
              <a:t>e</a:t>
            </a:r>
            <a:r>
              <a:rPr sz="2800" spc="-10" dirty="0"/>
              <a:t>r</a:t>
            </a:r>
            <a:r>
              <a:rPr sz="2800" spc="-25" dirty="0"/>
              <a:t>a</a:t>
            </a:r>
            <a:r>
              <a:rPr sz="2800" spc="-5" dirty="0"/>
              <a:t>t</a:t>
            </a:r>
            <a:r>
              <a:rPr sz="2800" spc="-15" dirty="0"/>
              <a:t>ion</a:t>
            </a:r>
            <a:r>
              <a:rPr sz="2800" spc="-5" dirty="0"/>
              <a:t>/</a:t>
            </a:r>
            <a:r>
              <a:rPr sz="2800" spc="-20" dirty="0"/>
              <a:t>Exa</a:t>
            </a:r>
            <a:r>
              <a:rPr sz="2800" spc="-15" dirty="0"/>
              <a:t>mining</a:t>
            </a:r>
            <a:r>
              <a:rPr sz="2800" dirty="0">
                <a:latin typeface="Times New Roman"/>
                <a:cs typeface="Times New Roman"/>
              </a:rPr>
              <a:t> </a:t>
            </a:r>
            <a:r>
              <a:rPr sz="2800" spc="-25" dirty="0"/>
              <a:t>Co</a:t>
            </a:r>
            <a:r>
              <a:rPr sz="2800" spc="-45" dirty="0"/>
              <a:t>n</a:t>
            </a:r>
            <a:r>
              <a:rPr sz="2800" spc="-10" dirty="0"/>
              <a:t>t</a:t>
            </a:r>
            <a:r>
              <a:rPr sz="2800" spc="-30" dirty="0"/>
              <a:t>i</a:t>
            </a:r>
            <a:r>
              <a:rPr sz="2800" spc="-20" dirty="0"/>
              <a:t>n</a:t>
            </a:r>
            <a:r>
              <a:rPr sz="2800" spc="-40" dirty="0"/>
              <a:t>u</a:t>
            </a:r>
            <a:r>
              <a:rPr sz="2800" spc="-25" dirty="0"/>
              <a:t>ed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4" name="object 4">
            <a:extLst>
              <a:ext uri="{FF2B5EF4-FFF2-40B4-BE49-F238E27FC236}">
                <a16:creationId xmlns:a16="http://schemas.microsoft.com/office/drawing/2014/main" id="{EFFF7DDB-353D-482D-A7F3-3BA3D29339E9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 vert="horz" rtlCol="0"/>
          <a:lstStyle/>
          <a:p>
            <a:pPr>
              <a:defRPr/>
            </a:pPr>
            <a:r>
              <a:t>Brunel</a:t>
            </a:r>
            <a:r>
              <a:rPr>
                <a:latin typeface="Times New Roman"/>
                <a:cs typeface="Times New Roman"/>
              </a:rPr>
              <a:t>  </a:t>
            </a:r>
            <a:r>
              <a:rPr spc="-5"/>
              <a:t>Un</a:t>
            </a:r>
            <a:r>
              <a:rPr spc="5"/>
              <a:t>i</a:t>
            </a:r>
            <a:r>
              <a:rPr spc="-10"/>
              <a:t>v</a:t>
            </a:r>
            <a:r>
              <a:t>er</a:t>
            </a:r>
            <a:r>
              <a:rPr spc="-10"/>
              <a:t>s</a:t>
            </a:r>
            <a:r>
              <a:t>i</a:t>
            </a:r>
            <a:r>
              <a:rPr spc="-5"/>
              <a:t>ty</a:t>
            </a:r>
            <a:r>
              <a:rPr>
                <a:latin typeface="Times New Roman"/>
                <a:cs typeface="Times New Roman"/>
              </a:rPr>
              <a:t> </a:t>
            </a:r>
            <a:r>
              <a:rPr spc="-90">
                <a:latin typeface="Times New Roman"/>
                <a:cs typeface="Times New Roman"/>
              </a:rPr>
              <a:t> </a:t>
            </a:r>
            <a:r>
              <a:rPr spc="-10"/>
              <a:t>London</a:t>
            </a:r>
          </a:p>
        </p:txBody>
      </p:sp>
      <p:sp>
        <p:nvSpPr>
          <p:cNvPr id="54276" name="object 3">
            <a:extLst>
              <a:ext uri="{FF2B5EF4-FFF2-40B4-BE49-F238E27FC236}">
                <a16:creationId xmlns:a16="http://schemas.microsoft.com/office/drawing/2014/main" id="{F7D21F23-D95B-48A2-B968-5685CB26D96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3688" y="1130300"/>
            <a:ext cx="7966075" cy="42473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marL="357188" indent="-344488">
              <a:tabLst>
                <a:tab pos="358775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550863" indent="-273050">
              <a:tabLst>
                <a:tab pos="358775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tabLst>
                <a:tab pos="358775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tabLst>
                <a:tab pos="358775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tabLst>
                <a:tab pos="358775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58775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58775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58775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58775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Responsibilities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include:</a:t>
            </a:r>
            <a:endParaRPr lang="en-US" altLang="en-US" sz="2400" dirty="0">
              <a:latin typeface="Arial" panose="020B0604020202020204" pitchFamily="34" charset="0"/>
            </a:endParaRPr>
          </a:p>
          <a:p>
            <a:pPr lvl="1" eaLnBrk="1" hangingPunct="1">
              <a:spcBef>
                <a:spcPts val="1200"/>
              </a:spcBef>
              <a:buClr>
                <a:srgbClr val="BC0E34"/>
              </a:buClr>
              <a:buFont typeface="Wingdings" panose="05000000000000000000" pitchFamily="2" charset="2"/>
              <a:buChar char=""/>
            </a:pP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External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scrutiny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of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assessment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tasks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(prior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to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release)</a:t>
            </a:r>
            <a:endParaRPr lang="en-US" altLang="en-US" sz="2400" dirty="0">
              <a:latin typeface="Arial" panose="020B0604020202020204" pitchFamily="34" charset="0"/>
            </a:endParaRPr>
          </a:p>
          <a:p>
            <a:pPr lvl="1" eaLnBrk="1" hangingPunct="1">
              <a:spcBef>
                <a:spcPts val="1200"/>
              </a:spcBef>
              <a:buClr>
                <a:srgbClr val="BC0E34"/>
              </a:buClr>
              <a:buFont typeface="Wingdings" panose="05000000000000000000" pitchFamily="2" charset="2"/>
              <a:buChar char=""/>
            </a:pP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External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moderation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of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summative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assessments</a:t>
            </a:r>
            <a:endParaRPr lang="en-US" altLang="en-US" sz="2400" dirty="0">
              <a:latin typeface="Arial" panose="020B0604020202020204" pitchFamily="34" charset="0"/>
            </a:endParaRPr>
          </a:p>
          <a:p>
            <a:pPr lvl="1" eaLnBrk="1" hangingPunct="1">
              <a:spcBef>
                <a:spcPts val="1200"/>
              </a:spcBef>
              <a:buClr>
                <a:srgbClr val="BC0E34"/>
              </a:buClr>
              <a:buFont typeface="Wingdings" panose="05000000000000000000" pitchFamily="2" charset="2"/>
              <a:buChar char=""/>
            </a:pP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Oversight/Feedback before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the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Panel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of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Examiners deadline</a:t>
            </a:r>
          </a:p>
          <a:p>
            <a:pPr lvl="1" eaLnBrk="1" hangingPunct="1">
              <a:spcBef>
                <a:spcPts val="1200"/>
              </a:spcBef>
              <a:buClr>
                <a:srgbClr val="BC0E34"/>
              </a:buClr>
              <a:buFont typeface="Wingdings" panose="05000000000000000000" pitchFamily="2" charset="2"/>
              <a:buChar char=""/>
            </a:pP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Attendance at the Board of Examiners</a:t>
            </a:r>
            <a:endParaRPr lang="en-US" altLang="en-US" sz="2400" dirty="0">
              <a:latin typeface="Arial" panose="020B0604020202020204" pitchFamily="34" charset="0"/>
            </a:endParaRPr>
          </a:p>
          <a:p>
            <a:pPr lvl="1" eaLnBrk="1" hangingPunct="1">
              <a:spcBef>
                <a:spcPts val="1200"/>
              </a:spcBef>
              <a:buClr>
                <a:srgbClr val="BC0E34"/>
              </a:buClr>
              <a:buFont typeface="Wingdings" panose="05000000000000000000" pitchFamily="2" charset="2"/>
              <a:buChar char=""/>
            </a:pP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Other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meetings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with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staff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and/or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students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as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agreed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(e.g.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placement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visits,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project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presentations)</a:t>
            </a:r>
            <a:endParaRPr lang="en-US" altLang="en-US" sz="2400" dirty="0">
              <a:latin typeface="Arial" panose="020B0604020202020204" pitchFamily="34" charset="0"/>
            </a:endParaRPr>
          </a:p>
          <a:p>
            <a:pPr lvl="1" eaLnBrk="1" hangingPunct="1">
              <a:spcBef>
                <a:spcPts val="1200"/>
              </a:spcBef>
              <a:buClr>
                <a:srgbClr val="BC0E34"/>
              </a:buClr>
              <a:buFont typeface="Wingdings" panose="05000000000000000000" pitchFamily="2" charset="2"/>
              <a:buChar char=""/>
            </a:pP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Production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of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an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annual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report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(more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on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that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later)</a:t>
            </a:r>
            <a:endParaRPr lang="en-US" altLang="en-US" sz="24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BF0D44C9-6408-4F84-92E0-484A03037FEE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marL="127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sz="2800" spc="-15" dirty="0"/>
              <a:t>Exte</a:t>
            </a:r>
            <a:r>
              <a:rPr sz="2800" spc="-20" dirty="0"/>
              <a:t>rna</a:t>
            </a:r>
            <a:r>
              <a:rPr sz="2800" spc="-10" dirty="0"/>
              <a:t>l</a:t>
            </a:r>
            <a:r>
              <a:rPr sz="2800" spc="30" dirty="0">
                <a:latin typeface="Times New Roman"/>
                <a:cs typeface="Times New Roman"/>
              </a:rPr>
              <a:t> </a:t>
            </a:r>
            <a:r>
              <a:rPr sz="2800" spc="-25" dirty="0"/>
              <a:t>Mo</a:t>
            </a:r>
            <a:r>
              <a:rPr sz="2800" spc="-30" dirty="0"/>
              <a:t>d</a:t>
            </a:r>
            <a:r>
              <a:rPr sz="2800" spc="-25" dirty="0"/>
              <a:t>e</a:t>
            </a:r>
            <a:r>
              <a:rPr sz="2800" spc="-10" dirty="0"/>
              <a:t>r</a:t>
            </a:r>
            <a:r>
              <a:rPr sz="2800" spc="-25" dirty="0"/>
              <a:t>a</a:t>
            </a:r>
            <a:r>
              <a:rPr sz="2800" spc="-5" dirty="0"/>
              <a:t>t</a:t>
            </a:r>
            <a:r>
              <a:rPr sz="2800" spc="-15" dirty="0"/>
              <a:t>ion</a:t>
            </a:r>
            <a:r>
              <a:rPr sz="2800" spc="-5" dirty="0"/>
              <a:t>/</a:t>
            </a:r>
            <a:r>
              <a:rPr sz="2800" spc="-20" dirty="0"/>
              <a:t>Exa</a:t>
            </a:r>
            <a:r>
              <a:rPr sz="2800" spc="-15" dirty="0"/>
              <a:t>mining</a:t>
            </a:r>
            <a:r>
              <a:rPr sz="2800" dirty="0">
                <a:latin typeface="Times New Roman"/>
                <a:cs typeface="Times New Roman"/>
              </a:rPr>
              <a:t> </a:t>
            </a:r>
            <a:r>
              <a:rPr sz="2800" spc="-25" dirty="0"/>
              <a:t>Co</a:t>
            </a:r>
            <a:r>
              <a:rPr sz="2800" spc="-45" dirty="0"/>
              <a:t>n</a:t>
            </a:r>
            <a:r>
              <a:rPr sz="2800" spc="-10" dirty="0"/>
              <a:t>t</a:t>
            </a:r>
            <a:r>
              <a:rPr sz="2800" spc="-30" dirty="0"/>
              <a:t>i</a:t>
            </a:r>
            <a:r>
              <a:rPr sz="2800" spc="-20" dirty="0"/>
              <a:t>n</a:t>
            </a:r>
            <a:r>
              <a:rPr sz="2800" spc="-40" dirty="0"/>
              <a:t>u</a:t>
            </a:r>
            <a:r>
              <a:rPr sz="2800" spc="-25" dirty="0"/>
              <a:t>ed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4" name="object 4">
            <a:extLst>
              <a:ext uri="{FF2B5EF4-FFF2-40B4-BE49-F238E27FC236}">
                <a16:creationId xmlns:a16="http://schemas.microsoft.com/office/drawing/2014/main" id="{DFCDD38E-8300-4105-985B-8938B2B75E3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 vert="horz" rtlCol="0"/>
          <a:lstStyle/>
          <a:p>
            <a:pPr>
              <a:defRPr/>
            </a:pPr>
            <a:r>
              <a:t>Brunel</a:t>
            </a:r>
            <a:r>
              <a:rPr>
                <a:latin typeface="Times New Roman"/>
                <a:cs typeface="Times New Roman"/>
              </a:rPr>
              <a:t>  </a:t>
            </a:r>
            <a:r>
              <a:rPr spc="-5"/>
              <a:t>Un</a:t>
            </a:r>
            <a:r>
              <a:rPr spc="5"/>
              <a:t>i</a:t>
            </a:r>
            <a:r>
              <a:rPr spc="-10"/>
              <a:t>v</a:t>
            </a:r>
            <a:r>
              <a:t>er</a:t>
            </a:r>
            <a:r>
              <a:rPr spc="-10"/>
              <a:t>s</a:t>
            </a:r>
            <a:r>
              <a:t>i</a:t>
            </a:r>
            <a:r>
              <a:rPr spc="-5"/>
              <a:t>ty</a:t>
            </a:r>
            <a:r>
              <a:rPr>
                <a:latin typeface="Times New Roman"/>
                <a:cs typeface="Times New Roman"/>
              </a:rPr>
              <a:t> </a:t>
            </a:r>
            <a:r>
              <a:rPr spc="-90">
                <a:latin typeface="Times New Roman"/>
                <a:cs typeface="Times New Roman"/>
              </a:rPr>
              <a:t> </a:t>
            </a:r>
            <a:r>
              <a:rPr spc="-10"/>
              <a:t>London</a:t>
            </a:r>
          </a:p>
        </p:txBody>
      </p:sp>
      <p:sp>
        <p:nvSpPr>
          <p:cNvPr id="56324" name="object 3">
            <a:extLst>
              <a:ext uri="{FF2B5EF4-FFF2-40B4-BE49-F238E27FC236}">
                <a16:creationId xmlns:a16="http://schemas.microsoft.com/office/drawing/2014/main" id="{A5FE1928-5054-45FC-ABB4-1ED0372CA43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6375" y="1352550"/>
            <a:ext cx="8556625" cy="50629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marL="357188" indent="-344488">
              <a:tabLst>
                <a:tab pos="358775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550863" indent="-273050">
              <a:tabLst>
                <a:tab pos="358775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tabLst>
                <a:tab pos="358775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tabLst>
                <a:tab pos="358775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tabLst>
                <a:tab pos="358775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58775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58775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58775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58775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US" altLang="en-US" sz="2100" dirty="0">
                <a:solidFill>
                  <a:srgbClr val="00305B"/>
                </a:solidFill>
                <a:latin typeface="Arial" panose="020B0604020202020204" pitchFamily="34" charset="0"/>
              </a:rPr>
              <a:t>The</a:t>
            </a:r>
            <a:r>
              <a:rPr lang="en-US" altLang="en-US" sz="21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100" dirty="0">
                <a:solidFill>
                  <a:srgbClr val="00305B"/>
                </a:solidFill>
                <a:latin typeface="Arial" panose="020B0604020202020204" pitchFamily="34" charset="0"/>
              </a:rPr>
              <a:t>role</a:t>
            </a:r>
            <a:r>
              <a:rPr lang="en-US" altLang="en-US" sz="21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100" dirty="0">
                <a:solidFill>
                  <a:srgbClr val="00305B"/>
                </a:solidFill>
                <a:latin typeface="Arial" panose="020B0604020202020204" pitchFamily="34" charset="0"/>
              </a:rPr>
              <a:t>of</a:t>
            </a:r>
            <a:r>
              <a:rPr lang="en-US" altLang="en-US" sz="21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100" dirty="0">
                <a:solidFill>
                  <a:srgbClr val="00305B"/>
                </a:solidFill>
                <a:latin typeface="Arial" panose="020B0604020202020204" pitchFamily="34" charset="0"/>
              </a:rPr>
              <a:t>the</a:t>
            </a:r>
            <a:r>
              <a:rPr lang="en-US" altLang="en-US" sz="21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100" dirty="0">
                <a:solidFill>
                  <a:srgbClr val="00305B"/>
                </a:solidFill>
                <a:latin typeface="Arial" panose="020B0604020202020204" pitchFamily="34" charset="0"/>
              </a:rPr>
              <a:t>External</a:t>
            </a:r>
            <a:r>
              <a:rPr lang="en-US" altLang="en-US" sz="21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100" dirty="0">
                <a:solidFill>
                  <a:srgbClr val="00305B"/>
                </a:solidFill>
                <a:latin typeface="Arial" panose="020B0604020202020204" pitchFamily="34" charset="0"/>
              </a:rPr>
              <a:t>Examiner(s)</a:t>
            </a:r>
            <a:r>
              <a:rPr lang="en-US" altLang="en-US" sz="21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100" dirty="0">
                <a:solidFill>
                  <a:srgbClr val="00305B"/>
                </a:solidFill>
                <a:latin typeface="Arial" panose="020B0604020202020204" pitchFamily="34" charset="0"/>
              </a:rPr>
              <a:t>is</a:t>
            </a:r>
            <a:r>
              <a:rPr lang="en-US" altLang="en-US" sz="21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100" dirty="0">
                <a:solidFill>
                  <a:srgbClr val="00305B"/>
                </a:solidFill>
                <a:latin typeface="Arial" panose="020B0604020202020204" pitchFamily="34" charset="0"/>
              </a:rPr>
              <a:t>to</a:t>
            </a:r>
            <a:r>
              <a:rPr lang="en-US" altLang="en-US" sz="21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100" dirty="0">
                <a:solidFill>
                  <a:srgbClr val="00305B"/>
                </a:solidFill>
                <a:latin typeface="Arial" panose="020B0604020202020204" pitchFamily="34" charset="0"/>
              </a:rPr>
              <a:t>provide</a:t>
            </a:r>
            <a:r>
              <a:rPr lang="en-US" altLang="en-US" sz="21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100" dirty="0">
                <a:solidFill>
                  <a:srgbClr val="00305B"/>
                </a:solidFill>
                <a:latin typeface="Arial" panose="020B0604020202020204" pitchFamily="34" charset="0"/>
              </a:rPr>
              <a:t>informative</a:t>
            </a:r>
            <a:r>
              <a:rPr lang="en-US" altLang="en-US" sz="21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100" dirty="0">
                <a:solidFill>
                  <a:srgbClr val="00305B"/>
                </a:solidFill>
                <a:latin typeface="Arial" panose="020B0604020202020204" pitchFamily="34" charset="0"/>
              </a:rPr>
              <a:t>comment</a:t>
            </a:r>
            <a:r>
              <a:rPr lang="en-US" altLang="en-US" sz="21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100" dirty="0">
                <a:solidFill>
                  <a:srgbClr val="00305B"/>
                </a:solidFill>
                <a:latin typeface="Arial" panose="020B0604020202020204" pitchFamily="34" charset="0"/>
              </a:rPr>
              <a:t>and</a:t>
            </a:r>
            <a:r>
              <a:rPr lang="en-US" altLang="en-US" sz="21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100" dirty="0">
                <a:solidFill>
                  <a:srgbClr val="00305B"/>
                </a:solidFill>
                <a:latin typeface="Arial" panose="020B0604020202020204" pitchFamily="34" charset="0"/>
              </a:rPr>
              <a:t>recommendations</a:t>
            </a:r>
            <a:r>
              <a:rPr lang="en-US" altLang="en-US" sz="21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100" dirty="0">
                <a:solidFill>
                  <a:srgbClr val="00305B"/>
                </a:solidFill>
                <a:latin typeface="Arial" panose="020B0604020202020204" pitchFamily="34" charset="0"/>
              </a:rPr>
              <a:t>on</a:t>
            </a:r>
            <a:r>
              <a:rPr lang="en-US" altLang="en-US" sz="21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100" dirty="0">
                <a:solidFill>
                  <a:srgbClr val="00305B"/>
                </a:solidFill>
                <a:latin typeface="Arial" panose="020B0604020202020204" pitchFamily="34" charset="0"/>
              </a:rPr>
              <a:t>whether:</a:t>
            </a:r>
            <a:endParaRPr lang="en-US" altLang="en-US" sz="2100" dirty="0">
              <a:latin typeface="Arial" panose="020B0604020202020204" pitchFamily="34" charset="0"/>
            </a:endParaRPr>
          </a:p>
          <a:p>
            <a:pPr lvl="1" eaLnBrk="1" hangingPunct="1">
              <a:spcBef>
                <a:spcPts val="1200"/>
              </a:spcBef>
              <a:buClr>
                <a:srgbClr val="BC0E34"/>
              </a:buClr>
              <a:buFont typeface="Wingdings" panose="05000000000000000000" pitchFamily="2" charset="2"/>
              <a:buChar char=""/>
            </a:pPr>
            <a:r>
              <a:rPr lang="en-US" altLang="en-US" sz="2100" dirty="0">
                <a:solidFill>
                  <a:srgbClr val="00305B"/>
                </a:solidFill>
                <a:latin typeface="Arial" panose="020B0604020202020204" pitchFamily="34" charset="0"/>
              </a:rPr>
              <a:t>The</a:t>
            </a:r>
            <a:r>
              <a:rPr lang="en-US" altLang="en-US" sz="21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100" dirty="0">
                <a:solidFill>
                  <a:srgbClr val="00305B"/>
                </a:solidFill>
                <a:latin typeface="Arial" panose="020B0604020202020204" pitchFamily="34" charset="0"/>
              </a:rPr>
              <a:t>University</a:t>
            </a:r>
            <a:r>
              <a:rPr lang="en-US" altLang="en-US" sz="21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100" dirty="0">
                <a:solidFill>
                  <a:srgbClr val="00305B"/>
                </a:solidFill>
                <a:latin typeface="Arial" panose="020B0604020202020204" pitchFamily="34" charset="0"/>
              </a:rPr>
              <a:t>is</a:t>
            </a:r>
            <a:r>
              <a:rPr lang="en-US" altLang="en-US" sz="21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100" b="1" dirty="0">
                <a:solidFill>
                  <a:srgbClr val="00305B"/>
                </a:solidFill>
                <a:latin typeface="Arial" panose="020B0604020202020204" pitchFamily="34" charset="0"/>
              </a:rPr>
              <a:t>maintaining</a:t>
            </a:r>
            <a:r>
              <a:rPr lang="en-US" altLang="en-US" sz="2100" b="1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100" b="1" dirty="0">
                <a:solidFill>
                  <a:srgbClr val="00305B"/>
                </a:solidFill>
                <a:latin typeface="Arial" panose="020B0604020202020204" pitchFamily="34" charset="0"/>
              </a:rPr>
              <a:t>the</a:t>
            </a:r>
            <a:r>
              <a:rPr lang="en-US" altLang="en-US" sz="2100" b="1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100" b="1" dirty="0">
                <a:solidFill>
                  <a:srgbClr val="00305B"/>
                </a:solidFill>
                <a:latin typeface="Arial" panose="020B0604020202020204" pitchFamily="34" charset="0"/>
              </a:rPr>
              <a:t>threshold</a:t>
            </a:r>
            <a:r>
              <a:rPr lang="en-US" altLang="en-US" sz="2100" b="1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100" b="1" dirty="0">
                <a:solidFill>
                  <a:srgbClr val="00305B"/>
                </a:solidFill>
                <a:latin typeface="Arial" panose="020B0604020202020204" pitchFamily="34" charset="0"/>
              </a:rPr>
              <a:t>academic</a:t>
            </a:r>
            <a:r>
              <a:rPr lang="en-US" altLang="en-US" sz="2100" b="1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100" b="1" dirty="0">
                <a:solidFill>
                  <a:srgbClr val="00305B"/>
                </a:solidFill>
                <a:latin typeface="Arial" panose="020B0604020202020204" pitchFamily="34" charset="0"/>
              </a:rPr>
              <a:t>standards</a:t>
            </a:r>
            <a:r>
              <a:rPr lang="en-US" altLang="en-US" sz="2100" b="1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100" dirty="0">
                <a:solidFill>
                  <a:srgbClr val="00305B"/>
                </a:solidFill>
                <a:latin typeface="Arial" panose="020B0604020202020204" pitchFamily="34" charset="0"/>
              </a:rPr>
              <a:t>set</a:t>
            </a:r>
            <a:r>
              <a:rPr lang="en-US" altLang="en-US" sz="21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100" dirty="0">
                <a:solidFill>
                  <a:srgbClr val="00305B"/>
                </a:solidFill>
                <a:latin typeface="Arial" panose="020B0604020202020204" pitchFamily="34" charset="0"/>
              </a:rPr>
              <a:t>for</a:t>
            </a:r>
            <a:r>
              <a:rPr lang="en-US" altLang="en-US" sz="21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100" dirty="0">
                <a:solidFill>
                  <a:srgbClr val="00305B"/>
                </a:solidFill>
                <a:latin typeface="Arial" panose="020B0604020202020204" pitchFamily="34" charset="0"/>
              </a:rPr>
              <a:t>its</a:t>
            </a:r>
            <a:r>
              <a:rPr lang="en-US" altLang="en-US" sz="21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100" dirty="0">
                <a:solidFill>
                  <a:srgbClr val="00305B"/>
                </a:solidFill>
                <a:latin typeface="Arial" panose="020B0604020202020204" pitchFamily="34" charset="0"/>
              </a:rPr>
              <a:t>awards</a:t>
            </a:r>
            <a:r>
              <a:rPr lang="en-US" altLang="en-US" sz="21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100" dirty="0">
                <a:solidFill>
                  <a:srgbClr val="00305B"/>
                </a:solidFill>
                <a:latin typeface="Arial" panose="020B0604020202020204" pitchFamily="34" charset="0"/>
              </a:rPr>
              <a:t>in</a:t>
            </a:r>
            <a:r>
              <a:rPr lang="en-US" altLang="en-US" sz="21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100" dirty="0">
                <a:solidFill>
                  <a:srgbClr val="00305B"/>
                </a:solidFill>
                <a:latin typeface="Arial" panose="020B0604020202020204" pitchFamily="34" charset="0"/>
              </a:rPr>
              <a:t>accordance</a:t>
            </a:r>
            <a:r>
              <a:rPr lang="en-US" altLang="en-US" sz="21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100" dirty="0">
                <a:solidFill>
                  <a:srgbClr val="00305B"/>
                </a:solidFill>
                <a:latin typeface="Arial" panose="020B0604020202020204" pitchFamily="34" charset="0"/>
              </a:rPr>
              <a:t>with</a:t>
            </a:r>
            <a:r>
              <a:rPr lang="en-US" altLang="en-US" sz="21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100" dirty="0">
                <a:solidFill>
                  <a:srgbClr val="00305B"/>
                </a:solidFill>
                <a:latin typeface="Arial" panose="020B0604020202020204" pitchFamily="34" charset="0"/>
              </a:rPr>
              <a:t>the</a:t>
            </a:r>
            <a:r>
              <a:rPr lang="en-US" altLang="en-US" sz="21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100" dirty="0">
                <a:solidFill>
                  <a:srgbClr val="00305B"/>
                </a:solidFill>
                <a:latin typeface="Arial" panose="020B0604020202020204" pitchFamily="34" charset="0"/>
              </a:rPr>
              <a:t>frameworks</a:t>
            </a:r>
            <a:r>
              <a:rPr lang="en-US" altLang="en-US" sz="21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100" dirty="0">
                <a:solidFill>
                  <a:srgbClr val="00305B"/>
                </a:solidFill>
                <a:latin typeface="Arial" panose="020B0604020202020204" pitchFamily="34" charset="0"/>
              </a:rPr>
              <a:t>for</a:t>
            </a:r>
            <a:r>
              <a:rPr lang="en-US" altLang="en-US" sz="21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100" dirty="0">
                <a:solidFill>
                  <a:srgbClr val="00305B"/>
                </a:solidFill>
                <a:latin typeface="Arial" panose="020B0604020202020204" pitchFamily="34" charset="0"/>
              </a:rPr>
              <a:t>higher</a:t>
            </a:r>
            <a:r>
              <a:rPr lang="en-US" altLang="en-US" sz="21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100" dirty="0">
                <a:solidFill>
                  <a:srgbClr val="00305B"/>
                </a:solidFill>
                <a:latin typeface="Arial" panose="020B0604020202020204" pitchFamily="34" charset="0"/>
              </a:rPr>
              <a:t>education</a:t>
            </a:r>
            <a:r>
              <a:rPr lang="en-US" altLang="en-US" sz="21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100" dirty="0">
                <a:solidFill>
                  <a:srgbClr val="00305B"/>
                </a:solidFill>
                <a:latin typeface="Arial" panose="020B0604020202020204" pitchFamily="34" charset="0"/>
              </a:rPr>
              <a:t>qualifications,</a:t>
            </a:r>
            <a:r>
              <a:rPr lang="en-US" altLang="en-US" sz="21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100" dirty="0">
                <a:solidFill>
                  <a:srgbClr val="00305B"/>
                </a:solidFill>
                <a:latin typeface="Arial" panose="020B0604020202020204" pitchFamily="34" charset="0"/>
              </a:rPr>
              <a:t>applicable</a:t>
            </a:r>
            <a:r>
              <a:rPr lang="en-US" altLang="en-US" sz="21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100" dirty="0">
                <a:solidFill>
                  <a:srgbClr val="00305B"/>
                </a:solidFill>
                <a:latin typeface="Arial" panose="020B0604020202020204" pitchFamily="34" charset="0"/>
              </a:rPr>
              <a:t>subject</a:t>
            </a:r>
            <a:r>
              <a:rPr lang="en-US" altLang="en-US" sz="21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100" dirty="0">
                <a:solidFill>
                  <a:srgbClr val="00305B"/>
                </a:solidFill>
                <a:latin typeface="Arial" panose="020B0604020202020204" pitchFamily="34" charset="0"/>
              </a:rPr>
              <a:t>benchmark</a:t>
            </a:r>
            <a:r>
              <a:rPr lang="en-US" altLang="en-US" sz="21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100" dirty="0">
                <a:solidFill>
                  <a:srgbClr val="00305B"/>
                </a:solidFill>
                <a:latin typeface="Arial" panose="020B0604020202020204" pitchFamily="34" charset="0"/>
              </a:rPr>
              <a:t>statements</a:t>
            </a:r>
            <a:r>
              <a:rPr lang="en-US" altLang="en-US" sz="21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100" dirty="0">
                <a:solidFill>
                  <a:srgbClr val="00305B"/>
                </a:solidFill>
                <a:latin typeface="Arial" panose="020B0604020202020204" pitchFamily="34" charset="0"/>
              </a:rPr>
              <a:t>and</a:t>
            </a:r>
            <a:r>
              <a:rPr lang="en-US" altLang="en-US" sz="21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100" dirty="0">
                <a:solidFill>
                  <a:srgbClr val="00305B"/>
                </a:solidFill>
                <a:latin typeface="Arial" panose="020B0604020202020204" pitchFamily="34" charset="0"/>
              </a:rPr>
              <a:t>relevant</a:t>
            </a:r>
            <a:r>
              <a:rPr lang="en-US" altLang="en-US" sz="21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100" dirty="0">
                <a:solidFill>
                  <a:srgbClr val="00305B"/>
                </a:solidFill>
                <a:latin typeface="Arial" panose="020B0604020202020204" pitchFamily="34" charset="0"/>
              </a:rPr>
              <a:t>professional</a:t>
            </a:r>
            <a:r>
              <a:rPr lang="en-US" altLang="en-US" sz="21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100" dirty="0">
                <a:solidFill>
                  <a:srgbClr val="00305B"/>
                </a:solidFill>
                <a:latin typeface="Arial" panose="020B0604020202020204" pitchFamily="34" charset="0"/>
              </a:rPr>
              <a:t>and</a:t>
            </a:r>
            <a:r>
              <a:rPr lang="en-US" altLang="en-US" sz="21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100" dirty="0">
                <a:solidFill>
                  <a:srgbClr val="00305B"/>
                </a:solidFill>
                <a:latin typeface="Arial" panose="020B0604020202020204" pitchFamily="34" charset="0"/>
              </a:rPr>
              <a:t>statutory</a:t>
            </a:r>
            <a:r>
              <a:rPr lang="en-US" altLang="en-US" sz="21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100" dirty="0">
                <a:solidFill>
                  <a:srgbClr val="00305B"/>
                </a:solidFill>
                <a:latin typeface="Arial" panose="020B0604020202020204" pitchFamily="34" charset="0"/>
              </a:rPr>
              <a:t>bodies</a:t>
            </a:r>
            <a:endParaRPr lang="en-US" altLang="en-US" sz="2100" dirty="0">
              <a:latin typeface="Arial" panose="020B0604020202020204" pitchFamily="34" charset="0"/>
            </a:endParaRPr>
          </a:p>
          <a:p>
            <a:pPr lvl="1" eaLnBrk="1" hangingPunct="1">
              <a:spcBef>
                <a:spcPts val="1150"/>
              </a:spcBef>
              <a:buClr>
                <a:srgbClr val="BC0E34"/>
              </a:buClr>
              <a:buFont typeface="Wingdings" panose="05000000000000000000" pitchFamily="2" charset="2"/>
              <a:buChar char=""/>
            </a:pPr>
            <a:r>
              <a:rPr lang="en-US" altLang="en-US" sz="2100" b="1" dirty="0">
                <a:solidFill>
                  <a:srgbClr val="00305B"/>
                </a:solidFill>
                <a:latin typeface="Arial" panose="020B0604020202020204" pitchFamily="34" charset="0"/>
              </a:rPr>
              <a:t>The</a:t>
            </a:r>
            <a:r>
              <a:rPr lang="en-US" altLang="en-US" sz="2100" b="1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100" b="1" dirty="0">
                <a:solidFill>
                  <a:srgbClr val="00305B"/>
                </a:solidFill>
                <a:latin typeface="Arial" panose="020B0604020202020204" pitchFamily="34" charset="0"/>
              </a:rPr>
              <a:t>assessment</a:t>
            </a:r>
            <a:r>
              <a:rPr lang="en-US" altLang="en-US" sz="2100" b="1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100" b="1" dirty="0">
                <a:solidFill>
                  <a:srgbClr val="00305B"/>
                </a:solidFill>
                <a:latin typeface="Arial" panose="020B0604020202020204" pitchFamily="34" charset="0"/>
              </a:rPr>
              <a:t>process</a:t>
            </a:r>
            <a:r>
              <a:rPr lang="en-US" altLang="en-US" sz="2100" b="1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100" b="1" dirty="0">
                <a:solidFill>
                  <a:srgbClr val="00305B"/>
                </a:solidFill>
                <a:latin typeface="Arial" panose="020B0604020202020204" pitchFamily="34" charset="0"/>
              </a:rPr>
              <a:t>measures</a:t>
            </a:r>
            <a:r>
              <a:rPr lang="en-US" altLang="en-US" sz="2100" b="1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100" b="1" dirty="0">
                <a:solidFill>
                  <a:srgbClr val="00305B"/>
                </a:solidFill>
                <a:latin typeface="Arial" panose="020B0604020202020204" pitchFamily="34" charset="0"/>
              </a:rPr>
              <a:t>student</a:t>
            </a:r>
            <a:r>
              <a:rPr lang="en-US" altLang="en-US" sz="2100" b="1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100" b="1" dirty="0">
                <a:solidFill>
                  <a:srgbClr val="00305B"/>
                </a:solidFill>
                <a:latin typeface="Arial" panose="020B0604020202020204" pitchFamily="34" charset="0"/>
              </a:rPr>
              <a:t>achievement</a:t>
            </a:r>
            <a:r>
              <a:rPr lang="en-US" altLang="en-US" sz="2100" b="1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100" b="1" dirty="0">
                <a:solidFill>
                  <a:srgbClr val="00305B"/>
                </a:solidFill>
                <a:latin typeface="Arial" panose="020B0604020202020204" pitchFamily="34" charset="0"/>
              </a:rPr>
              <a:t>rigorously</a:t>
            </a:r>
            <a:r>
              <a:rPr lang="en-US" altLang="en-US" sz="2100" b="1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100" b="1" dirty="0">
                <a:solidFill>
                  <a:srgbClr val="00305B"/>
                </a:solidFill>
                <a:latin typeface="Arial" panose="020B0604020202020204" pitchFamily="34" charset="0"/>
              </a:rPr>
              <a:t>and</a:t>
            </a:r>
            <a:r>
              <a:rPr lang="en-US" altLang="en-US" sz="2100" b="1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100" b="1" dirty="0">
                <a:solidFill>
                  <a:srgbClr val="00305B"/>
                </a:solidFill>
                <a:latin typeface="Arial" panose="020B0604020202020204" pitchFamily="34" charset="0"/>
              </a:rPr>
              <a:t>fairly</a:t>
            </a:r>
            <a:r>
              <a:rPr lang="en-US" altLang="en-US" sz="2100" b="1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100" dirty="0">
                <a:solidFill>
                  <a:srgbClr val="00305B"/>
                </a:solidFill>
                <a:latin typeface="Arial" panose="020B0604020202020204" pitchFamily="34" charset="0"/>
              </a:rPr>
              <a:t>against</a:t>
            </a:r>
            <a:r>
              <a:rPr lang="en-US" altLang="en-US" sz="21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100" dirty="0">
                <a:solidFill>
                  <a:srgbClr val="00305B"/>
                </a:solidFill>
                <a:latin typeface="Arial" panose="020B0604020202020204" pitchFamily="34" charset="0"/>
              </a:rPr>
              <a:t>the</a:t>
            </a:r>
            <a:r>
              <a:rPr lang="en-US" altLang="en-US" sz="21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100" dirty="0">
                <a:solidFill>
                  <a:srgbClr val="00305B"/>
                </a:solidFill>
                <a:latin typeface="Arial" panose="020B0604020202020204" pitchFamily="34" charset="0"/>
              </a:rPr>
              <a:t>intended</a:t>
            </a:r>
            <a:r>
              <a:rPr lang="en-US" altLang="en-US" sz="21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100" dirty="0">
                <a:solidFill>
                  <a:srgbClr val="00305B"/>
                </a:solidFill>
                <a:latin typeface="Arial" panose="020B0604020202020204" pitchFamily="34" charset="0"/>
              </a:rPr>
              <a:t>outcomes</a:t>
            </a:r>
            <a:r>
              <a:rPr lang="en-US" altLang="en-US" sz="21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100" dirty="0">
                <a:solidFill>
                  <a:srgbClr val="00305B"/>
                </a:solidFill>
                <a:latin typeface="Arial" panose="020B0604020202020204" pitchFamily="34" charset="0"/>
              </a:rPr>
              <a:t>of</a:t>
            </a:r>
            <a:r>
              <a:rPr lang="en-US" altLang="en-US" sz="21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100" dirty="0">
                <a:solidFill>
                  <a:srgbClr val="00305B"/>
                </a:solidFill>
                <a:latin typeface="Arial" panose="020B0604020202020204" pitchFamily="34" charset="0"/>
              </a:rPr>
              <a:t>the</a:t>
            </a:r>
            <a:r>
              <a:rPr lang="en-US" altLang="en-US" sz="21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100" dirty="0" err="1">
                <a:solidFill>
                  <a:srgbClr val="00305B"/>
                </a:solidFill>
                <a:latin typeface="Arial" panose="020B0604020202020204" pitchFamily="34" charset="0"/>
              </a:rPr>
              <a:t>programme</a:t>
            </a:r>
            <a:r>
              <a:rPr lang="en-US" altLang="en-US" sz="2100" dirty="0">
                <a:solidFill>
                  <a:srgbClr val="00305B"/>
                </a:solidFill>
                <a:latin typeface="Arial" panose="020B0604020202020204" pitchFamily="34" charset="0"/>
              </a:rPr>
              <a:t>(s)</a:t>
            </a:r>
            <a:r>
              <a:rPr lang="en-US" altLang="en-US" sz="21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100" dirty="0">
                <a:solidFill>
                  <a:srgbClr val="00305B"/>
                </a:solidFill>
                <a:latin typeface="Arial" panose="020B0604020202020204" pitchFamily="34" charset="0"/>
              </a:rPr>
              <a:t>and</a:t>
            </a:r>
            <a:r>
              <a:rPr lang="en-US" altLang="en-US" sz="21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100" dirty="0">
                <a:solidFill>
                  <a:srgbClr val="00305B"/>
                </a:solidFill>
                <a:latin typeface="Arial" panose="020B0604020202020204" pitchFamily="34" charset="0"/>
              </a:rPr>
              <a:t>is</a:t>
            </a:r>
            <a:r>
              <a:rPr lang="en-US" altLang="en-US" sz="21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100" dirty="0">
                <a:solidFill>
                  <a:srgbClr val="00305B"/>
                </a:solidFill>
                <a:latin typeface="Arial" panose="020B0604020202020204" pitchFamily="34" charset="0"/>
              </a:rPr>
              <a:t>conducted</a:t>
            </a:r>
            <a:r>
              <a:rPr lang="en-US" altLang="en-US" sz="21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100" dirty="0">
                <a:solidFill>
                  <a:srgbClr val="00305B"/>
                </a:solidFill>
                <a:latin typeface="Arial" panose="020B0604020202020204" pitchFamily="34" charset="0"/>
              </a:rPr>
              <a:t>in</a:t>
            </a:r>
            <a:r>
              <a:rPr lang="en-US" altLang="en-US" sz="21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100" dirty="0">
                <a:solidFill>
                  <a:srgbClr val="00305B"/>
                </a:solidFill>
                <a:latin typeface="Arial" panose="020B0604020202020204" pitchFamily="34" charset="0"/>
              </a:rPr>
              <a:t>line</a:t>
            </a:r>
            <a:r>
              <a:rPr lang="en-US" altLang="en-US" sz="21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100" dirty="0">
                <a:solidFill>
                  <a:srgbClr val="00305B"/>
                </a:solidFill>
                <a:latin typeface="Arial" panose="020B0604020202020204" pitchFamily="34" charset="0"/>
              </a:rPr>
              <a:t>with</a:t>
            </a:r>
            <a:r>
              <a:rPr lang="en-US" altLang="en-US" sz="21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100" dirty="0">
                <a:solidFill>
                  <a:srgbClr val="00305B"/>
                </a:solidFill>
                <a:latin typeface="Arial" panose="020B0604020202020204" pitchFamily="34" charset="0"/>
              </a:rPr>
              <a:t>the</a:t>
            </a:r>
            <a:r>
              <a:rPr lang="en-US" altLang="en-US" sz="21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100" dirty="0">
                <a:solidFill>
                  <a:srgbClr val="00305B"/>
                </a:solidFill>
                <a:latin typeface="Arial" panose="020B0604020202020204" pitchFamily="34" charset="0"/>
              </a:rPr>
              <a:t>institution’s</a:t>
            </a:r>
            <a:r>
              <a:rPr lang="en-US" altLang="en-US" sz="21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100" dirty="0">
                <a:solidFill>
                  <a:srgbClr val="00305B"/>
                </a:solidFill>
                <a:latin typeface="Arial" panose="020B0604020202020204" pitchFamily="34" charset="0"/>
              </a:rPr>
              <a:t>policies</a:t>
            </a:r>
            <a:r>
              <a:rPr lang="en-US" altLang="en-US" sz="21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100" dirty="0">
                <a:solidFill>
                  <a:srgbClr val="00305B"/>
                </a:solidFill>
                <a:latin typeface="Arial" panose="020B0604020202020204" pitchFamily="34" charset="0"/>
              </a:rPr>
              <a:t>and</a:t>
            </a:r>
            <a:r>
              <a:rPr lang="en-US" altLang="en-US" sz="21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100" dirty="0">
                <a:solidFill>
                  <a:srgbClr val="00305B"/>
                </a:solidFill>
                <a:latin typeface="Arial" panose="020B0604020202020204" pitchFamily="34" charset="0"/>
              </a:rPr>
              <a:t>regulations</a:t>
            </a:r>
            <a:endParaRPr lang="en-US" altLang="en-US" sz="2100" dirty="0">
              <a:latin typeface="Arial" panose="020B0604020202020204" pitchFamily="34" charset="0"/>
            </a:endParaRPr>
          </a:p>
          <a:p>
            <a:pPr lvl="1" eaLnBrk="1" hangingPunct="1">
              <a:spcBef>
                <a:spcPts val="1138"/>
              </a:spcBef>
              <a:buClr>
                <a:srgbClr val="BC0E34"/>
              </a:buClr>
              <a:buFont typeface="Wingdings" panose="05000000000000000000" pitchFamily="2" charset="2"/>
              <a:buChar char=""/>
            </a:pPr>
            <a:r>
              <a:rPr lang="en-US" altLang="en-US" sz="2100" dirty="0">
                <a:solidFill>
                  <a:srgbClr val="00305B"/>
                </a:solidFill>
                <a:latin typeface="Arial" panose="020B0604020202020204" pitchFamily="34" charset="0"/>
              </a:rPr>
              <a:t>The</a:t>
            </a:r>
            <a:r>
              <a:rPr lang="en-US" altLang="en-US" sz="21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100" b="1" dirty="0">
                <a:solidFill>
                  <a:srgbClr val="00305B"/>
                </a:solidFill>
                <a:latin typeface="Arial" panose="020B0604020202020204" pitchFamily="34" charset="0"/>
              </a:rPr>
              <a:t>academic</a:t>
            </a:r>
            <a:r>
              <a:rPr lang="en-US" altLang="en-US" sz="2100" b="1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100" b="1" dirty="0">
                <a:solidFill>
                  <a:srgbClr val="00305B"/>
                </a:solidFill>
                <a:latin typeface="Arial" panose="020B0604020202020204" pitchFamily="34" charset="0"/>
              </a:rPr>
              <a:t>standards</a:t>
            </a:r>
            <a:r>
              <a:rPr lang="en-US" altLang="en-US" sz="2100" b="1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100" b="1" dirty="0">
                <a:solidFill>
                  <a:srgbClr val="00305B"/>
                </a:solidFill>
                <a:latin typeface="Arial" panose="020B0604020202020204" pitchFamily="34" charset="0"/>
              </a:rPr>
              <a:t>and</a:t>
            </a:r>
            <a:r>
              <a:rPr lang="en-US" altLang="en-US" sz="2100" b="1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100" b="1" dirty="0">
                <a:solidFill>
                  <a:srgbClr val="00305B"/>
                </a:solidFill>
                <a:latin typeface="Arial" panose="020B0604020202020204" pitchFamily="34" charset="0"/>
              </a:rPr>
              <a:t>the</a:t>
            </a:r>
            <a:r>
              <a:rPr lang="en-US" altLang="en-US" sz="2100" b="1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100" b="1" dirty="0">
                <a:solidFill>
                  <a:srgbClr val="00305B"/>
                </a:solidFill>
                <a:latin typeface="Arial" panose="020B0604020202020204" pitchFamily="34" charset="0"/>
              </a:rPr>
              <a:t>achievements</a:t>
            </a:r>
            <a:r>
              <a:rPr lang="en-US" altLang="en-US" sz="2100" b="1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100" b="1" dirty="0">
                <a:solidFill>
                  <a:srgbClr val="00305B"/>
                </a:solidFill>
                <a:latin typeface="Arial" panose="020B0604020202020204" pitchFamily="34" charset="0"/>
              </a:rPr>
              <a:t>of</a:t>
            </a:r>
            <a:r>
              <a:rPr lang="en-US" altLang="en-US" sz="2100" b="1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100" b="1" dirty="0">
                <a:solidFill>
                  <a:srgbClr val="00305B"/>
                </a:solidFill>
                <a:latin typeface="Arial" panose="020B0604020202020204" pitchFamily="34" charset="0"/>
              </a:rPr>
              <a:t>our</a:t>
            </a:r>
            <a:r>
              <a:rPr lang="en-US" altLang="en-US" sz="2100" b="1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100" b="1" dirty="0">
                <a:solidFill>
                  <a:srgbClr val="00305B"/>
                </a:solidFill>
                <a:latin typeface="Arial" panose="020B0604020202020204" pitchFamily="34" charset="0"/>
              </a:rPr>
              <a:t>students</a:t>
            </a:r>
            <a:r>
              <a:rPr lang="en-US" altLang="en-US" sz="2100" b="1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100" b="1" dirty="0">
                <a:solidFill>
                  <a:srgbClr val="00305B"/>
                </a:solidFill>
                <a:latin typeface="Arial" panose="020B0604020202020204" pitchFamily="34" charset="0"/>
              </a:rPr>
              <a:t>are</a:t>
            </a:r>
            <a:r>
              <a:rPr lang="en-US" altLang="en-US" sz="2100" b="1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100" b="1" dirty="0">
                <a:solidFill>
                  <a:srgbClr val="00305B"/>
                </a:solidFill>
                <a:latin typeface="Arial" panose="020B0604020202020204" pitchFamily="34" charset="0"/>
              </a:rPr>
              <a:t>comparable</a:t>
            </a:r>
            <a:r>
              <a:rPr lang="en-US" altLang="en-US" sz="2100" b="1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100" dirty="0">
                <a:solidFill>
                  <a:srgbClr val="00305B"/>
                </a:solidFill>
                <a:latin typeface="Arial" panose="020B0604020202020204" pitchFamily="34" charset="0"/>
              </a:rPr>
              <a:t>with</a:t>
            </a:r>
            <a:r>
              <a:rPr lang="en-US" altLang="en-US" sz="21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100" dirty="0">
                <a:solidFill>
                  <a:srgbClr val="00305B"/>
                </a:solidFill>
                <a:latin typeface="Arial" panose="020B0604020202020204" pitchFamily="34" charset="0"/>
              </a:rPr>
              <a:t>those</a:t>
            </a:r>
            <a:r>
              <a:rPr lang="en-US" altLang="en-US" sz="21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100" dirty="0">
                <a:solidFill>
                  <a:srgbClr val="00305B"/>
                </a:solidFill>
                <a:latin typeface="Arial" panose="020B0604020202020204" pitchFamily="34" charset="0"/>
              </a:rPr>
              <a:t>in</a:t>
            </a:r>
            <a:r>
              <a:rPr lang="en-US" altLang="en-US" sz="21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100" dirty="0">
                <a:solidFill>
                  <a:srgbClr val="00305B"/>
                </a:solidFill>
                <a:latin typeface="Arial" panose="020B0604020202020204" pitchFamily="34" charset="0"/>
              </a:rPr>
              <a:t>other</a:t>
            </a:r>
            <a:r>
              <a:rPr lang="en-US" altLang="en-US" sz="21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100" dirty="0">
                <a:solidFill>
                  <a:srgbClr val="00305B"/>
                </a:solidFill>
                <a:latin typeface="Arial" panose="020B0604020202020204" pitchFamily="34" charset="0"/>
              </a:rPr>
              <a:t>UK</a:t>
            </a:r>
            <a:r>
              <a:rPr lang="en-US" altLang="en-US" sz="21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100" dirty="0">
                <a:solidFill>
                  <a:srgbClr val="00305B"/>
                </a:solidFill>
                <a:latin typeface="Arial" panose="020B0604020202020204" pitchFamily="34" charset="0"/>
              </a:rPr>
              <a:t>higher</a:t>
            </a:r>
            <a:r>
              <a:rPr lang="en-US" altLang="en-US" sz="21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100" dirty="0">
                <a:solidFill>
                  <a:srgbClr val="00305B"/>
                </a:solidFill>
                <a:latin typeface="Arial" panose="020B0604020202020204" pitchFamily="34" charset="0"/>
              </a:rPr>
              <a:t>education</a:t>
            </a:r>
            <a:r>
              <a:rPr lang="en-US" altLang="en-US" sz="21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100" dirty="0">
                <a:solidFill>
                  <a:srgbClr val="00305B"/>
                </a:solidFill>
                <a:latin typeface="Arial" panose="020B0604020202020204" pitchFamily="34" charset="0"/>
              </a:rPr>
              <a:t>institutions</a:t>
            </a:r>
            <a:r>
              <a:rPr lang="en-US" altLang="en-US" sz="21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100" dirty="0">
                <a:solidFill>
                  <a:srgbClr val="00305B"/>
                </a:solidFill>
                <a:latin typeface="Arial" panose="020B0604020202020204" pitchFamily="34" charset="0"/>
              </a:rPr>
              <a:t>of</a:t>
            </a:r>
            <a:r>
              <a:rPr lang="en-US" altLang="en-US" sz="21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100" dirty="0">
                <a:solidFill>
                  <a:srgbClr val="00305B"/>
                </a:solidFill>
                <a:latin typeface="Arial" panose="020B0604020202020204" pitchFamily="34" charset="0"/>
              </a:rPr>
              <a:t>which</a:t>
            </a:r>
            <a:r>
              <a:rPr lang="en-US" altLang="en-US" sz="21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100" dirty="0">
                <a:solidFill>
                  <a:srgbClr val="00305B"/>
                </a:solidFill>
                <a:latin typeface="Arial" panose="020B0604020202020204" pitchFamily="34" charset="0"/>
              </a:rPr>
              <a:t>the</a:t>
            </a:r>
            <a:r>
              <a:rPr lang="en-US" altLang="en-US" sz="21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100" dirty="0">
                <a:solidFill>
                  <a:srgbClr val="00305B"/>
                </a:solidFill>
                <a:latin typeface="Arial" panose="020B0604020202020204" pitchFamily="34" charset="0"/>
              </a:rPr>
              <a:t>external</a:t>
            </a:r>
            <a:r>
              <a:rPr lang="en-US" altLang="en-US" sz="21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100" dirty="0">
                <a:solidFill>
                  <a:srgbClr val="00305B"/>
                </a:solidFill>
                <a:latin typeface="Arial" panose="020B0604020202020204" pitchFamily="34" charset="0"/>
              </a:rPr>
              <a:t>examiner</a:t>
            </a:r>
            <a:r>
              <a:rPr lang="en-US" altLang="en-US" sz="21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100" dirty="0">
                <a:solidFill>
                  <a:srgbClr val="00305B"/>
                </a:solidFill>
                <a:latin typeface="Arial" panose="020B0604020202020204" pitchFamily="34" charset="0"/>
              </a:rPr>
              <a:t>has</a:t>
            </a:r>
            <a:r>
              <a:rPr lang="en-US" altLang="en-US" sz="21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100" dirty="0">
                <a:solidFill>
                  <a:srgbClr val="00305B"/>
                </a:solidFill>
                <a:latin typeface="Arial" panose="020B0604020202020204" pitchFamily="34" charset="0"/>
              </a:rPr>
              <a:t>experience.</a:t>
            </a:r>
            <a:endParaRPr lang="en-US" altLang="en-US" sz="2100" dirty="0">
              <a:latin typeface="Arial" panose="020B0604020202020204" pitchFamily="34" charset="0"/>
            </a:endParaRPr>
          </a:p>
          <a:p>
            <a:pPr eaLnBrk="1" hangingPunct="1">
              <a:spcBef>
                <a:spcPts val="663"/>
              </a:spcBef>
            </a:pPr>
            <a:endParaRPr lang="en-US" altLang="en-US" sz="21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F4D66F4F-6C98-4891-BCDB-1C966FCA312F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marL="127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sz="2800" spc="-15" dirty="0"/>
              <a:t>Exte</a:t>
            </a:r>
            <a:r>
              <a:rPr sz="2800" spc="-20" dirty="0"/>
              <a:t>rna</a:t>
            </a:r>
            <a:r>
              <a:rPr sz="2800" spc="-10" dirty="0"/>
              <a:t>l</a:t>
            </a:r>
            <a:r>
              <a:rPr sz="2800" spc="30" dirty="0">
                <a:latin typeface="Times New Roman"/>
                <a:cs typeface="Times New Roman"/>
              </a:rPr>
              <a:t> </a:t>
            </a:r>
            <a:r>
              <a:rPr sz="2800" spc="-25" dirty="0"/>
              <a:t>Mo</a:t>
            </a:r>
            <a:r>
              <a:rPr sz="2800" spc="-30" dirty="0"/>
              <a:t>d</a:t>
            </a:r>
            <a:r>
              <a:rPr sz="2800" spc="-25" dirty="0"/>
              <a:t>e</a:t>
            </a:r>
            <a:r>
              <a:rPr sz="2800" spc="-10" dirty="0"/>
              <a:t>r</a:t>
            </a:r>
            <a:r>
              <a:rPr sz="2800" spc="-25" dirty="0"/>
              <a:t>a</a:t>
            </a:r>
            <a:r>
              <a:rPr sz="2800" spc="-5" dirty="0"/>
              <a:t>t</a:t>
            </a:r>
            <a:r>
              <a:rPr sz="2800" spc="-15" dirty="0"/>
              <a:t>ion</a:t>
            </a:r>
            <a:r>
              <a:rPr sz="2800" spc="-5" dirty="0"/>
              <a:t>/</a:t>
            </a:r>
            <a:r>
              <a:rPr sz="2800" spc="-20" dirty="0"/>
              <a:t>Exa</a:t>
            </a:r>
            <a:r>
              <a:rPr sz="2800" spc="-15" dirty="0"/>
              <a:t>mining</a:t>
            </a:r>
            <a:r>
              <a:rPr sz="2800" dirty="0">
                <a:latin typeface="Times New Roman"/>
                <a:cs typeface="Times New Roman"/>
              </a:rPr>
              <a:t> </a:t>
            </a:r>
            <a:r>
              <a:rPr sz="2800" spc="-25" dirty="0"/>
              <a:t>Co</a:t>
            </a:r>
            <a:r>
              <a:rPr sz="2800" spc="-45" dirty="0"/>
              <a:t>n</a:t>
            </a:r>
            <a:r>
              <a:rPr sz="2800" spc="-10" dirty="0"/>
              <a:t>t</a:t>
            </a:r>
            <a:r>
              <a:rPr sz="2800" spc="-30" dirty="0"/>
              <a:t>i</a:t>
            </a:r>
            <a:r>
              <a:rPr sz="2800" spc="-20" dirty="0"/>
              <a:t>n</a:t>
            </a:r>
            <a:r>
              <a:rPr sz="2800" spc="-40" dirty="0"/>
              <a:t>u</a:t>
            </a:r>
            <a:r>
              <a:rPr sz="2800" spc="-25" dirty="0"/>
              <a:t>ed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4" name="object 4">
            <a:extLst>
              <a:ext uri="{FF2B5EF4-FFF2-40B4-BE49-F238E27FC236}">
                <a16:creationId xmlns:a16="http://schemas.microsoft.com/office/drawing/2014/main" id="{2CBED41D-37C8-48B4-BF84-B5A090542C6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 vert="horz" rtlCol="0"/>
          <a:lstStyle/>
          <a:p>
            <a:pPr>
              <a:defRPr/>
            </a:pPr>
            <a:r>
              <a:t>Brunel</a:t>
            </a:r>
            <a:r>
              <a:rPr>
                <a:latin typeface="Times New Roman"/>
                <a:cs typeface="Times New Roman"/>
              </a:rPr>
              <a:t>  </a:t>
            </a:r>
            <a:r>
              <a:rPr spc="-5"/>
              <a:t>Un</a:t>
            </a:r>
            <a:r>
              <a:rPr spc="5"/>
              <a:t>i</a:t>
            </a:r>
            <a:r>
              <a:rPr spc="-10"/>
              <a:t>v</a:t>
            </a:r>
            <a:r>
              <a:t>er</a:t>
            </a:r>
            <a:r>
              <a:rPr spc="-10"/>
              <a:t>s</a:t>
            </a:r>
            <a:r>
              <a:t>i</a:t>
            </a:r>
            <a:r>
              <a:rPr spc="-5"/>
              <a:t>ty</a:t>
            </a:r>
            <a:r>
              <a:rPr>
                <a:latin typeface="Times New Roman"/>
                <a:cs typeface="Times New Roman"/>
              </a:rPr>
              <a:t> </a:t>
            </a:r>
            <a:r>
              <a:rPr spc="-90">
                <a:latin typeface="Times New Roman"/>
                <a:cs typeface="Times New Roman"/>
              </a:rPr>
              <a:t> </a:t>
            </a:r>
            <a:r>
              <a:rPr spc="-10"/>
              <a:t>London</a:t>
            </a:r>
          </a:p>
        </p:txBody>
      </p:sp>
      <p:sp>
        <p:nvSpPr>
          <p:cNvPr id="58372" name="object 3">
            <a:extLst>
              <a:ext uri="{FF2B5EF4-FFF2-40B4-BE49-F238E27FC236}">
                <a16:creationId xmlns:a16="http://schemas.microsoft.com/office/drawing/2014/main" id="{A6097599-FC4F-4B7E-88FE-0B885C72A7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0200" y="1309688"/>
            <a:ext cx="8356600" cy="41857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marL="127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200" dirty="0">
                <a:solidFill>
                  <a:srgbClr val="00305B"/>
                </a:solidFill>
                <a:latin typeface="Arial" panose="020B0604020202020204" pitchFamily="34" charset="0"/>
              </a:rPr>
              <a:t>Assessment</a:t>
            </a:r>
            <a:r>
              <a:rPr lang="en-US" altLang="en-US" sz="22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dirty="0">
                <a:solidFill>
                  <a:srgbClr val="00305B"/>
                </a:solidFill>
                <a:latin typeface="Arial" panose="020B0604020202020204" pitchFamily="34" charset="0"/>
              </a:rPr>
              <a:t>samples</a:t>
            </a:r>
            <a:r>
              <a:rPr lang="en-US" altLang="en-US" sz="22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dirty="0">
                <a:solidFill>
                  <a:srgbClr val="00305B"/>
                </a:solidFill>
                <a:latin typeface="Arial" panose="020B0604020202020204" pitchFamily="34" charset="0"/>
              </a:rPr>
              <a:t>:</a:t>
            </a:r>
            <a:endParaRPr lang="en-US" altLang="en-US" sz="2200" dirty="0">
              <a:latin typeface="Arial" panose="020B0604020202020204" pitchFamily="34" charset="0"/>
            </a:endParaRPr>
          </a:p>
          <a:p>
            <a:pPr marL="273050" indent="-260350" eaLnBrk="1" hangingPunct="1">
              <a:spcBef>
                <a:spcPts val="1175"/>
              </a:spcBef>
              <a:buClr>
                <a:srgbClr val="BC0E34"/>
              </a:buClr>
              <a:buFont typeface="Wingdings" panose="05000000000000000000" pitchFamily="2" charset="2"/>
              <a:buChar char=""/>
            </a:pPr>
            <a:r>
              <a:rPr lang="en-US" altLang="en-US" sz="2200" dirty="0">
                <a:solidFill>
                  <a:srgbClr val="00305B"/>
                </a:solidFill>
                <a:latin typeface="Arial" panose="020B0604020202020204" pitchFamily="34" charset="0"/>
              </a:rPr>
              <a:t>The</a:t>
            </a:r>
            <a:r>
              <a:rPr lang="en-US" altLang="en-US" sz="22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dirty="0">
                <a:solidFill>
                  <a:srgbClr val="00305B"/>
                </a:solidFill>
                <a:latin typeface="Arial" panose="020B0604020202020204" pitchFamily="34" charset="0"/>
              </a:rPr>
              <a:t>total</a:t>
            </a:r>
            <a:r>
              <a:rPr lang="en-US" altLang="en-US" sz="22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dirty="0">
                <a:solidFill>
                  <a:srgbClr val="00305B"/>
                </a:solidFill>
                <a:latin typeface="Arial" panose="020B0604020202020204" pitchFamily="34" charset="0"/>
              </a:rPr>
              <a:t>number</a:t>
            </a:r>
            <a:r>
              <a:rPr lang="en-US" altLang="en-US" sz="22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dirty="0">
                <a:solidFill>
                  <a:srgbClr val="00305B"/>
                </a:solidFill>
                <a:latin typeface="Arial" panose="020B0604020202020204" pitchFamily="34" charset="0"/>
              </a:rPr>
              <a:t>of</a:t>
            </a:r>
            <a:r>
              <a:rPr lang="en-US" altLang="en-US" sz="22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dirty="0">
                <a:solidFill>
                  <a:srgbClr val="00305B"/>
                </a:solidFill>
                <a:latin typeface="Arial" panose="020B0604020202020204" pitchFamily="34" charset="0"/>
              </a:rPr>
              <a:t>sample</a:t>
            </a:r>
            <a:r>
              <a:rPr lang="en-US" altLang="en-US" sz="22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dirty="0">
                <a:solidFill>
                  <a:srgbClr val="00305B"/>
                </a:solidFill>
                <a:latin typeface="Arial" panose="020B0604020202020204" pitchFamily="34" charset="0"/>
              </a:rPr>
              <a:t>pieces</a:t>
            </a:r>
            <a:r>
              <a:rPr lang="en-US" altLang="en-US" sz="22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dirty="0">
                <a:solidFill>
                  <a:srgbClr val="00305B"/>
                </a:solidFill>
                <a:latin typeface="Arial" panose="020B0604020202020204" pitchFamily="34" charset="0"/>
              </a:rPr>
              <a:t>of</a:t>
            </a:r>
            <a:r>
              <a:rPr lang="en-US" altLang="en-US" sz="22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dirty="0">
                <a:solidFill>
                  <a:srgbClr val="00305B"/>
                </a:solidFill>
                <a:latin typeface="Arial" panose="020B0604020202020204" pitchFamily="34" charset="0"/>
              </a:rPr>
              <a:t>assessed</a:t>
            </a:r>
            <a:r>
              <a:rPr lang="en-US" altLang="en-US" sz="22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dirty="0">
                <a:solidFill>
                  <a:srgbClr val="00305B"/>
                </a:solidFill>
                <a:latin typeface="Arial" panose="020B0604020202020204" pitchFamily="34" charset="0"/>
              </a:rPr>
              <a:t>work</a:t>
            </a:r>
            <a:r>
              <a:rPr lang="en-US" altLang="en-US" sz="22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dirty="0">
                <a:solidFill>
                  <a:srgbClr val="00305B"/>
                </a:solidFill>
                <a:latin typeface="Arial" panose="020B0604020202020204" pitchFamily="34" charset="0"/>
              </a:rPr>
              <a:t>sent</a:t>
            </a:r>
            <a:r>
              <a:rPr lang="en-US" altLang="en-US" sz="22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dirty="0">
                <a:solidFill>
                  <a:srgbClr val="00305B"/>
                </a:solidFill>
                <a:latin typeface="Arial" panose="020B0604020202020204" pitchFamily="34" charset="0"/>
              </a:rPr>
              <a:t>to</a:t>
            </a:r>
            <a:r>
              <a:rPr lang="en-US" altLang="en-US" sz="22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dirty="0">
                <a:solidFill>
                  <a:srgbClr val="00305B"/>
                </a:solidFill>
                <a:latin typeface="Arial" panose="020B0604020202020204" pitchFamily="34" charset="0"/>
              </a:rPr>
              <a:t>an</a:t>
            </a:r>
            <a:r>
              <a:rPr lang="en-US" altLang="en-US" sz="22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dirty="0">
                <a:solidFill>
                  <a:srgbClr val="00305B"/>
                </a:solidFill>
                <a:latin typeface="Arial" panose="020B0604020202020204" pitchFamily="34" charset="0"/>
              </a:rPr>
              <a:t>External</a:t>
            </a:r>
            <a:r>
              <a:rPr lang="en-US" altLang="en-US" sz="22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dirty="0">
                <a:solidFill>
                  <a:srgbClr val="00305B"/>
                </a:solidFill>
                <a:latin typeface="Arial" panose="020B0604020202020204" pitchFamily="34" charset="0"/>
              </a:rPr>
              <a:t>Examiner</a:t>
            </a:r>
            <a:r>
              <a:rPr lang="en-US" altLang="en-US" sz="22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dirty="0">
                <a:solidFill>
                  <a:srgbClr val="00305B"/>
                </a:solidFill>
                <a:latin typeface="Arial" panose="020B0604020202020204" pitchFamily="34" charset="0"/>
              </a:rPr>
              <a:t>in</a:t>
            </a:r>
            <a:r>
              <a:rPr lang="en-US" altLang="en-US" sz="22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dirty="0">
                <a:solidFill>
                  <a:srgbClr val="00305B"/>
                </a:solidFill>
                <a:latin typeface="Arial" panose="020B0604020202020204" pitchFamily="34" charset="0"/>
              </a:rPr>
              <a:t>each</a:t>
            </a:r>
            <a:r>
              <a:rPr lang="en-US" altLang="en-US" sz="22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dirty="0">
                <a:solidFill>
                  <a:srgbClr val="00305B"/>
                </a:solidFill>
                <a:latin typeface="Arial" panose="020B0604020202020204" pitchFamily="34" charset="0"/>
              </a:rPr>
              <a:t>academic</a:t>
            </a:r>
            <a:r>
              <a:rPr lang="en-US" altLang="en-US" sz="22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dirty="0">
                <a:solidFill>
                  <a:srgbClr val="00305B"/>
                </a:solidFill>
                <a:latin typeface="Arial" panose="020B0604020202020204" pitchFamily="34" charset="0"/>
              </a:rPr>
              <a:t>year</a:t>
            </a:r>
            <a:r>
              <a:rPr lang="en-US" altLang="en-US" sz="22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dirty="0">
                <a:solidFill>
                  <a:srgbClr val="00305B"/>
                </a:solidFill>
                <a:latin typeface="Arial" panose="020B0604020202020204" pitchFamily="34" charset="0"/>
              </a:rPr>
              <a:t>should</a:t>
            </a:r>
            <a:r>
              <a:rPr lang="en-US" altLang="en-US" sz="22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dirty="0">
                <a:solidFill>
                  <a:srgbClr val="00305B"/>
                </a:solidFill>
                <a:latin typeface="Arial" panose="020B0604020202020204" pitchFamily="34" charset="0"/>
              </a:rPr>
              <a:t>not</a:t>
            </a:r>
            <a:r>
              <a:rPr lang="en-US" altLang="en-US" sz="22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dirty="0">
                <a:solidFill>
                  <a:srgbClr val="00305B"/>
                </a:solidFill>
                <a:latin typeface="Arial" panose="020B0604020202020204" pitchFamily="34" charset="0"/>
              </a:rPr>
              <a:t>exceed</a:t>
            </a:r>
            <a:r>
              <a:rPr lang="en-US" altLang="en-US" sz="22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dirty="0">
                <a:solidFill>
                  <a:srgbClr val="00305B"/>
                </a:solidFill>
                <a:latin typeface="Arial" panose="020B0604020202020204" pitchFamily="34" charset="0"/>
              </a:rPr>
              <a:t>320</a:t>
            </a:r>
            <a:r>
              <a:rPr lang="en-US" altLang="en-US" sz="22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dirty="0">
                <a:solidFill>
                  <a:srgbClr val="00305B"/>
                </a:solidFill>
                <a:latin typeface="Arial" panose="020B0604020202020204" pitchFamily="34" charset="0"/>
              </a:rPr>
              <a:t>individual</a:t>
            </a:r>
            <a:r>
              <a:rPr lang="en-US" altLang="en-US" sz="22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dirty="0">
                <a:solidFill>
                  <a:srgbClr val="00305B"/>
                </a:solidFill>
                <a:latin typeface="Arial" panose="020B0604020202020204" pitchFamily="34" charset="0"/>
              </a:rPr>
              <a:t>pieces</a:t>
            </a:r>
            <a:endParaRPr lang="en-US" altLang="en-US" sz="2200" dirty="0">
              <a:latin typeface="Arial" panose="020B0604020202020204" pitchFamily="34" charset="0"/>
            </a:endParaRPr>
          </a:p>
          <a:p>
            <a:pPr marL="273050" indent="-260350" algn="just" eaLnBrk="1" hangingPunct="1">
              <a:spcBef>
                <a:spcPts val="1188"/>
              </a:spcBef>
              <a:buClr>
                <a:srgbClr val="BC0E34"/>
              </a:buClr>
              <a:buFont typeface="Wingdings" panose="05000000000000000000" pitchFamily="2" charset="2"/>
              <a:buChar char=""/>
            </a:pPr>
            <a:r>
              <a:rPr lang="en-US" altLang="en-US" sz="2200" dirty="0">
                <a:solidFill>
                  <a:srgbClr val="00305B"/>
                </a:solidFill>
                <a:latin typeface="Arial" panose="020B0604020202020204" pitchFamily="34" charset="0"/>
              </a:rPr>
              <a:t>The</a:t>
            </a:r>
            <a:r>
              <a:rPr lang="en-US" altLang="en-US" sz="22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dirty="0">
                <a:solidFill>
                  <a:srgbClr val="00305B"/>
                </a:solidFill>
                <a:latin typeface="Arial" panose="020B0604020202020204" pitchFamily="34" charset="0"/>
              </a:rPr>
              <a:t>External</a:t>
            </a:r>
            <a:r>
              <a:rPr lang="en-US" altLang="en-US" sz="22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dirty="0">
                <a:solidFill>
                  <a:srgbClr val="00305B"/>
                </a:solidFill>
                <a:latin typeface="Arial" panose="020B0604020202020204" pitchFamily="34" charset="0"/>
              </a:rPr>
              <a:t>Examiner(s)</a:t>
            </a:r>
            <a:r>
              <a:rPr lang="en-US" altLang="en-US" sz="22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dirty="0">
                <a:solidFill>
                  <a:srgbClr val="00305B"/>
                </a:solidFill>
                <a:latin typeface="Arial" panose="020B0604020202020204" pitchFamily="34" charset="0"/>
              </a:rPr>
              <a:t>should</a:t>
            </a:r>
            <a:r>
              <a:rPr lang="en-US" altLang="en-US" sz="22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dirty="0">
                <a:solidFill>
                  <a:srgbClr val="00305B"/>
                </a:solidFill>
                <a:latin typeface="Arial" panose="020B0604020202020204" pitchFamily="34" charset="0"/>
              </a:rPr>
              <a:t>review</a:t>
            </a:r>
            <a:r>
              <a:rPr lang="en-US" altLang="en-US" sz="22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dirty="0">
                <a:solidFill>
                  <a:srgbClr val="00305B"/>
                </a:solidFill>
                <a:latin typeface="Arial" panose="020B0604020202020204" pitchFamily="34" charset="0"/>
              </a:rPr>
              <a:t>no</a:t>
            </a:r>
            <a:r>
              <a:rPr lang="en-US" altLang="en-US" sz="22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dirty="0">
                <a:solidFill>
                  <a:srgbClr val="00305B"/>
                </a:solidFill>
                <a:latin typeface="Arial" panose="020B0604020202020204" pitchFamily="34" charset="0"/>
              </a:rPr>
              <a:t>less</a:t>
            </a:r>
            <a:r>
              <a:rPr lang="en-US" altLang="en-US" sz="22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dirty="0">
                <a:solidFill>
                  <a:srgbClr val="00305B"/>
                </a:solidFill>
                <a:latin typeface="Arial" panose="020B0604020202020204" pitchFamily="34" charset="0"/>
              </a:rPr>
              <a:t>than</a:t>
            </a:r>
            <a:r>
              <a:rPr lang="en-US" altLang="en-US" sz="22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dirty="0">
                <a:solidFill>
                  <a:srgbClr val="00305B"/>
                </a:solidFill>
                <a:latin typeface="Arial" panose="020B0604020202020204" pitchFamily="34" charset="0"/>
              </a:rPr>
              <a:t>20%</a:t>
            </a:r>
            <a:r>
              <a:rPr lang="en-US" altLang="en-US" sz="22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dirty="0">
                <a:solidFill>
                  <a:srgbClr val="00305B"/>
                </a:solidFill>
                <a:latin typeface="Arial" panose="020B0604020202020204" pitchFamily="34" charset="0"/>
              </a:rPr>
              <a:t>of</a:t>
            </a:r>
            <a:r>
              <a:rPr lang="en-US" altLang="en-US" sz="22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dirty="0">
                <a:solidFill>
                  <a:srgbClr val="00305B"/>
                </a:solidFill>
                <a:latin typeface="Arial" panose="020B0604020202020204" pitchFamily="34" charset="0"/>
              </a:rPr>
              <a:t>the</a:t>
            </a:r>
            <a:r>
              <a:rPr lang="en-US" altLang="en-US" sz="22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dirty="0">
                <a:solidFill>
                  <a:srgbClr val="00305B"/>
                </a:solidFill>
                <a:latin typeface="Arial" panose="020B0604020202020204" pitchFamily="34" charset="0"/>
              </a:rPr>
              <a:t>postgraduate</a:t>
            </a:r>
            <a:r>
              <a:rPr lang="en-US" altLang="en-US" sz="22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dirty="0">
                <a:solidFill>
                  <a:srgbClr val="00305B"/>
                </a:solidFill>
                <a:latin typeface="Arial" panose="020B0604020202020204" pitchFamily="34" charset="0"/>
              </a:rPr>
              <a:t>taught</a:t>
            </a:r>
            <a:r>
              <a:rPr lang="en-US" altLang="en-US" sz="22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dirty="0">
                <a:solidFill>
                  <a:srgbClr val="00305B"/>
                </a:solidFill>
                <a:latin typeface="Arial" panose="020B0604020202020204" pitchFamily="34" charset="0"/>
              </a:rPr>
              <a:t>dissertations</a:t>
            </a:r>
            <a:r>
              <a:rPr lang="en-US" altLang="en-US" sz="22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dirty="0">
                <a:solidFill>
                  <a:srgbClr val="00305B"/>
                </a:solidFill>
                <a:latin typeface="Arial" panose="020B0604020202020204" pitchFamily="34" charset="0"/>
              </a:rPr>
              <a:t>or</a:t>
            </a:r>
            <a:r>
              <a:rPr lang="en-US" altLang="en-US" sz="22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dirty="0">
                <a:solidFill>
                  <a:srgbClr val="00305B"/>
                </a:solidFill>
                <a:latin typeface="Arial" panose="020B0604020202020204" pitchFamily="34" charset="0"/>
              </a:rPr>
              <a:t>undergraduate</a:t>
            </a:r>
            <a:r>
              <a:rPr lang="en-US" altLang="en-US" sz="22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dirty="0">
                <a:solidFill>
                  <a:srgbClr val="00305B"/>
                </a:solidFill>
                <a:latin typeface="Arial" panose="020B0604020202020204" pitchFamily="34" charset="0"/>
              </a:rPr>
              <a:t>final</a:t>
            </a:r>
            <a:r>
              <a:rPr lang="en-US" altLang="en-US" sz="22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dirty="0">
                <a:solidFill>
                  <a:srgbClr val="00305B"/>
                </a:solidFill>
                <a:latin typeface="Arial" panose="020B0604020202020204" pitchFamily="34" charset="0"/>
              </a:rPr>
              <a:t>year</a:t>
            </a:r>
            <a:r>
              <a:rPr lang="en-US" altLang="en-US" sz="22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dirty="0">
                <a:solidFill>
                  <a:srgbClr val="00305B"/>
                </a:solidFill>
                <a:latin typeface="Arial" panose="020B0604020202020204" pitchFamily="34" charset="0"/>
              </a:rPr>
              <a:t>project</a:t>
            </a:r>
            <a:r>
              <a:rPr lang="en-US" altLang="en-US" sz="22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dirty="0">
                <a:solidFill>
                  <a:srgbClr val="00305B"/>
                </a:solidFill>
                <a:latin typeface="Arial" panose="020B0604020202020204" pitchFamily="34" charset="0"/>
              </a:rPr>
              <a:t>reports,</a:t>
            </a:r>
            <a:r>
              <a:rPr lang="en-US" altLang="en-US" sz="22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dirty="0">
                <a:solidFill>
                  <a:srgbClr val="00305B"/>
                </a:solidFill>
                <a:latin typeface="Arial" panose="020B0604020202020204" pitchFamily="34" charset="0"/>
              </a:rPr>
              <a:t>unless</a:t>
            </a:r>
            <a:r>
              <a:rPr lang="en-US" altLang="en-US" sz="22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dirty="0">
                <a:solidFill>
                  <a:srgbClr val="00305B"/>
                </a:solidFill>
                <a:latin typeface="Arial" panose="020B0604020202020204" pitchFamily="34" charset="0"/>
              </a:rPr>
              <a:t>the</a:t>
            </a:r>
            <a:r>
              <a:rPr lang="en-US" altLang="en-US" sz="22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dirty="0">
                <a:solidFill>
                  <a:srgbClr val="00305B"/>
                </a:solidFill>
                <a:latin typeface="Arial" panose="020B0604020202020204" pitchFamily="34" charset="0"/>
              </a:rPr>
              <a:t>cohort</a:t>
            </a:r>
            <a:r>
              <a:rPr lang="en-US" altLang="en-US" sz="22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dirty="0">
                <a:solidFill>
                  <a:srgbClr val="00305B"/>
                </a:solidFill>
                <a:latin typeface="Arial" panose="020B0604020202020204" pitchFamily="34" charset="0"/>
              </a:rPr>
              <a:t>size</a:t>
            </a:r>
            <a:r>
              <a:rPr lang="en-US" altLang="en-US" sz="22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dirty="0">
                <a:solidFill>
                  <a:srgbClr val="00305B"/>
                </a:solidFill>
                <a:latin typeface="Arial" panose="020B0604020202020204" pitchFamily="34" charset="0"/>
              </a:rPr>
              <a:t>is</a:t>
            </a:r>
            <a:r>
              <a:rPr lang="en-US" altLang="en-US" sz="22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dirty="0">
                <a:solidFill>
                  <a:srgbClr val="00305B"/>
                </a:solidFill>
                <a:latin typeface="Arial" panose="020B0604020202020204" pitchFamily="34" charset="0"/>
              </a:rPr>
              <a:t>10</a:t>
            </a:r>
            <a:r>
              <a:rPr lang="en-US" altLang="en-US" sz="22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dirty="0">
                <a:solidFill>
                  <a:srgbClr val="00305B"/>
                </a:solidFill>
                <a:latin typeface="Arial" panose="020B0604020202020204" pitchFamily="34" charset="0"/>
              </a:rPr>
              <a:t>or</a:t>
            </a:r>
            <a:r>
              <a:rPr lang="en-US" altLang="en-US" sz="22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dirty="0">
                <a:solidFill>
                  <a:srgbClr val="00305B"/>
                </a:solidFill>
                <a:latin typeface="Arial" panose="020B0604020202020204" pitchFamily="34" charset="0"/>
              </a:rPr>
              <a:t>fewer,</a:t>
            </a:r>
            <a:r>
              <a:rPr lang="en-US" altLang="en-US" sz="22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dirty="0">
                <a:solidFill>
                  <a:srgbClr val="00305B"/>
                </a:solidFill>
                <a:latin typeface="Arial" panose="020B0604020202020204" pitchFamily="34" charset="0"/>
              </a:rPr>
              <a:t>in</a:t>
            </a:r>
            <a:r>
              <a:rPr lang="en-US" altLang="en-US" sz="22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dirty="0">
                <a:solidFill>
                  <a:srgbClr val="00305B"/>
                </a:solidFill>
                <a:latin typeface="Arial" panose="020B0604020202020204" pitchFamily="34" charset="0"/>
              </a:rPr>
              <a:t>which</a:t>
            </a:r>
            <a:r>
              <a:rPr lang="en-US" altLang="en-US" sz="22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dirty="0">
                <a:solidFill>
                  <a:srgbClr val="00305B"/>
                </a:solidFill>
                <a:latin typeface="Arial" panose="020B0604020202020204" pitchFamily="34" charset="0"/>
              </a:rPr>
              <a:t>case</a:t>
            </a:r>
            <a:r>
              <a:rPr lang="en-US" altLang="en-US" sz="22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dirty="0">
                <a:solidFill>
                  <a:srgbClr val="00305B"/>
                </a:solidFill>
                <a:latin typeface="Arial" panose="020B0604020202020204" pitchFamily="34" charset="0"/>
              </a:rPr>
              <a:t>all</a:t>
            </a:r>
            <a:r>
              <a:rPr lang="en-US" altLang="en-US" sz="22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dirty="0">
                <a:solidFill>
                  <a:srgbClr val="00305B"/>
                </a:solidFill>
                <a:latin typeface="Arial" panose="020B0604020202020204" pitchFamily="34" charset="0"/>
              </a:rPr>
              <a:t>assessments</a:t>
            </a:r>
            <a:r>
              <a:rPr lang="en-US" altLang="en-US" sz="22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dirty="0">
                <a:solidFill>
                  <a:srgbClr val="00305B"/>
                </a:solidFill>
                <a:latin typeface="Arial" panose="020B0604020202020204" pitchFamily="34" charset="0"/>
              </a:rPr>
              <a:t>should</a:t>
            </a:r>
            <a:r>
              <a:rPr lang="en-US" altLang="en-US" sz="22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dirty="0">
                <a:solidFill>
                  <a:srgbClr val="00305B"/>
                </a:solidFill>
                <a:latin typeface="Arial" panose="020B0604020202020204" pitchFamily="34" charset="0"/>
              </a:rPr>
              <a:t>be</a:t>
            </a:r>
            <a:r>
              <a:rPr lang="en-US" altLang="en-US" sz="22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dirty="0">
                <a:solidFill>
                  <a:srgbClr val="00305B"/>
                </a:solidFill>
                <a:latin typeface="Arial" panose="020B0604020202020204" pitchFamily="34" charset="0"/>
              </a:rPr>
              <a:t>made</a:t>
            </a:r>
            <a:r>
              <a:rPr lang="en-US" altLang="en-US" sz="22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dirty="0">
                <a:solidFill>
                  <a:srgbClr val="00305B"/>
                </a:solidFill>
                <a:latin typeface="Arial" panose="020B0604020202020204" pitchFamily="34" charset="0"/>
              </a:rPr>
              <a:t>available.</a:t>
            </a:r>
            <a:endParaRPr lang="en-US" altLang="en-US" sz="2200" dirty="0">
              <a:latin typeface="Arial" panose="020B0604020202020204" pitchFamily="34" charset="0"/>
            </a:endParaRPr>
          </a:p>
          <a:p>
            <a:pPr marL="273050" indent="-260350" eaLnBrk="1" hangingPunct="1">
              <a:spcBef>
                <a:spcPts val="1200"/>
              </a:spcBef>
              <a:buClr>
                <a:srgbClr val="BC0E34"/>
              </a:buClr>
              <a:buFont typeface="Wingdings" panose="05000000000000000000" pitchFamily="2" charset="2"/>
              <a:buChar char=""/>
            </a:pPr>
            <a:r>
              <a:rPr lang="en-US" altLang="en-US" sz="2200" dirty="0">
                <a:solidFill>
                  <a:srgbClr val="00305B"/>
                </a:solidFill>
                <a:latin typeface="Arial" panose="020B0604020202020204" pitchFamily="34" charset="0"/>
              </a:rPr>
              <a:t>NB.</a:t>
            </a:r>
            <a:r>
              <a:rPr lang="en-US" altLang="en-US" sz="22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dirty="0">
                <a:solidFill>
                  <a:srgbClr val="00305B"/>
                </a:solidFill>
                <a:latin typeface="Arial" panose="020B0604020202020204" pitchFamily="34" charset="0"/>
              </a:rPr>
              <a:t>External</a:t>
            </a:r>
            <a:r>
              <a:rPr lang="en-US" altLang="en-US" sz="22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dirty="0">
                <a:solidFill>
                  <a:srgbClr val="00305B"/>
                </a:solidFill>
                <a:latin typeface="Arial" panose="020B0604020202020204" pitchFamily="34" charset="0"/>
              </a:rPr>
              <a:t>Examiners</a:t>
            </a:r>
            <a:r>
              <a:rPr lang="en-US" altLang="en-US" sz="22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dirty="0">
                <a:solidFill>
                  <a:srgbClr val="00305B"/>
                </a:solidFill>
                <a:latin typeface="Arial" panose="020B0604020202020204" pitchFamily="34" charset="0"/>
              </a:rPr>
              <a:t>are</a:t>
            </a:r>
            <a:r>
              <a:rPr lang="en-US" altLang="en-US" sz="22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dirty="0">
                <a:solidFill>
                  <a:srgbClr val="00305B"/>
                </a:solidFill>
                <a:latin typeface="Arial" panose="020B0604020202020204" pitchFamily="34" charset="0"/>
              </a:rPr>
              <a:t>not</a:t>
            </a:r>
            <a:r>
              <a:rPr lang="en-US" altLang="en-US" sz="22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dirty="0">
                <a:solidFill>
                  <a:srgbClr val="00305B"/>
                </a:solidFill>
                <a:latin typeface="Arial" panose="020B0604020202020204" pitchFamily="34" charset="0"/>
              </a:rPr>
              <a:t>required</a:t>
            </a:r>
            <a:r>
              <a:rPr lang="en-US" altLang="en-US" sz="22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dirty="0">
                <a:solidFill>
                  <a:srgbClr val="00305B"/>
                </a:solidFill>
                <a:latin typeface="Arial" panose="020B0604020202020204" pitchFamily="34" charset="0"/>
              </a:rPr>
              <a:t>to</a:t>
            </a:r>
            <a:r>
              <a:rPr lang="en-US" altLang="en-US" sz="22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dirty="0">
                <a:solidFill>
                  <a:srgbClr val="00305B"/>
                </a:solidFill>
                <a:latin typeface="Arial" panose="020B0604020202020204" pitchFamily="34" charset="0"/>
              </a:rPr>
              <a:t>study</a:t>
            </a:r>
            <a:r>
              <a:rPr lang="en-US" altLang="en-US" sz="22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dirty="0">
                <a:solidFill>
                  <a:srgbClr val="00305B"/>
                </a:solidFill>
                <a:latin typeface="Arial" panose="020B0604020202020204" pitchFamily="34" charset="0"/>
              </a:rPr>
              <a:t>each</a:t>
            </a:r>
            <a:r>
              <a:rPr lang="en-US" altLang="en-US" sz="22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dirty="0">
                <a:solidFill>
                  <a:srgbClr val="00305B"/>
                </a:solidFill>
                <a:latin typeface="Arial" panose="020B0604020202020204" pitchFamily="34" charset="0"/>
              </a:rPr>
              <a:t>piece</a:t>
            </a:r>
            <a:r>
              <a:rPr lang="en-US" altLang="en-US" sz="22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dirty="0">
                <a:solidFill>
                  <a:srgbClr val="00305B"/>
                </a:solidFill>
                <a:latin typeface="Arial" panose="020B0604020202020204" pitchFamily="34" charset="0"/>
              </a:rPr>
              <a:t>of</a:t>
            </a:r>
            <a:r>
              <a:rPr lang="en-US" altLang="en-US" sz="22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dirty="0">
                <a:solidFill>
                  <a:srgbClr val="00305B"/>
                </a:solidFill>
                <a:latin typeface="Arial" panose="020B0604020202020204" pitchFamily="34" charset="0"/>
              </a:rPr>
              <a:t>work</a:t>
            </a:r>
            <a:r>
              <a:rPr lang="en-US" altLang="en-US" sz="22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dirty="0">
                <a:solidFill>
                  <a:srgbClr val="00305B"/>
                </a:solidFill>
                <a:latin typeface="Arial" panose="020B0604020202020204" pitchFamily="34" charset="0"/>
              </a:rPr>
              <a:t>in</a:t>
            </a:r>
            <a:r>
              <a:rPr lang="en-US" altLang="en-US" sz="22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dirty="0">
                <a:solidFill>
                  <a:srgbClr val="00305B"/>
                </a:solidFill>
                <a:latin typeface="Arial" panose="020B0604020202020204" pitchFamily="34" charset="0"/>
              </a:rPr>
              <a:t>detail,</a:t>
            </a:r>
            <a:r>
              <a:rPr lang="en-US" altLang="en-US" sz="22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dirty="0">
                <a:solidFill>
                  <a:srgbClr val="00305B"/>
                </a:solidFill>
                <a:latin typeface="Arial" panose="020B0604020202020204" pitchFamily="34" charset="0"/>
              </a:rPr>
              <a:t>but</a:t>
            </a:r>
            <a:r>
              <a:rPr lang="en-US" altLang="en-US" sz="22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dirty="0">
                <a:solidFill>
                  <a:srgbClr val="00305B"/>
                </a:solidFill>
                <a:latin typeface="Arial" panose="020B0604020202020204" pitchFamily="34" charset="0"/>
              </a:rPr>
              <a:t>are</a:t>
            </a:r>
            <a:r>
              <a:rPr lang="en-US" altLang="en-US" sz="22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dirty="0">
                <a:solidFill>
                  <a:srgbClr val="00305B"/>
                </a:solidFill>
                <a:latin typeface="Arial" panose="020B0604020202020204" pitchFamily="34" charset="0"/>
              </a:rPr>
              <a:t>required</a:t>
            </a:r>
            <a:r>
              <a:rPr lang="en-US" altLang="en-US" sz="22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dirty="0">
                <a:solidFill>
                  <a:srgbClr val="00305B"/>
                </a:solidFill>
                <a:latin typeface="Arial" panose="020B0604020202020204" pitchFamily="34" charset="0"/>
              </a:rPr>
              <a:t>to</a:t>
            </a:r>
            <a:r>
              <a:rPr lang="en-US" altLang="en-US" sz="22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dirty="0">
                <a:solidFill>
                  <a:srgbClr val="00305B"/>
                </a:solidFill>
                <a:latin typeface="Arial" panose="020B0604020202020204" pitchFamily="34" charset="0"/>
              </a:rPr>
              <a:t>satisfy</a:t>
            </a:r>
            <a:r>
              <a:rPr lang="en-US" altLang="en-US" sz="22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dirty="0">
                <a:solidFill>
                  <a:srgbClr val="00305B"/>
                </a:solidFill>
                <a:latin typeface="Arial" panose="020B0604020202020204" pitchFamily="34" charset="0"/>
              </a:rPr>
              <a:t>themselves</a:t>
            </a:r>
            <a:r>
              <a:rPr lang="en-US" altLang="en-US" sz="22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dirty="0">
                <a:solidFill>
                  <a:srgbClr val="00305B"/>
                </a:solidFill>
                <a:latin typeface="Arial" panose="020B0604020202020204" pitchFamily="34" charset="0"/>
              </a:rPr>
              <a:t>in</a:t>
            </a:r>
            <a:r>
              <a:rPr lang="en-US" altLang="en-US" sz="22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dirty="0">
                <a:solidFill>
                  <a:srgbClr val="00305B"/>
                </a:solidFill>
                <a:latin typeface="Arial" panose="020B0604020202020204" pitchFamily="34" charset="0"/>
              </a:rPr>
              <a:t>regard</a:t>
            </a:r>
            <a:r>
              <a:rPr lang="en-US" altLang="en-US" sz="22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dirty="0">
                <a:solidFill>
                  <a:srgbClr val="00305B"/>
                </a:solidFill>
                <a:latin typeface="Arial" panose="020B0604020202020204" pitchFamily="34" charset="0"/>
              </a:rPr>
              <a:t>to</a:t>
            </a:r>
            <a:r>
              <a:rPr lang="en-US" altLang="en-US" sz="22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dirty="0">
                <a:solidFill>
                  <a:srgbClr val="00305B"/>
                </a:solidFill>
                <a:latin typeface="Arial" panose="020B0604020202020204" pitchFamily="34" charset="0"/>
              </a:rPr>
              <a:t>standards,</a:t>
            </a:r>
            <a:r>
              <a:rPr lang="en-US" altLang="en-US" sz="22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dirty="0">
                <a:solidFill>
                  <a:srgbClr val="00305B"/>
                </a:solidFill>
                <a:latin typeface="Arial" panose="020B0604020202020204" pitchFamily="34" charset="0"/>
              </a:rPr>
              <a:t>comparability</a:t>
            </a:r>
            <a:r>
              <a:rPr lang="en-US" altLang="en-US" sz="22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dirty="0">
                <a:solidFill>
                  <a:srgbClr val="00305B"/>
                </a:solidFill>
                <a:latin typeface="Arial" panose="020B0604020202020204" pitchFamily="34" charset="0"/>
              </a:rPr>
              <a:t>and</a:t>
            </a:r>
            <a:r>
              <a:rPr lang="en-US" altLang="en-US" sz="22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dirty="0">
                <a:solidFill>
                  <a:srgbClr val="00305B"/>
                </a:solidFill>
                <a:latin typeface="Arial" panose="020B0604020202020204" pitchFamily="34" charset="0"/>
              </a:rPr>
              <a:t>adherence</a:t>
            </a:r>
            <a:r>
              <a:rPr lang="en-US" altLang="en-US" sz="22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dirty="0">
                <a:solidFill>
                  <a:srgbClr val="00305B"/>
                </a:solidFill>
                <a:latin typeface="Arial" panose="020B0604020202020204" pitchFamily="34" charset="0"/>
              </a:rPr>
              <a:t>to</a:t>
            </a:r>
            <a:r>
              <a:rPr lang="en-US" altLang="en-US" sz="22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dirty="0">
                <a:solidFill>
                  <a:srgbClr val="00305B"/>
                </a:solidFill>
                <a:latin typeface="Arial" panose="020B0604020202020204" pitchFamily="34" charset="0"/>
              </a:rPr>
              <a:t>marking</a:t>
            </a:r>
            <a:r>
              <a:rPr lang="en-US" altLang="en-US" sz="22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dirty="0">
                <a:solidFill>
                  <a:srgbClr val="00305B"/>
                </a:solidFill>
                <a:latin typeface="Arial" panose="020B0604020202020204" pitchFamily="34" charset="0"/>
              </a:rPr>
              <a:t>processes</a:t>
            </a:r>
            <a:endParaRPr lang="en-US" altLang="en-US" sz="22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B74D8AE0-9F0B-4174-952B-4826D41A8A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293688" y="357188"/>
            <a:ext cx="8556625" cy="430887"/>
          </a:xfrm>
        </p:spPr>
        <p:txBody>
          <a:bodyPr rtlCol="0"/>
          <a:lstStyle/>
          <a:p>
            <a:pPr marL="127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sz="2800" spc="-25" dirty="0"/>
              <a:t>Brune</a:t>
            </a:r>
            <a:r>
              <a:rPr sz="2800" spc="-10" dirty="0"/>
              <a:t>l</a:t>
            </a:r>
            <a:r>
              <a:rPr sz="2800" spc="35" dirty="0">
                <a:latin typeface="Times New Roman"/>
                <a:cs typeface="Times New Roman"/>
              </a:rPr>
              <a:t> </a:t>
            </a:r>
            <a:r>
              <a:rPr sz="2800" spc="-20" dirty="0"/>
              <a:t>U</a:t>
            </a:r>
            <a:r>
              <a:rPr sz="2800" spc="-15" dirty="0"/>
              <a:t>nive</a:t>
            </a:r>
            <a:r>
              <a:rPr sz="2800" spc="-20" dirty="0"/>
              <a:t>r</a:t>
            </a:r>
            <a:r>
              <a:rPr sz="2800" spc="-15" dirty="0"/>
              <a:t>s</a:t>
            </a:r>
            <a:r>
              <a:rPr sz="2800" spc="-10" dirty="0"/>
              <a:t>i</a:t>
            </a:r>
            <a:r>
              <a:rPr sz="2800" dirty="0"/>
              <a:t>t</a:t>
            </a:r>
            <a:r>
              <a:rPr sz="2800" spc="-20" dirty="0"/>
              <a:t>y</a:t>
            </a:r>
            <a:r>
              <a:rPr sz="2800" spc="3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2800" spc="30" dirty="0">
                <a:latin typeface="Arial" panose="020B0604020202020204" pitchFamily="34" charset="0"/>
                <a:cs typeface="Arial" panose="020B0604020202020204" pitchFamily="34" charset="0"/>
              </a:rPr>
              <a:t>of </a:t>
            </a:r>
            <a:r>
              <a:rPr sz="2800" spc="-40" dirty="0">
                <a:latin typeface="Arial" panose="020B0604020202020204" pitchFamily="34" charset="0"/>
                <a:cs typeface="Arial" panose="020B0604020202020204" pitchFamily="34" charset="0"/>
              </a:rPr>
              <a:t>L</a:t>
            </a:r>
            <a:r>
              <a:rPr sz="2800" spc="-20" dirty="0"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sz="2800" spc="-30" dirty="0"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sz="2800" spc="-20" dirty="0"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r>
              <a:rPr sz="2800" spc="-40" dirty="0"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sz="2800" spc="-20" dirty="0"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endParaRPr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object 4">
            <a:extLst>
              <a:ext uri="{FF2B5EF4-FFF2-40B4-BE49-F238E27FC236}">
                <a16:creationId xmlns:a16="http://schemas.microsoft.com/office/drawing/2014/main" id="{4B146C8D-AF59-47E8-B01F-E87878776F8F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 vert="horz" rtlCol="0"/>
          <a:lstStyle/>
          <a:p>
            <a:pPr>
              <a:defRPr/>
            </a:pPr>
            <a:r>
              <a:t>Brunel</a:t>
            </a:r>
            <a:r>
              <a:rPr>
                <a:latin typeface="Times New Roman"/>
                <a:cs typeface="Times New Roman"/>
              </a:rPr>
              <a:t>  </a:t>
            </a:r>
            <a:r>
              <a:rPr spc="-5"/>
              <a:t>Un</a:t>
            </a:r>
            <a:r>
              <a:rPr spc="5"/>
              <a:t>i</a:t>
            </a:r>
            <a:r>
              <a:rPr spc="-10"/>
              <a:t>v</a:t>
            </a:r>
            <a:r>
              <a:t>er</a:t>
            </a:r>
            <a:r>
              <a:rPr spc="-10"/>
              <a:t>s</a:t>
            </a:r>
            <a:r>
              <a:t>i</a:t>
            </a:r>
            <a:r>
              <a:rPr spc="-5"/>
              <a:t>ty</a:t>
            </a:r>
            <a:r>
              <a:rPr>
                <a:latin typeface="Times New Roman"/>
                <a:cs typeface="Times New Roman"/>
              </a:rPr>
              <a:t> </a:t>
            </a:r>
            <a:r>
              <a:rPr spc="-90">
                <a:latin typeface="Times New Roman"/>
                <a:cs typeface="Times New Roman"/>
              </a:rPr>
              <a:t> </a:t>
            </a:r>
            <a:r>
              <a:rPr spc="-10"/>
              <a:t>London</a:t>
            </a:r>
          </a:p>
        </p:txBody>
      </p:sp>
      <p:sp>
        <p:nvSpPr>
          <p:cNvPr id="7172" name="object 3">
            <a:extLst>
              <a:ext uri="{FF2B5EF4-FFF2-40B4-BE49-F238E27FC236}">
                <a16:creationId xmlns:a16="http://schemas.microsoft.com/office/drawing/2014/main" id="{818DF279-E61F-4D7A-B32C-8C7987F6479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2563" y="1322388"/>
            <a:ext cx="8072437" cy="3719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marL="469900" indent="-457200">
              <a:tabLst>
                <a:tab pos="469900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tabLst>
                <a:tab pos="469900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tabLst>
                <a:tab pos="469900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tabLst>
                <a:tab pos="469900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tabLst>
                <a:tab pos="469900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69900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69900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69900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69900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99000"/>
              </a:lnSpc>
              <a:buClr>
                <a:srgbClr val="BC0E34"/>
              </a:buClr>
              <a:buFont typeface="Arial" panose="020B0604020202020204" pitchFamily="34" charset="0"/>
              <a:buChar char="•"/>
            </a:pPr>
            <a:r>
              <a:rPr lang="en-US" altLang="en-US" sz="2400">
                <a:solidFill>
                  <a:srgbClr val="00305B"/>
                </a:solidFill>
                <a:latin typeface="Arial" panose="020B0604020202020204" pitchFamily="34" charset="0"/>
              </a:rPr>
              <a:t>Awarded</a:t>
            </a:r>
            <a:r>
              <a:rPr lang="en-US" altLang="en-US" sz="24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>
                <a:solidFill>
                  <a:srgbClr val="00305B"/>
                </a:solidFill>
                <a:latin typeface="Arial" panose="020B0604020202020204" pitchFamily="34" charset="0"/>
              </a:rPr>
              <a:t>its</a:t>
            </a:r>
            <a:r>
              <a:rPr lang="en-US" altLang="en-US" sz="24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>
                <a:solidFill>
                  <a:srgbClr val="00305B"/>
                </a:solidFill>
                <a:latin typeface="Arial" panose="020B0604020202020204" pitchFamily="34" charset="0"/>
              </a:rPr>
              <a:t>Royal</a:t>
            </a:r>
            <a:r>
              <a:rPr lang="en-US" altLang="en-US" sz="24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>
                <a:solidFill>
                  <a:srgbClr val="00305B"/>
                </a:solidFill>
                <a:latin typeface="Arial" panose="020B0604020202020204" pitchFamily="34" charset="0"/>
              </a:rPr>
              <a:t>Charter</a:t>
            </a:r>
            <a:r>
              <a:rPr lang="en-US" altLang="en-US" sz="24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>
                <a:solidFill>
                  <a:srgbClr val="00305B"/>
                </a:solidFill>
                <a:latin typeface="Arial" panose="020B0604020202020204" pitchFamily="34" charset="0"/>
              </a:rPr>
              <a:t>in</a:t>
            </a:r>
            <a:r>
              <a:rPr lang="en-US" altLang="en-US" sz="24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>
                <a:solidFill>
                  <a:srgbClr val="00305B"/>
                </a:solidFill>
                <a:latin typeface="Arial" panose="020B0604020202020204" pitchFamily="34" charset="0"/>
              </a:rPr>
              <a:t>1966</a:t>
            </a:r>
            <a:r>
              <a:rPr lang="en-US" altLang="en-US" sz="24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>
                <a:solidFill>
                  <a:srgbClr val="00305B"/>
                </a:solidFill>
                <a:latin typeface="Arial" panose="020B0604020202020204" pitchFamily="34" charset="0"/>
              </a:rPr>
              <a:t>transforming</a:t>
            </a:r>
            <a:r>
              <a:rPr lang="en-US" altLang="en-US" sz="24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>
                <a:solidFill>
                  <a:srgbClr val="00305B"/>
                </a:solidFill>
                <a:latin typeface="Arial" panose="020B0604020202020204" pitchFamily="34" charset="0"/>
              </a:rPr>
              <a:t>it</a:t>
            </a:r>
            <a:r>
              <a:rPr lang="en-US" altLang="en-US" sz="24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>
                <a:solidFill>
                  <a:srgbClr val="00305B"/>
                </a:solidFill>
                <a:latin typeface="Arial" panose="020B0604020202020204" pitchFamily="34" charset="0"/>
              </a:rPr>
              <a:t>from</a:t>
            </a:r>
            <a:r>
              <a:rPr lang="en-US" altLang="en-US" sz="24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>
                <a:solidFill>
                  <a:srgbClr val="00305B"/>
                </a:solidFill>
                <a:latin typeface="Arial" panose="020B0604020202020204" pitchFamily="34" charset="0"/>
              </a:rPr>
              <a:t>Brunel</a:t>
            </a:r>
            <a:r>
              <a:rPr lang="en-US" altLang="en-US" sz="24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>
                <a:solidFill>
                  <a:srgbClr val="00305B"/>
                </a:solidFill>
                <a:latin typeface="Arial" panose="020B0604020202020204" pitchFamily="34" charset="0"/>
              </a:rPr>
              <a:t>College</a:t>
            </a:r>
            <a:r>
              <a:rPr lang="en-US" altLang="en-US" sz="24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>
                <a:solidFill>
                  <a:srgbClr val="00305B"/>
                </a:solidFill>
                <a:latin typeface="Arial" panose="020B0604020202020204" pitchFamily="34" charset="0"/>
              </a:rPr>
              <a:t>to</a:t>
            </a:r>
            <a:r>
              <a:rPr lang="en-US" altLang="en-US" sz="24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>
                <a:solidFill>
                  <a:srgbClr val="00305B"/>
                </a:solidFill>
                <a:latin typeface="Arial" panose="020B0604020202020204" pitchFamily="34" charset="0"/>
              </a:rPr>
              <a:t>Brunel</a:t>
            </a:r>
            <a:r>
              <a:rPr lang="en-US" altLang="en-US" sz="24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>
                <a:solidFill>
                  <a:srgbClr val="00305B"/>
                </a:solidFill>
                <a:latin typeface="Arial" panose="020B0604020202020204" pitchFamily="34" charset="0"/>
              </a:rPr>
              <a:t>University,</a:t>
            </a:r>
            <a:r>
              <a:rPr lang="en-US" altLang="en-US" sz="24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>
                <a:solidFill>
                  <a:srgbClr val="00305B"/>
                </a:solidFill>
                <a:latin typeface="Arial" panose="020B0604020202020204" pitchFamily="34" charset="0"/>
              </a:rPr>
              <a:t>later</a:t>
            </a:r>
            <a:r>
              <a:rPr lang="en-US" altLang="en-US" sz="24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>
                <a:solidFill>
                  <a:srgbClr val="00305B"/>
                </a:solidFill>
                <a:latin typeface="Arial" panose="020B0604020202020204" pitchFamily="34" charset="0"/>
              </a:rPr>
              <a:t>becoming</a:t>
            </a:r>
            <a:r>
              <a:rPr lang="en-US" altLang="en-US" sz="24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>
                <a:solidFill>
                  <a:srgbClr val="00305B"/>
                </a:solidFill>
                <a:latin typeface="Arial" panose="020B0604020202020204" pitchFamily="34" charset="0"/>
              </a:rPr>
              <a:t>Brunel</a:t>
            </a:r>
            <a:r>
              <a:rPr lang="en-US" altLang="en-US" sz="24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>
                <a:solidFill>
                  <a:srgbClr val="00305B"/>
                </a:solidFill>
                <a:latin typeface="Arial" panose="020B0604020202020204" pitchFamily="34" charset="0"/>
              </a:rPr>
              <a:t>University</a:t>
            </a:r>
            <a:r>
              <a:rPr lang="en-US" altLang="en-US" sz="24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>
                <a:solidFill>
                  <a:srgbClr val="00305B"/>
                </a:solidFill>
                <a:latin typeface="Arial" panose="020B0604020202020204" pitchFamily="34" charset="0"/>
              </a:rPr>
              <a:t>London.</a:t>
            </a:r>
            <a:endParaRPr lang="en-US" altLang="en-US" sz="2400">
              <a:latin typeface="Arial" panose="020B0604020202020204" pitchFamily="34" charset="0"/>
            </a:endParaRPr>
          </a:p>
          <a:p>
            <a:pPr eaLnBrk="1" hangingPunct="1">
              <a:lnSpc>
                <a:spcPts val="2863"/>
              </a:lnSpc>
              <a:spcBef>
                <a:spcPts val="1325"/>
              </a:spcBef>
              <a:buClr>
                <a:srgbClr val="BC0E34"/>
              </a:buClr>
              <a:buFont typeface="Arial" panose="020B0604020202020204" pitchFamily="34" charset="0"/>
              <a:buChar char="•"/>
            </a:pPr>
            <a:r>
              <a:rPr lang="en-US" altLang="en-US" sz="2400">
                <a:solidFill>
                  <a:srgbClr val="00305B"/>
                </a:solidFill>
                <a:latin typeface="Arial" panose="020B0604020202020204" pitchFamily="34" charset="0"/>
              </a:rPr>
              <a:t>Brunel</a:t>
            </a:r>
            <a:r>
              <a:rPr lang="en-US" altLang="en-US" sz="24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>
                <a:solidFill>
                  <a:srgbClr val="00305B"/>
                </a:solidFill>
                <a:latin typeface="Arial" panose="020B0604020202020204" pitchFamily="34" charset="0"/>
              </a:rPr>
              <a:t>is</a:t>
            </a:r>
            <a:r>
              <a:rPr lang="en-US" altLang="en-US" sz="24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>
                <a:solidFill>
                  <a:srgbClr val="00305B"/>
                </a:solidFill>
                <a:latin typeface="Arial" panose="020B0604020202020204" pitchFamily="34" charset="0"/>
              </a:rPr>
              <a:t>located</a:t>
            </a:r>
            <a:r>
              <a:rPr lang="en-US" altLang="en-US" sz="24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>
                <a:solidFill>
                  <a:srgbClr val="00305B"/>
                </a:solidFill>
                <a:latin typeface="Arial" panose="020B0604020202020204" pitchFamily="34" charset="0"/>
              </a:rPr>
              <a:t>in</a:t>
            </a:r>
            <a:r>
              <a:rPr lang="en-US" altLang="en-US" sz="24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>
                <a:solidFill>
                  <a:srgbClr val="00305B"/>
                </a:solidFill>
                <a:latin typeface="Arial" panose="020B0604020202020204" pitchFamily="34" charset="0"/>
              </a:rPr>
              <a:t>Uxbridge</a:t>
            </a:r>
            <a:r>
              <a:rPr lang="en-US" altLang="en-US" sz="24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>
                <a:solidFill>
                  <a:srgbClr val="00305B"/>
                </a:solidFill>
                <a:latin typeface="Arial" panose="020B0604020202020204" pitchFamily="34" charset="0"/>
              </a:rPr>
              <a:t>having</a:t>
            </a:r>
            <a:r>
              <a:rPr lang="en-US" altLang="en-US" sz="24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>
                <a:solidFill>
                  <a:srgbClr val="00305B"/>
                </a:solidFill>
                <a:latin typeface="Arial" panose="020B0604020202020204" pitchFamily="34" charset="0"/>
              </a:rPr>
              <a:t>previously</a:t>
            </a:r>
            <a:r>
              <a:rPr lang="en-US" altLang="en-US" sz="24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>
                <a:solidFill>
                  <a:srgbClr val="00305B"/>
                </a:solidFill>
                <a:latin typeface="Arial" panose="020B0604020202020204" pitchFamily="34" charset="0"/>
              </a:rPr>
              <a:t>operated</a:t>
            </a:r>
            <a:r>
              <a:rPr lang="en-US" altLang="en-US" sz="24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>
                <a:solidFill>
                  <a:srgbClr val="00305B"/>
                </a:solidFill>
                <a:latin typeface="Arial" panose="020B0604020202020204" pitchFamily="34" charset="0"/>
              </a:rPr>
              <a:t>across</a:t>
            </a:r>
            <a:r>
              <a:rPr lang="en-US" altLang="en-US" sz="24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>
                <a:solidFill>
                  <a:srgbClr val="00305B"/>
                </a:solidFill>
                <a:latin typeface="Arial" panose="020B0604020202020204" pitchFamily="34" charset="0"/>
              </a:rPr>
              <a:t>four</a:t>
            </a:r>
            <a:r>
              <a:rPr lang="en-US" altLang="en-US" sz="24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>
                <a:solidFill>
                  <a:srgbClr val="00305B"/>
                </a:solidFill>
                <a:latin typeface="Arial" panose="020B0604020202020204" pitchFamily="34" charset="0"/>
              </a:rPr>
              <a:t>campuses.</a:t>
            </a:r>
            <a:endParaRPr lang="en-US" altLang="en-US" sz="2400">
              <a:latin typeface="Arial" panose="020B0604020202020204" pitchFamily="34" charset="0"/>
            </a:endParaRPr>
          </a:p>
          <a:p>
            <a:pPr eaLnBrk="1" hangingPunct="1">
              <a:lnSpc>
                <a:spcPts val="2875"/>
              </a:lnSpc>
              <a:spcBef>
                <a:spcPts val="1325"/>
              </a:spcBef>
              <a:buClr>
                <a:srgbClr val="BC0E34"/>
              </a:buClr>
              <a:buFont typeface="Arial" panose="020B0604020202020204" pitchFamily="34" charset="0"/>
              <a:buChar char="•"/>
            </a:pPr>
            <a:r>
              <a:rPr lang="en-US" altLang="en-US" sz="2400">
                <a:solidFill>
                  <a:srgbClr val="00305B"/>
                </a:solidFill>
                <a:latin typeface="Arial" panose="020B0604020202020204" pitchFamily="34" charset="0"/>
              </a:rPr>
              <a:t>University’s</a:t>
            </a:r>
            <a:r>
              <a:rPr lang="en-US" altLang="en-US" sz="24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>
                <a:solidFill>
                  <a:srgbClr val="00305B"/>
                </a:solidFill>
                <a:latin typeface="Arial" panose="020B0604020202020204" pitchFamily="34" charset="0"/>
              </a:rPr>
              <a:t>history</a:t>
            </a:r>
            <a:r>
              <a:rPr lang="en-US" altLang="en-US" sz="24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>
                <a:solidFill>
                  <a:srgbClr val="00305B"/>
                </a:solidFill>
                <a:latin typeface="Arial" panose="020B0604020202020204" pitchFamily="34" charset="0"/>
              </a:rPr>
              <a:t>can</a:t>
            </a:r>
            <a:r>
              <a:rPr lang="en-US" altLang="en-US" sz="24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>
                <a:solidFill>
                  <a:srgbClr val="00305B"/>
                </a:solidFill>
                <a:latin typeface="Arial" panose="020B0604020202020204" pitchFamily="34" charset="0"/>
              </a:rPr>
              <a:t>be</a:t>
            </a:r>
            <a:r>
              <a:rPr lang="en-US" altLang="en-US" sz="24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>
                <a:solidFill>
                  <a:srgbClr val="00305B"/>
                </a:solidFill>
                <a:latin typeface="Arial" panose="020B0604020202020204" pitchFamily="34" charset="0"/>
              </a:rPr>
              <a:t>traced</a:t>
            </a:r>
            <a:r>
              <a:rPr lang="en-US" altLang="en-US" sz="24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>
                <a:solidFill>
                  <a:srgbClr val="00305B"/>
                </a:solidFill>
                <a:latin typeface="Arial" panose="020B0604020202020204" pitchFamily="34" charset="0"/>
              </a:rPr>
              <a:t>back</a:t>
            </a:r>
            <a:r>
              <a:rPr lang="en-US" altLang="en-US" sz="24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>
                <a:solidFill>
                  <a:srgbClr val="00305B"/>
                </a:solidFill>
                <a:latin typeface="Arial" panose="020B0604020202020204" pitchFamily="34" charset="0"/>
              </a:rPr>
              <a:t>to</a:t>
            </a:r>
            <a:r>
              <a:rPr lang="en-US" altLang="en-US" sz="24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>
                <a:solidFill>
                  <a:srgbClr val="00305B"/>
                </a:solidFill>
                <a:latin typeface="Arial" panose="020B0604020202020204" pitchFamily="34" charset="0"/>
              </a:rPr>
              <a:t>1798</a:t>
            </a:r>
            <a:r>
              <a:rPr lang="en-US" altLang="en-US" sz="24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>
                <a:solidFill>
                  <a:srgbClr val="00305B"/>
                </a:solidFill>
                <a:latin typeface="Arial" panose="020B0604020202020204" pitchFamily="34" charset="0"/>
              </a:rPr>
              <a:t>through</a:t>
            </a:r>
            <a:r>
              <a:rPr lang="en-US" altLang="en-US" sz="24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>
                <a:solidFill>
                  <a:srgbClr val="00305B"/>
                </a:solidFill>
                <a:latin typeface="Arial" panose="020B0604020202020204" pitchFamily="34" charset="0"/>
              </a:rPr>
              <a:t>our</a:t>
            </a:r>
            <a:r>
              <a:rPr lang="en-US" altLang="en-US" sz="24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>
                <a:solidFill>
                  <a:srgbClr val="00305B"/>
                </a:solidFill>
                <a:latin typeface="Arial" panose="020B0604020202020204" pitchFamily="34" charset="0"/>
              </a:rPr>
              <a:t>predecessor</a:t>
            </a:r>
            <a:r>
              <a:rPr lang="en-US" altLang="en-US" sz="24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>
                <a:solidFill>
                  <a:srgbClr val="00305B"/>
                </a:solidFill>
                <a:latin typeface="Arial" panose="020B0604020202020204" pitchFamily="34" charset="0"/>
              </a:rPr>
              <a:t>colleges.</a:t>
            </a:r>
            <a:endParaRPr lang="en-US" altLang="en-US" sz="2400">
              <a:latin typeface="Arial" panose="020B0604020202020204" pitchFamily="34" charset="0"/>
            </a:endParaRPr>
          </a:p>
          <a:p>
            <a:pPr eaLnBrk="1" hangingPunct="1">
              <a:lnSpc>
                <a:spcPts val="2863"/>
              </a:lnSpc>
              <a:spcBef>
                <a:spcPts val="1225"/>
              </a:spcBef>
              <a:buClr>
                <a:srgbClr val="BC0E34"/>
              </a:buClr>
              <a:buFont typeface="Arial" panose="020B0604020202020204" pitchFamily="34" charset="0"/>
              <a:buChar char="•"/>
            </a:pPr>
            <a:r>
              <a:rPr lang="en-US" altLang="en-US" sz="2400">
                <a:solidFill>
                  <a:srgbClr val="00305B"/>
                </a:solidFill>
                <a:latin typeface="Arial" panose="020B0604020202020204" pitchFamily="34" charset="0"/>
              </a:rPr>
              <a:t>Joined</a:t>
            </a:r>
            <a:r>
              <a:rPr lang="en-US" altLang="en-US" sz="24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>
                <a:solidFill>
                  <a:srgbClr val="00305B"/>
                </a:solidFill>
                <a:latin typeface="Arial" panose="020B0604020202020204" pitchFamily="34" charset="0"/>
              </a:rPr>
              <a:t>the</a:t>
            </a:r>
            <a:r>
              <a:rPr lang="en-US" altLang="en-US" sz="24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>
                <a:solidFill>
                  <a:srgbClr val="00305B"/>
                </a:solidFill>
                <a:latin typeface="Arial" panose="020B0604020202020204" pitchFamily="34" charset="0"/>
              </a:rPr>
              <a:t>University</a:t>
            </a:r>
            <a:r>
              <a:rPr lang="en-US" altLang="en-US" sz="24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>
                <a:solidFill>
                  <a:srgbClr val="00305B"/>
                </a:solidFill>
                <a:latin typeface="Arial" panose="020B0604020202020204" pitchFamily="34" charset="0"/>
              </a:rPr>
              <a:t>of</a:t>
            </a:r>
            <a:r>
              <a:rPr lang="en-US" altLang="en-US" sz="24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>
                <a:solidFill>
                  <a:srgbClr val="00305B"/>
                </a:solidFill>
                <a:latin typeface="Arial" panose="020B0604020202020204" pitchFamily="34" charset="0"/>
              </a:rPr>
              <a:t>London</a:t>
            </a:r>
            <a:r>
              <a:rPr lang="en-US" altLang="en-US" sz="24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>
                <a:solidFill>
                  <a:srgbClr val="00305B"/>
                </a:solidFill>
                <a:latin typeface="Arial" panose="020B0604020202020204" pitchFamily="34" charset="0"/>
              </a:rPr>
              <a:t>Federation</a:t>
            </a:r>
            <a:r>
              <a:rPr lang="en-US" altLang="en-US" sz="24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>
                <a:solidFill>
                  <a:srgbClr val="00305B"/>
                </a:solidFill>
                <a:latin typeface="Arial" panose="020B0604020202020204" pitchFamily="34" charset="0"/>
              </a:rPr>
              <a:t>on</a:t>
            </a:r>
            <a:r>
              <a:rPr lang="en-US" altLang="en-US" sz="24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>
                <a:solidFill>
                  <a:srgbClr val="00305B"/>
                </a:solidFill>
                <a:latin typeface="Arial" panose="020B0604020202020204" pitchFamily="34" charset="0"/>
              </a:rPr>
              <a:t>1st</a:t>
            </a:r>
            <a:r>
              <a:rPr lang="en-US" altLang="en-US" sz="24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>
                <a:solidFill>
                  <a:srgbClr val="00305B"/>
                </a:solidFill>
                <a:latin typeface="Arial" panose="020B0604020202020204" pitchFamily="34" charset="0"/>
              </a:rPr>
              <a:t>October</a:t>
            </a:r>
            <a:r>
              <a:rPr lang="en-US" altLang="en-US" sz="24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>
                <a:solidFill>
                  <a:srgbClr val="00305B"/>
                </a:solidFill>
                <a:latin typeface="Arial" panose="020B0604020202020204" pitchFamily="34" charset="0"/>
              </a:rPr>
              <a:t>2024,</a:t>
            </a:r>
            <a:r>
              <a:rPr lang="en-US" altLang="en-US" sz="24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>
                <a:solidFill>
                  <a:srgbClr val="00305B"/>
                </a:solidFill>
                <a:latin typeface="Arial" panose="020B0604020202020204" pitchFamily="34" charset="0"/>
              </a:rPr>
              <a:t>now</a:t>
            </a:r>
            <a:r>
              <a:rPr lang="en-US" altLang="en-US" sz="24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>
                <a:solidFill>
                  <a:srgbClr val="00305B"/>
                </a:solidFill>
                <a:latin typeface="Arial" panose="020B0604020202020204" pitchFamily="34" charset="0"/>
              </a:rPr>
              <a:t>called</a:t>
            </a:r>
            <a:r>
              <a:rPr lang="en-US" altLang="en-US" sz="24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>
                <a:solidFill>
                  <a:srgbClr val="00305B"/>
                </a:solidFill>
                <a:latin typeface="Arial" panose="020B0604020202020204" pitchFamily="34" charset="0"/>
              </a:rPr>
              <a:t>Brunel</a:t>
            </a:r>
            <a:r>
              <a:rPr lang="en-US" altLang="en-US" sz="24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>
                <a:solidFill>
                  <a:srgbClr val="00305B"/>
                </a:solidFill>
                <a:latin typeface="Arial" panose="020B0604020202020204" pitchFamily="34" charset="0"/>
              </a:rPr>
              <a:t>University</a:t>
            </a:r>
            <a:r>
              <a:rPr lang="en-US" altLang="en-US" sz="24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>
                <a:solidFill>
                  <a:srgbClr val="00305B"/>
                </a:solidFill>
                <a:latin typeface="Arial" panose="020B0604020202020204" pitchFamily="34" charset="0"/>
              </a:rPr>
              <a:t>of</a:t>
            </a:r>
            <a:r>
              <a:rPr lang="en-US" altLang="en-US" sz="24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>
                <a:solidFill>
                  <a:srgbClr val="00305B"/>
                </a:solidFill>
                <a:latin typeface="Arial" panose="020B0604020202020204" pitchFamily="34" charset="0"/>
              </a:rPr>
              <a:t>London</a:t>
            </a:r>
            <a:endParaRPr lang="en-US" altLang="en-US" sz="2400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19E11890-2653-401A-93E8-A71C66EB645A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marL="127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sz="2800" spc="-15" dirty="0"/>
              <a:t>Exte</a:t>
            </a:r>
            <a:r>
              <a:rPr sz="2800" spc="-20" dirty="0"/>
              <a:t>rna</a:t>
            </a:r>
            <a:r>
              <a:rPr sz="2800" spc="-10" dirty="0"/>
              <a:t>l</a:t>
            </a:r>
            <a:r>
              <a:rPr sz="2800" spc="30" dirty="0">
                <a:latin typeface="Times New Roman"/>
                <a:cs typeface="Times New Roman"/>
              </a:rPr>
              <a:t> </a:t>
            </a:r>
            <a:r>
              <a:rPr sz="2800" spc="-25" dirty="0"/>
              <a:t>Mo</a:t>
            </a:r>
            <a:r>
              <a:rPr sz="2800" spc="-30" dirty="0"/>
              <a:t>d</a:t>
            </a:r>
            <a:r>
              <a:rPr sz="2800" spc="-25" dirty="0"/>
              <a:t>e</a:t>
            </a:r>
            <a:r>
              <a:rPr sz="2800" spc="-10" dirty="0"/>
              <a:t>r</a:t>
            </a:r>
            <a:r>
              <a:rPr sz="2800" spc="-25" dirty="0"/>
              <a:t>a</a:t>
            </a:r>
            <a:r>
              <a:rPr sz="2800" spc="-5" dirty="0"/>
              <a:t>t</a:t>
            </a:r>
            <a:r>
              <a:rPr sz="2800" spc="-15" dirty="0"/>
              <a:t>ion</a:t>
            </a:r>
            <a:r>
              <a:rPr sz="2800" spc="-5" dirty="0"/>
              <a:t>/</a:t>
            </a:r>
            <a:r>
              <a:rPr sz="2800" spc="-20" dirty="0"/>
              <a:t>Exa</a:t>
            </a:r>
            <a:r>
              <a:rPr sz="2800" spc="-15" dirty="0"/>
              <a:t>mining</a:t>
            </a:r>
            <a:r>
              <a:rPr sz="2800" dirty="0">
                <a:latin typeface="Times New Roman"/>
                <a:cs typeface="Times New Roman"/>
              </a:rPr>
              <a:t> </a:t>
            </a:r>
            <a:r>
              <a:rPr sz="2800" spc="-25" dirty="0"/>
              <a:t>Co</a:t>
            </a:r>
            <a:r>
              <a:rPr sz="2800" spc="-45" dirty="0"/>
              <a:t>n</a:t>
            </a:r>
            <a:r>
              <a:rPr sz="2800" spc="-10" dirty="0"/>
              <a:t>t</a:t>
            </a:r>
            <a:r>
              <a:rPr sz="2800" spc="-30" dirty="0"/>
              <a:t>i</a:t>
            </a:r>
            <a:r>
              <a:rPr sz="2800" spc="-20" dirty="0"/>
              <a:t>n</a:t>
            </a:r>
            <a:r>
              <a:rPr sz="2800" spc="-40" dirty="0"/>
              <a:t>u</a:t>
            </a:r>
            <a:r>
              <a:rPr sz="2800" spc="-25" dirty="0"/>
              <a:t>ed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4" name="object 4">
            <a:extLst>
              <a:ext uri="{FF2B5EF4-FFF2-40B4-BE49-F238E27FC236}">
                <a16:creationId xmlns:a16="http://schemas.microsoft.com/office/drawing/2014/main" id="{67E8A2B3-85A8-4226-A981-5093336C41DF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 vert="horz" rtlCol="0"/>
          <a:lstStyle/>
          <a:p>
            <a:pPr>
              <a:defRPr/>
            </a:pPr>
            <a:r>
              <a:t>Brunel</a:t>
            </a:r>
            <a:r>
              <a:rPr>
                <a:latin typeface="Times New Roman"/>
                <a:cs typeface="Times New Roman"/>
              </a:rPr>
              <a:t>  </a:t>
            </a:r>
            <a:r>
              <a:rPr spc="-5"/>
              <a:t>Un</a:t>
            </a:r>
            <a:r>
              <a:rPr spc="5"/>
              <a:t>i</a:t>
            </a:r>
            <a:r>
              <a:rPr spc="-10"/>
              <a:t>v</a:t>
            </a:r>
            <a:r>
              <a:t>er</a:t>
            </a:r>
            <a:r>
              <a:rPr spc="-10"/>
              <a:t>s</a:t>
            </a:r>
            <a:r>
              <a:t>i</a:t>
            </a:r>
            <a:r>
              <a:rPr spc="-5"/>
              <a:t>ty</a:t>
            </a:r>
            <a:r>
              <a:rPr>
                <a:latin typeface="Times New Roman"/>
                <a:cs typeface="Times New Roman"/>
              </a:rPr>
              <a:t> </a:t>
            </a:r>
            <a:r>
              <a:rPr spc="-90">
                <a:latin typeface="Times New Roman"/>
                <a:cs typeface="Times New Roman"/>
              </a:rPr>
              <a:t> </a:t>
            </a:r>
            <a:r>
              <a:rPr spc="-10"/>
              <a:t>London</a:t>
            </a:r>
          </a:p>
        </p:txBody>
      </p:sp>
      <p:sp>
        <p:nvSpPr>
          <p:cNvPr id="60420" name="object 3">
            <a:extLst>
              <a:ext uri="{FF2B5EF4-FFF2-40B4-BE49-F238E27FC236}">
                <a16:creationId xmlns:a16="http://schemas.microsoft.com/office/drawing/2014/main" id="{3860A0C7-4C6B-424C-A975-45BD9A052DE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3688" y="1851025"/>
            <a:ext cx="8042275" cy="4013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marL="357188" indent="-344488">
              <a:tabLst>
                <a:tab pos="358775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815975" indent="-346075">
              <a:tabLst>
                <a:tab pos="358775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tabLst>
                <a:tab pos="358775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tabLst>
                <a:tab pos="358775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tabLst>
                <a:tab pos="358775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58775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58775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58775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58775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99000"/>
              </a:lnSpc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US" altLang="en-US" sz="2400">
                <a:solidFill>
                  <a:srgbClr val="00305B"/>
                </a:solidFill>
                <a:latin typeface="Arial" panose="020B0604020202020204" pitchFamily="34" charset="0"/>
              </a:rPr>
              <a:t>Arrangements</a:t>
            </a:r>
            <a:r>
              <a:rPr lang="en-US" altLang="en-US" sz="24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>
                <a:solidFill>
                  <a:srgbClr val="00305B"/>
                </a:solidFill>
                <a:latin typeface="Arial" panose="020B0604020202020204" pitchFamily="34" charset="0"/>
              </a:rPr>
              <a:t>for</a:t>
            </a:r>
            <a:r>
              <a:rPr lang="en-US" altLang="en-US" sz="24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>
                <a:solidFill>
                  <a:srgbClr val="00305B"/>
                </a:solidFill>
                <a:latin typeface="Arial" panose="020B0604020202020204" pitchFamily="34" charset="0"/>
              </a:rPr>
              <a:t>external</a:t>
            </a:r>
            <a:r>
              <a:rPr lang="en-US" altLang="en-US" sz="24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>
                <a:solidFill>
                  <a:srgbClr val="00305B"/>
                </a:solidFill>
                <a:latin typeface="Arial" panose="020B0604020202020204" pitchFamily="34" charset="0"/>
              </a:rPr>
              <a:t>moderation</a:t>
            </a:r>
            <a:r>
              <a:rPr lang="en-US" altLang="en-US" sz="24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>
                <a:solidFill>
                  <a:srgbClr val="00305B"/>
                </a:solidFill>
                <a:latin typeface="Arial" panose="020B0604020202020204" pitchFamily="34" charset="0"/>
              </a:rPr>
              <a:t>of</a:t>
            </a:r>
            <a:r>
              <a:rPr lang="en-US" altLang="en-US" sz="24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>
                <a:solidFill>
                  <a:srgbClr val="00305B"/>
                </a:solidFill>
                <a:latin typeface="Arial" panose="020B0604020202020204" pitchFamily="34" charset="0"/>
              </a:rPr>
              <a:t>student</a:t>
            </a:r>
            <a:r>
              <a:rPr lang="en-US" altLang="en-US" sz="24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>
                <a:solidFill>
                  <a:srgbClr val="00305B"/>
                </a:solidFill>
                <a:latin typeface="Arial" panose="020B0604020202020204" pitchFamily="34" charset="0"/>
              </a:rPr>
              <a:t>work</a:t>
            </a:r>
            <a:r>
              <a:rPr lang="en-US" altLang="en-US" sz="24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>
                <a:solidFill>
                  <a:srgbClr val="00305B"/>
                </a:solidFill>
                <a:latin typeface="Arial" panose="020B0604020202020204" pitchFamily="34" charset="0"/>
              </a:rPr>
              <a:t>by</a:t>
            </a:r>
            <a:r>
              <a:rPr lang="en-US" altLang="en-US" sz="24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>
                <a:solidFill>
                  <a:srgbClr val="00305B"/>
                </a:solidFill>
                <a:latin typeface="Arial" panose="020B0604020202020204" pitchFamily="34" charset="0"/>
              </a:rPr>
              <a:t>the</a:t>
            </a:r>
            <a:r>
              <a:rPr lang="en-US" altLang="en-US" sz="24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>
                <a:solidFill>
                  <a:srgbClr val="00305B"/>
                </a:solidFill>
                <a:latin typeface="Arial" panose="020B0604020202020204" pitchFamily="34" charset="0"/>
              </a:rPr>
              <a:t>External</a:t>
            </a:r>
            <a:r>
              <a:rPr lang="en-US" altLang="en-US" sz="24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>
                <a:solidFill>
                  <a:srgbClr val="00305B"/>
                </a:solidFill>
                <a:latin typeface="Arial" panose="020B0604020202020204" pitchFamily="34" charset="0"/>
              </a:rPr>
              <a:t>Examiner</a:t>
            </a:r>
            <a:r>
              <a:rPr lang="en-US" altLang="en-US" sz="24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>
                <a:solidFill>
                  <a:srgbClr val="00305B"/>
                </a:solidFill>
                <a:latin typeface="Arial" panose="020B0604020202020204" pitchFamily="34" charset="0"/>
              </a:rPr>
              <a:t>will</a:t>
            </a:r>
            <a:r>
              <a:rPr lang="en-US" altLang="en-US" sz="24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>
                <a:solidFill>
                  <a:srgbClr val="00305B"/>
                </a:solidFill>
                <a:latin typeface="Arial" panose="020B0604020202020204" pitchFamily="34" charset="0"/>
              </a:rPr>
              <a:t>be</a:t>
            </a:r>
            <a:r>
              <a:rPr lang="en-US" altLang="en-US" sz="24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>
                <a:solidFill>
                  <a:srgbClr val="00305B"/>
                </a:solidFill>
                <a:latin typeface="Arial" panose="020B0604020202020204" pitchFamily="34" charset="0"/>
              </a:rPr>
              <a:t>made</a:t>
            </a:r>
            <a:r>
              <a:rPr lang="en-US" altLang="en-US" sz="24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>
                <a:solidFill>
                  <a:srgbClr val="00305B"/>
                </a:solidFill>
                <a:latin typeface="Arial" panose="020B0604020202020204" pitchFamily="34" charset="0"/>
              </a:rPr>
              <a:t>by</a:t>
            </a:r>
            <a:r>
              <a:rPr lang="en-US" altLang="en-US" sz="24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>
                <a:solidFill>
                  <a:srgbClr val="00305B"/>
                </a:solidFill>
                <a:latin typeface="Arial" panose="020B0604020202020204" pitchFamily="34" charset="0"/>
              </a:rPr>
              <a:t>the</a:t>
            </a:r>
            <a:r>
              <a:rPr lang="en-US" altLang="en-US" sz="24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>
                <a:solidFill>
                  <a:srgbClr val="00305B"/>
                </a:solidFill>
                <a:latin typeface="Arial" panose="020B0604020202020204" pitchFamily="34" charset="0"/>
              </a:rPr>
              <a:t>programme</a:t>
            </a:r>
            <a:r>
              <a:rPr lang="en-US" altLang="en-US" sz="24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>
                <a:solidFill>
                  <a:srgbClr val="00305B"/>
                </a:solidFill>
                <a:latin typeface="Arial" panose="020B0604020202020204" pitchFamily="34" charset="0"/>
              </a:rPr>
              <a:t>team.</a:t>
            </a:r>
            <a:endParaRPr lang="en-US" altLang="en-US" sz="2400">
              <a:latin typeface="Arial" panose="020B0604020202020204" pitchFamily="34" charset="0"/>
            </a:endParaRPr>
          </a:p>
          <a:p>
            <a:pPr eaLnBrk="1" hangingPunct="1">
              <a:spcBef>
                <a:spcPts val="1213"/>
              </a:spcBef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US" altLang="en-US" sz="2400">
                <a:solidFill>
                  <a:srgbClr val="00305B"/>
                </a:solidFill>
                <a:latin typeface="Arial" panose="020B0604020202020204" pitchFamily="34" charset="0"/>
              </a:rPr>
              <a:t>Samples</a:t>
            </a:r>
            <a:r>
              <a:rPr lang="en-US" altLang="en-US" sz="24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>
                <a:solidFill>
                  <a:srgbClr val="00305B"/>
                </a:solidFill>
                <a:latin typeface="Arial" panose="020B0604020202020204" pitchFamily="34" charset="0"/>
              </a:rPr>
              <a:t>of</a:t>
            </a:r>
            <a:r>
              <a:rPr lang="en-US" altLang="en-US" sz="24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>
                <a:solidFill>
                  <a:srgbClr val="00305B"/>
                </a:solidFill>
                <a:latin typeface="Arial" panose="020B0604020202020204" pitchFamily="34" charset="0"/>
              </a:rPr>
              <a:t>assessments</a:t>
            </a:r>
            <a:r>
              <a:rPr lang="en-US" altLang="en-US" sz="24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>
                <a:solidFill>
                  <a:srgbClr val="00305B"/>
                </a:solidFill>
                <a:latin typeface="Arial" panose="020B0604020202020204" pitchFamily="34" charset="0"/>
              </a:rPr>
              <a:t>will</a:t>
            </a:r>
            <a:r>
              <a:rPr lang="en-US" altLang="en-US" sz="24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>
                <a:solidFill>
                  <a:srgbClr val="00305B"/>
                </a:solidFill>
                <a:latin typeface="Arial" panose="020B0604020202020204" pitchFamily="34" charset="0"/>
              </a:rPr>
              <a:t>be:</a:t>
            </a:r>
            <a:endParaRPr lang="en-US" altLang="en-US" sz="2400">
              <a:latin typeface="Arial" panose="020B0604020202020204" pitchFamily="34" charset="0"/>
            </a:endParaRPr>
          </a:p>
          <a:p>
            <a:pPr lvl="1" eaLnBrk="1" hangingPunct="1">
              <a:spcBef>
                <a:spcPts val="1200"/>
              </a:spcBef>
              <a:buClr>
                <a:srgbClr val="BC0E34"/>
              </a:buClr>
              <a:buFont typeface="Wingdings" panose="05000000000000000000" pitchFamily="2" charset="2"/>
              <a:buChar char=""/>
            </a:pPr>
            <a:r>
              <a:rPr lang="en-US" altLang="en-US" sz="2400">
                <a:solidFill>
                  <a:srgbClr val="00305B"/>
                </a:solidFill>
                <a:latin typeface="Arial" panose="020B0604020202020204" pitchFamily="34" charset="0"/>
              </a:rPr>
              <a:t>available</a:t>
            </a:r>
            <a:r>
              <a:rPr lang="en-US" altLang="en-US" sz="24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>
                <a:solidFill>
                  <a:srgbClr val="00305B"/>
                </a:solidFill>
                <a:latin typeface="Arial" panose="020B0604020202020204" pitchFamily="34" charset="0"/>
              </a:rPr>
              <a:t>electronically</a:t>
            </a:r>
            <a:r>
              <a:rPr lang="en-US" altLang="en-US" sz="24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>
                <a:solidFill>
                  <a:srgbClr val="00305B"/>
                </a:solidFill>
                <a:latin typeface="Arial" panose="020B0604020202020204" pitchFamily="34" charset="0"/>
              </a:rPr>
              <a:t>or</a:t>
            </a:r>
            <a:r>
              <a:rPr lang="en-US" altLang="en-US" sz="24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>
                <a:solidFill>
                  <a:srgbClr val="00305B"/>
                </a:solidFill>
                <a:latin typeface="Arial" panose="020B0604020202020204" pitchFamily="34" charset="0"/>
              </a:rPr>
              <a:t>sent</a:t>
            </a:r>
            <a:r>
              <a:rPr lang="en-US" altLang="en-US" sz="24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>
                <a:solidFill>
                  <a:srgbClr val="00305B"/>
                </a:solidFill>
                <a:latin typeface="Arial" panose="020B0604020202020204" pitchFamily="34" charset="0"/>
              </a:rPr>
              <a:t>by</a:t>
            </a:r>
            <a:r>
              <a:rPr lang="en-US" altLang="en-US" sz="24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>
                <a:solidFill>
                  <a:srgbClr val="00305B"/>
                </a:solidFill>
                <a:latin typeface="Arial" panose="020B0604020202020204" pitchFamily="34" charset="0"/>
              </a:rPr>
              <a:t>hard</a:t>
            </a:r>
            <a:r>
              <a:rPr lang="en-US" altLang="en-US" sz="24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>
                <a:solidFill>
                  <a:srgbClr val="00305B"/>
                </a:solidFill>
                <a:latin typeface="Arial" panose="020B0604020202020204" pitchFamily="34" charset="0"/>
              </a:rPr>
              <a:t>copy</a:t>
            </a:r>
            <a:r>
              <a:rPr lang="en-US" altLang="en-US" sz="24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i="1">
                <a:solidFill>
                  <a:srgbClr val="00305B"/>
                </a:solidFill>
                <a:latin typeface="Arial" panose="020B0604020202020204" pitchFamily="34" charset="0"/>
              </a:rPr>
              <a:t>and/or</a:t>
            </a:r>
            <a:endParaRPr lang="en-US" altLang="en-US" sz="2400">
              <a:latin typeface="Arial" panose="020B0604020202020204" pitchFamily="34" charset="0"/>
            </a:endParaRPr>
          </a:p>
          <a:p>
            <a:pPr lvl="1" eaLnBrk="1" hangingPunct="1">
              <a:spcBef>
                <a:spcPts val="1200"/>
              </a:spcBef>
              <a:buClr>
                <a:srgbClr val="BC0E34"/>
              </a:buClr>
              <a:buFont typeface="Wingdings" panose="05000000000000000000" pitchFamily="2" charset="2"/>
              <a:buChar char=""/>
            </a:pPr>
            <a:r>
              <a:rPr lang="en-US" altLang="en-US" sz="2400">
                <a:solidFill>
                  <a:srgbClr val="00305B"/>
                </a:solidFill>
                <a:latin typeface="Arial" panose="020B0604020202020204" pitchFamily="34" charset="0"/>
              </a:rPr>
              <a:t>available</a:t>
            </a:r>
            <a:r>
              <a:rPr lang="en-US" altLang="en-US" sz="24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>
                <a:solidFill>
                  <a:srgbClr val="00305B"/>
                </a:solidFill>
                <a:latin typeface="Arial" panose="020B0604020202020204" pitchFamily="34" charset="0"/>
              </a:rPr>
              <a:t>for</a:t>
            </a:r>
            <a:r>
              <a:rPr lang="en-US" altLang="en-US" sz="24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>
                <a:solidFill>
                  <a:srgbClr val="00305B"/>
                </a:solidFill>
                <a:latin typeface="Arial" panose="020B0604020202020204" pitchFamily="34" charset="0"/>
              </a:rPr>
              <a:t>scrutiny</a:t>
            </a:r>
            <a:r>
              <a:rPr lang="en-US" altLang="en-US" sz="24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>
                <a:solidFill>
                  <a:srgbClr val="00305B"/>
                </a:solidFill>
                <a:latin typeface="Arial" panose="020B0604020202020204" pitchFamily="34" charset="0"/>
              </a:rPr>
              <a:t>at</a:t>
            </a:r>
            <a:r>
              <a:rPr lang="en-US" altLang="en-US" sz="24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>
                <a:solidFill>
                  <a:srgbClr val="00305B"/>
                </a:solidFill>
                <a:latin typeface="Arial" panose="020B0604020202020204" pitchFamily="34" charset="0"/>
              </a:rPr>
              <a:t>Brunel</a:t>
            </a:r>
            <a:endParaRPr lang="en-US" altLang="en-US" sz="2400">
              <a:latin typeface="Arial" panose="020B0604020202020204" pitchFamily="34" charset="0"/>
            </a:endParaRPr>
          </a:p>
          <a:p>
            <a:pPr eaLnBrk="1" hangingPunct="1">
              <a:spcBef>
                <a:spcPts val="1200"/>
              </a:spcBef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US" altLang="en-US" sz="2400">
                <a:solidFill>
                  <a:srgbClr val="00305B"/>
                </a:solidFill>
                <a:latin typeface="Arial" panose="020B0604020202020204" pitchFamily="34" charset="0"/>
              </a:rPr>
              <a:t>Assessment</a:t>
            </a:r>
            <a:r>
              <a:rPr lang="en-US" altLang="en-US" sz="24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>
                <a:solidFill>
                  <a:srgbClr val="00305B"/>
                </a:solidFill>
                <a:latin typeface="Arial" panose="020B0604020202020204" pitchFamily="34" charset="0"/>
              </a:rPr>
              <a:t>samples</a:t>
            </a:r>
            <a:r>
              <a:rPr lang="en-US" altLang="en-US" sz="24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>
                <a:solidFill>
                  <a:srgbClr val="00305B"/>
                </a:solidFill>
                <a:latin typeface="Arial" panose="020B0604020202020204" pitchFamily="34" charset="0"/>
              </a:rPr>
              <a:t>will</a:t>
            </a:r>
            <a:r>
              <a:rPr lang="en-US" altLang="en-US" sz="24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>
                <a:solidFill>
                  <a:srgbClr val="00305B"/>
                </a:solidFill>
                <a:latin typeface="Arial" panose="020B0604020202020204" pitchFamily="34" charset="0"/>
              </a:rPr>
              <a:t>include</a:t>
            </a:r>
            <a:r>
              <a:rPr lang="en-US" altLang="en-US" sz="24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>
                <a:solidFill>
                  <a:srgbClr val="00305B"/>
                </a:solidFill>
                <a:latin typeface="Arial" panose="020B0604020202020204" pitchFamily="34" charset="0"/>
              </a:rPr>
              <a:t>records</a:t>
            </a:r>
            <a:r>
              <a:rPr lang="en-US" altLang="en-US" sz="24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>
                <a:solidFill>
                  <a:srgbClr val="00305B"/>
                </a:solidFill>
                <a:latin typeface="Arial" panose="020B0604020202020204" pitchFamily="34" charset="0"/>
              </a:rPr>
              <a:t>of</a:t>
            </a:r>
            <a:r>
              <a:rPr lang="en-US" altLang="en-US" sz="24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>
                <a:solidFill>
                  <a:srgbClr val="00305B"/>
                </a:solidFill>
                <a:latin typeface="Arial" panose="020B0604020202020204" pitchFamily="34" charset="0"/>
              </a:rPr>
              <a:t>moderation.</a:t>
            </a:r>
            <a:endParaRPr lang="en-US" altLang="en-US" sz="2400">
              <a:latin typeface="Arial" panose="020B0604020202020204" pitchFamily="34" charset="0"/>
            </a:endParaRPr>
          </a:p>
          <a:p>
            <a:pPr eaLnBrk="1" hangingPunct="1">
              <a:lnSpc>
                <a:spcPts val="2863"/>
              </a:lnSpc>
              <a:spcBef>
                <a:spcPts val="1313"/>
              </a:spcBef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US" altLang="en-US" sz="2400">
                <a:solidFill>
                  <a:srgbClr val="00305B"/>
                </a:solidFill>
                <a:latin typeface="Arial" panose="020B0604020202020204" pitchFamily="34" charset="0"/>
              </a:rPr>
              <a:t>External</a:t>
            </a:r>
            <a:r>
              <a:rPr lang="en-US" altLang="en-US" sz="24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>
                <a:solidFill>
                  <a:srgbClr val="00305B"/>
                </a:solidFill>
                <a:latin typeface="Arial" panose="020B0604020202020204" pitchFamily="34" charset="0"/>
              </a:rPr>
              <a:t>Examiners</a:t>
            </a:r>
            <a:r>
              <a:rPr lang="en-US" altLang="en-US" sz="24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>
                <a:solidFill>
                  <a:srgbClr val="00305B"/>
                </a:solidFill>
                <a:latin typeface="Arial" panose="020B0604020202020204" pitchFamily="34" charset="0"/>
              </a:rPr>
              <a:t>have</a:t>
            </a:r>
            <a:r>
              <a:rPr lang="en-US" altLang="en-US" sz="24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>
                <a:solidFill>
                  <a:srgbClr val="00305B"/>
                </a:solidFill>
                <a:latin typeface="Arial" panose="020B0604020202020204" pitchFamily="34" charset="0"/>
              </a:rPr>
              <a:t>access</a:t>
            </a:r>
            <a:r>
              <a:rPr lang="en-US" altLang="en-US" sz="24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>
                <a:solidFill>
                  <a:srgbClr val="00305B"/>
                </a:solidFill>
                <a:latin typeface="Arial" panose="020B0604020202020204" pitchFamily="34" charset="0"/>
              </a:rPr>
              <a:t>to</a:t>
            </a:r>
            <a:r>
              <a:rPr lang="en-US" altLang="en-US" sz="24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u="sng">
                <a:solidFill>
                  <a:srgbClr val="00305B"/>
                </a:solidFill>
                <a:latin typeface="Arial" panose="020B0604020202020204" pitchFamily="34" charset="0"/>
              </a:rPr>
              <a:t>all</a:t>
            </a:r>
            <a:r>
              <a:rPr lang="en-US" altLang="en-US" sz="2400" b="1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>
                <a:solidFill>
                  <a:srgbClr val="00305B"/>
                </a:solidFill>
                <a:latin typeface="Arial" panose="020B0604020202020204" pitchFamily="34" charset="0"/>
              </a:rPr>
              <a:t>assessed</a:t>
            </a:r>
            <a:r>
              <a:rPr lang="en-US" altLang="en-US" sz="24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>
                <a:solidFill>
                  <a:srgbClr val="00305B"/>
                </a:solidFill>
                <a:latin typeface="Arial" panose="020B0604020202020204" pitchFamily="34" charset="0"/>
              </a:rPr>
              <a:t>material.</a:t>
            </a:r>
            <a:endParaRPr lang="en-US" altLang="en-US" sz="2400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object 2">
            <a:extLst>
              <a:ext uri="{FF2B5EF4-FFF2-40B4-BE49-F238E27FC236}">
                <a16:creationId xmlns:a16="http://schemas.microsoft.com/office/drawing/2014/main" id="{BA406619-2C47-4880-850F-2D4E26EF55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3688" y="357188"/>
            <a:ext cx="7996237" cy="806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marL="127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ts val="3350"/>
              </a:lnSpc>
            </a:pPr>
            <a:r>
              <a:rPr lang="en-US" altLang="en-US" sz="2800" b="1">
                <a:solidFill>
                  <a:srgbClr val="00305B"/>
                </a:solidFill>
                <a:latin typeface="Arial" panose="020B0604020202020204" pitchFamily="34" charset="0"/>
              </a:rPr>
              <a:t>Guidelines</a:t>
            </a:r>
            <a:r>
              <a:rPr lang="en-US" altLang="en-US" sz="2800" b="1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>
                <a:solidFill>
                  <a:srgbClr val="00305B"/>
                </a:solidFill>
                <a:latin typeface="Arial" panose="020B0604020202020204" pitchFamily="34" charset="0"/>
              </a:rPr>
              <a:t>for</a:t>
            </a:r>
            <a:r>
              <a:rPr lang="en-US" altLang="en-US" sz="2800" b="1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>
                <a:solidFill>
                  <a:srgbClr val="00305B"/>
                </a:solidFill>
                <a:latin typeface="Arial" panose="020B0604020202020204" pitchFamily="34" charset="0"/>
              </a:rPr>
              <a:t>Conducting</a:t>
            </a:r>
            <a:r>
              <a:rPr lang="en-US" altLang="en-US" sz="2800" b="1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>
                <a:solidFill>
                  <a:srgbClr val="00305B"/>
                </a:solidFill>
                <a:latin typeface="Arial" panose="020B0604020202020204" pitchFamily="34" charset="0"/>
              </a:rPr>
              <a:t>External</a:t>
            </a:r>
            <a:r>
              <a:rPr lang="en-US" altLang="en-US" sz="2800" b="1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>
                <a:solidFill>
                  <a:srgbClr val="00305B"/>
                </a:solidFill>
                <a:latin typeface="Arial" panose="020B0604020202020204" pitchFamily="34" charset="0"/>
              </a:rPr>
              <a:t>Moderation</a:t>
            </a:r>
            <a:r>
              <a:rPr lang="en-US" altLang="en-US" sz="2800" b="1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>
                <a:solidFill>
                  <a:srgbClr val="00305B"/>
                </a:solidFill>
                <a:latin typeface="Arial" panose="020B0604020202020204" pitchFamily="34" charset="0"/>
              </a:rPr>
              <a:t>of</a:t>
            </a:r>
            <a:r>
              <a:rPr lang="en-US" altLang="en-US" sz="2800" b="1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>
                <a:solidFill>
                  <a:srgbClr val="00305B"/>
                </a:solidFill>
                <a:latin typeface="Arial" panose="020B0604020202020204" pitchFamily="34" charset="0"/>
              </a:rPr>
              <a:t>Assessment</a:t>
            </a:r>
            <a:r>
              <a:rPr lang="en-US" altLang="en-US" sz="2800" b="1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>
                <a:solidFill>
                  <a:srgbClr val="00305B"/>
                </a:solidFill>
                <a:latin typeface="Arial" panose="020B0604020202020204" pitchFamily="34" charset="0"/>
              </a:rPr>
              <a:t>Tasks</a:t>
            </a:r>
            <a:endParaRPr lang="en-US" altLang="en-US" sz="2800">
              <a:latin typeface="Arial" panose="020B0604020202020204" pitchFamily="34" charset="0"/>
            </a:endParaRPr>
          </a:p>
        </p:txBody>
      </p:sp>
      <p:sp>
        <p:nvSpPr>
          <p:cNvPr id="4" name="object 4">
            <a:extLst>
              <a:ext uri="{FF2B5EF4-FFF2-40B4-BE49-F238E27FC236}">
                <a16:creationId xmlns:a16="http://schemas.microsoft.com/office/drawing/2014/main" id="{8D9CDF3F-D406-4FEE-8518-9FA1F2DE013E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 vert="horz" rtlCol="0"/>
          <a:lstStyle/>
          <a:p>
            <a:pPr>
              <a:defRPr/>
            </a:pPr>
            <a:r>
              <a:t>Brunel</a:t>
            </a:r>
            <a:r>
              <a:rPr>
                <a:latin typeface="Times New Roman"/>
                <a:cs typeface="Times New Roman"/>
              </a:rPr>
              <a:t>  </a:t>
            </a:r>
            <a:r>
              <a:rPr spc="-5"/>
              <a:t>Un</a:t>
            </a:r>
            <a:r>
              <a:rPr spc="5"/>
              <a:t>i</a:t>
            </a:r>
            <a:r>
              <a:rPr spc="-10"/>
              <a:t>v</a:t>
            </a:r>
            <a:r>
              <a:t>er</a:t>
            </a:r>
            <a:r>
              <a:rPr spc="-10"/>
              <a:t>s</a:t>
            </a:r>
            <a:r>
              <a:t>i</a:t>
            </a:r>
            <a:r>
              <a:rPr spc="-5"/>
              <a:t>ty</a:t>
            </a:r>
            <a:r>
              <a:rPr>
                <a:latin typeface="Times New Roman"/>
                <a:cs typeface="Times New Roman"/>
              </a:rPr>
              <a:t> </a:t>
            </a:r>
            <a:r>
              <a:rPr spc="-90">
                <a:latin typeface="Times New Roman"/>
                <a:cs typeface="Times New Roman"/>
              </a:rPr>
              <a:t> </a:t>
            </a:r>
            <a:r>
              <a:rPr spc="-10"/>
              <a:t>London</a:t>
            </a:r>
          </a:p>
        </p:txBody>
      </p:sp>
      <p:sp>
        <p:nvSpPr>
          <p:cNvPr id="62468" name="object 3">
            <a:extLst>
              <a:ext uri="{FF2B5EF4-FFF2-40B4-BE49-F238E27FC236}">
                <a16:creationId xmlns:a16="http://schemas.microsoft.com/office/drawing/2014/main" id="{D2B47848-C272-41D7-9B52-5B4F72A837E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3688" y="1849438"/>
            <a:ext cx="8393112" cy="40959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marL="127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marL="0" indent="12700" eaLnBrk="1" hangingPunct="1">
              <a:lnSpc>
                <a:spcPts val="2863"/>
              </a:lnSpc>
            </a:pP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When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reviewing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u="sng" dirty="0">
                <a:solidFill>
                  <a:srgbClr val="00305B"/>
                </a:solidFill>
                <a:latin typeface="Arial" panose="020B0604020202020204" pitchFamily="34" charset="0"/>
              </a:rPr>
              <a:t>assessment tasks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,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please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consider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the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following:</a:t>
            </a:r>
            <a:endParaRPr lang="en-US" altLang="en-US" sz="2400" dirty="0">
              <a:latin typeface="Arial" panose="020B0604020202020204" pitchFamily="34" charset="0"/>
            </a:endParaRPr>
          </a:p>
          <a:p>
            <a:pPr marL="355600" indent="-342900" eaLnBrk="1" hangingPunct="1">
              <a:lnSpc>
                <a:spcPts val="2863"/>
              </a:lnSpc>
              <a:spcBef>
                <a:spcPts val="1225"/>
              </a:spcBef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Appropriateness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of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the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assessment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in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the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context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of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the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learning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outcomes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and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FHEQ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level</a:t>
            </a:r>
            <a:endParaRPr lang="en-US" altLang="en-US" sz="2400" dirty="0">
              <a:latin typeface="Arial" panose="020B0604020202020204" pitchFamily="34" charset="0"/>
            </a:endParaRPr>
          </a:p>
          <a:p>
            <a:pPr marL="355600" indent="-342900" eaLnBrk="1" hangingPunct="1">
              <a:lnSpc>
                <a:spcPts val="2863"/>
              </a:lnSpc>
              <a:spcBef>
                <a:spcPts val="1238"/>
              </a:spcBef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Appropriateness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of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the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assessment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in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the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context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of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the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academic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discipline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and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associated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careers</a:t>
            </a:r>
            <a:endParaRPr lang="en-US" altLang="en-US" sz="2400" dirty="0">
              <a:latin typeface="Arial" panose="020B0604020202020204" pitchFamily="34" charset="0"/>
            </a:endParaRPr>
          </a:p>
          <a:p>
            <a:pPr marL="355600" indent="-342900" eaLnBrk="1" hangingPunct="1">
              <a:spcBef>
                <a:spcPts val="1125"/>
              </a:spcBef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Clarity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of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instruction/quality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of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communication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to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students</a:t>
            </a:r>
            <a:endParaRPr lang="en-US" altLang="en-US" sz="2400" dirty="0">
              <a:latin typeface="Arial" panose="020B0604020202020204" pitchFamily="34" charset="0"/>
            </a:endParaRPr>
          </a:p>
          <a:p>
            <a:pPr marL="355600" indent="-342900" eaLnBrk="1" hangingPunct="1">
              <a:spcBef>
                <a:spcPts val="1200"/>
              </a:spcBef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Appropriateness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of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case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studies,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examples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etc.</a:t>
            </a:r>
            <a:endParaRPr lang="en-US" altLang="en-US" sz="2400" dirty="0">
              <a:latin typeface="Arial" panose="020B0604020202020204" pitchFamily="34" charset="0"/>
            </a:endParaRPr>
          </a:p>
          <a:p>
            <a:pPr marL="355600" indent="-342900" eaLnBrk="1" hangingPunct="1">
              <a:spcBef>
                <a:spcPts val="1200"/>
              </a:spcBef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Appropriateness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of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the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grading/marking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scheme</a:t>
            </a:r>
            <a:endParaRPr lang="en-US" altLang="en-US" sz="24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object 2">
            <a:extLst>
              <a:ext uri="{FF2B5EF4-FFF2-40B4-BE49-F238E27FC236}">
                <a16:creationId xmlns:a16="http://schemas.microsoft.com/office/drawing/2014/main" id="{2A87896A-BF79-49A5-8531-D100BB8B0C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12700" eaLnBrk="1" hangingPunct="1">
              <a:lnSpc>
                <a:spcPts val="3350"/>
              </a:lnSpc>
            </a:pPr>
            <a:r>
              <a:rPr lang="en-US" altLang="en-US" sz="2800">
                <a:latin typeface="Arial" panose="020B0604020202020204" pitchFamily="34" charset="0"/>
                <a:cs typeface="Arial" panose="020B0604020202020204" pitchFamily="34" charset="0"/>
              </a:rPr>
              <a:t>Guidelines</a:t>
            </a:r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>
                <a:latin typeface="Arial" panose="020B0604020202020204" pitchFamily="34" charset="0"/>
                <a:cs typeface="Arial" panose="020B0604020202020204" pitchFamily="34" charset="0"/>
              </a:rPr>
              <a:t>for</a:t>
            </a:r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>
                <a:latin typeface="Arial" panose="020B0604020202020204" pitchFamily="34" charset="0"/>
                <a:cs typeface="Arial" panose="020B0604020202020204" pitchFamily="34" charset="0"/>
              </a:rPr>
              <a:t>Conducting</a:t>
            </a:r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>
                <a:latin typeface="Arial" panose="020B0604020202020204" pitchFamily="34" charset="0"/>
                <a:cs typeface="Arial" panose="020B0604020202020204" pitchFamily="34" charset="0"/>
              </a:rPr>
              <a:t>External</a:t>
            </a:r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>
                <a:latin typeface="Arial" panose="020B0604020202020204" pitchFamily="34" charset="0"/>
                <a:cs typeface="Arial" panose="020B0604020202020204" pitchFamily="34" charset="0"/>
              </a:rPr>
              <a:t>Moderation</a:t>
            </a:r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>
                <a:latin typeface="Arial" panose="020B0604020202020204" pitchFamily="34" charset="0"/>
                <a:cs typeface="Arial" panose="020B0604020202020204" pitchFamily="34" charset="0"/>
              </a:rPr>
              <a:t>of</a:t>
            </a:r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>
                <a:latin typeface="Arial" panose="020B0604020202020204" pitchFamily="34" charset="0"/>
                <a:cs typeface="Arial" panose="020B0604020202020204" pitchFamily="34" charset="0"/>
              </a:rPr>
              <a:t>Student</a:t>
            </a:r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>
                <a:latin typeface="Arial" panose="020B0604020202020204" pitchFamily="34" charset="0"/>
                <a:cs typeface="Arial" panose="020B0604020202020204" pitchFamily="34" charset="0"/>
              </a:rPr>
              <a:t>Work</a:t>
            </a:r>
            <a:endParaRPr lang="en-US" altLang="en-US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object 4">
            <a:extLst>
              <a:ext uri="{FF2B5EF4-FFF2-40B4-BE49-F238E27FC236}">
                <a16:creationId xmlns:a16="http://schemas.microsoft.com/office/drawing/2014/main" id="{23D6B39F-E7CD-4F33-A241-1BE14CF2CD0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 vert="horz" rtlCol="0"/>
          <a:lstStyle/>
          <a:p>
            <a:pPr>
              <a:defRPr/>
            </a:pPr>
            <a:r>
              <a:t>Brunel</a:t>
            </a:r>
            <a:r>
              <a:rPr>
                <a:latin typeface="Times New Roman"/>
                <a:cs typeface="Times New Roman"/>
              </a:rPr>
              <a:t>  </a:t>
            </a:r>
            <a:r>
              <a:rPr spc="-5"/>
              <a:t>Un</a:t>
            </a:r>
            <a:r>
              <a:rPr spc="5"/>
              <a:t>i</a:t>
            </a:r>
            <a:r>
              <a:rPr spc="-10"/>
              <a:t>v</a:t>
            </a:r>
            <a:r>
              <a:t>er</a:t>
            </a:r>
            <a:r>
              <a:rPr spc="-10"/>
              <a:t>s</a:t>
            </a:r>
            <a:r>
              <a:t>i</a:t>
            </a:r>
            <a:r>
              <a:rPr spc="-5"/>
              <a:t>ty</a:t>
            </a:r>
            <a:r>
              <a:rPr>
                <a:latin typeface="Times New Roman"/>
                <a:cs typeface="Times New Roman"/>
              </a:rPr>
              <a:t> </a:t>
            </a:r>
            <a:r>
              <a:rPr spc="-90">
                <a:latin typeface="Times New Roman"/>
                <a:cs typeface="Times New Roman"/>
              </a:rPr>
              <a:t> </a:t>
            </a:r>
            <a:r>
              <a:rPr spc="-10"/>
              <a:t>London</a:t>
            </a:r>
          </a:p>
        </p:txBody>
      </p:sp>
      <p:sp>
        <p:nvSpPr>
          <p:cNvPr id="64516" name="object 3">
            <a:extLst>
              <a:ext uri="{FF2B5EF4-FFF2-40B4-BE49-F238E27FC236}">
                <a16:creationId xmlns:a16="http://schemas.microsoft.com/office/drawing/2014/main" id="{4BE4C22C-E78E-4A34-B182-86D272F94BE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3688" y="1811338"/>
            <a:ext cx="8393112" cy="41703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marL="127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815975" indent="-346075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When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reviewing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u="sng" dirty="0">
                <a:solidFill>
                  <a:srgbClr val="00305B"/>
                </a:solidFill>
                <a:latin typeface="Arial" panose="020B0604020202020204" pitchFamily="34" charset="0"/>
              </a:rPr>
              <a:t>student work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,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please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consider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the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following:</a:t>
            </a:r>
            <a:endParaRPr lang="en-US" altLang="en-US" sz="2000" dirty="0">
              <a:latin typeface="Arial" panose="020B0604020202020204" pitchFamily="34" charset="0"/>
            </a:endParaRPr>
          </a:p>
          <a:p>
            <a:pPr marL="177800" indent="-165100" eaLnBrk="1" hangingPunct="1">
              <a:lnSpc>
                <a:spcPct val="90000"/>
              </a:lnSpc>
              <a:spcBef>
                <a:spcPts val="1200"/>
              </a:spcBef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The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standards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demonstrated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by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students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and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their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performance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in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relation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to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their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peers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on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comparable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00305B"/>
                </a:solidFill>
                <a:latin typeface="Arial" panose="020B0604020202020204" pitchFamily="34" charset="0"/>
              </a:rPr>
              <a:t>programmes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at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other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institutions.</a:t>
            </a:r>
            <a:endParaRPr lang="en-US" altLang="en-US" sz="2000" dirty="0">
              <a:latin typeface="Arial" panose="020B0604020202020204" pitchFamily="34" charset="0"/>
            </a:endParaRPr>
          </a:p>
          <a:p>
            <a:pPr marL="177800" indent="-165100" eaLnBrk="1" hangingPunct="1">
              <a:lnSpc>
                <a:spcPts val="2150"/>
              </a:lnSpc>
              <a:spcBef>
                <a:spcPts val="1238"/>
              </a:spcBef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Quality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of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the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assessment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process: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marking;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internal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moderation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including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consistency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of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practice;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double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marking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(where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applicable).</a:t>
            </a:r>
            <a:endParaRPr lang="en-US" altLang="en-US" sz="2000" dirty="0">
              <a:latin typeface="Arial" panose="020B0604020202020204" pitchFamily="34" charset="0"/>
            </a:endParaRPr>
          </a:p>
          <a:p>
            <a:pPr marL="177800" indent="-165100" eaLnBrk="1" hangingPunct="1">
              <a:spcBef>
                <a:spcPts val="938"/>
              </a:spcBef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Quality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of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feedback,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for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example:</a:t>
            </a:r>
            <a:endParaRPr lang="en-US" altLang="en-US" sz="2000" dirty="0">
              <a:latin typeface="Arial" panose="020B0604020202020204" pitchFamily="34" charset="0"/>
            </a:endParaRPr>
          </a:p>
          <a:p>
            <a:pPr lvl="1" eaLnBrk="1" hangingPunct="1">
              <a:spcBef>
                <a:spcPts val="950"/>
              </a:spcBef>
              <a:buClr>
                <a:srgbClr val="BC0E34"/>
              </a:buClr>
              <a:buFont typeface="Wingdings" panose="05000000000000000000" pitchFamily="2" charset="2"/>
              <a:buChar char=""/>
            </a:pP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Is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it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consistent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with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the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mark/grade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given?</a:t>
            </a:r>
            <a:endParaRPr lang="en-US" altLang="en-US" sz="2000" dirty="0">
              <a:latin typeface="Arial" panose="020B0604020202020204" pitchFamily="34" charset="0"/>
            </a:endParaRPr>
          </a:p>
          <a:p>
            <a:pPr lvl="1" eaLnBrk="1" hangingPunct="1">
              <a:spcBef>
                <a:spcPts val="963"/>
              </a:spcBef>
              <a:buClr>
                <a:srgbClr val="BC0E34"/>
              </a:buClr>
              <a:buFont typeface="Wingdings" panose="05000000000000000000" pitchFamily="2" charset="2"/>
              <a:buChar char=""/>
            </a:pP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Is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it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of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sufficient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quantity?</a:t>
            </a:r>
            <a:endParaRPr lang="en-US" altLang="en-US" sz="2000" dirty="0">
              <a:latin typeface="Arial" panose="020B0604020202020204" pitchFamily="34" charset="0"/>
            </a:endParaRPr>
          </a:p>
          <a:p>
            <a:pPr lvl="1" eaLnBrk="1" hangingPunct="1">
              <a:lnSpc>
                <a:spcPts val="2150"/>
              </a:lnSpc>
              <a:spcBef>
                <a:spcPts val="1238"/>
              </a:spcBef>
              <a:buClr>
                <a:srgbClr val="BC0E34"/>
              </a:buClr>
              <a:buFont typeface="Wingdings" panose="05000000000000000000" pitchFamily="2" charset="2"/>
              <a:buChar char=""/>
            </a:pP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Does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it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clearly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identify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strengths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but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also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highlight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areas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for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improvement?</a:t>
            </a:r>
            <a:endParaRPr lang="en-US" altLang="en-US" sz="2000" dirty="0">
              <a:latin typeface="Arial" panose="020B0604020202020204" pitchFamily="34" charset="0"/>
            </a:endParaRPr>
          </a:p>
          <a:p>
            <a:pPr lvl="1" eaLnBrk="1" hangingPunct="1">
              <a:spcBef>
                <a:spcPts val="925"/>
              </a:spcBef>
              <a:buClr>
                <a:srgbClr val="BC0E34"/>
              </a:buClr>
              <a:buFont typeface="Wingdings" panose="05000000000000000000" pitchFamily="2" charset="2"/>
              <a:buChar char=""/>
            </a:pP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Are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feedback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practices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consistent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across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blocks?</a:t>
            </a:r>
            <a:endParaRPr lang="en-US" altLang="en-US" sz="20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235E082F-4597-41E7-A9E9-D69C2BE9E709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marL="127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sz="2800" spc="-15" dirty="0"/>
              <a:t>Exte</a:t>
            </a:r>
            <a:r>
              <a:rPr sz="2800" spc="-20" dirty="0"/>
              <a:t>rna</a:t>
            </a:r>
            <a:r>
              <a:rPr sz="2800" spc="-10" dirty="0"/>
              <a:t>l</a:t>
            </a:r>
            <a:r>
              <a:rPr sz="2800" spc="20" dirty="0">
                <a:latin typeface="Times New Roman"/>
                <a:cs typeface="Times New Roman"/>
              </a:rPr>
              <a:t> </a:t>
            </a:r>
            <a:r>
              <a:rPr sz="2800" spc="-25" dirty="0"/>
              <a:t>Benc</a:t>
            </a:r>
            <a:r>
              <a:rPr sz="2800" spc="-20" dirty="0"/>
              <a:t>hm</a:t>
            </a:r>
            <a:r>
              <a:rPr sz="2800" spc="-25" dirty="0"/>
              <a:t>a</a:t>
            </a:r>
            <a:r>
              <a:rPr sz="2800" spc="-10" dirty="0"/>
              <a:t>r</a:t>
            </a:r>
            <a:r>
              <a:rPr sz="2800" spc="-25" dirty="0"/>
              <a:t>k</a:t>
            </a:r>
            <a:r>
              <a:rPr sz="2800" spc="-20" dirty="0"/>
              <a:t>s</a:t>
            </a:r>
            <a:r>
              <a:rPr sz="2800" spc="75" dirty="0">
                <a:latin typeface="Times New Roman"/>
                <a:cs typeface="Times New Roman"/>
              </a:rPr>
              <a:t> </a:t>
            </a:r>
            <a:r>
              <a:rPr sz="2800" spc="-15" dirty="0"/>
              <a:t>for</a:t>
            </a:r>
            <a:r>
              <a:rPr sz="2800" spc="45" dirty="0">
                <a:latin typeface="Times New Roman"/>
                <a:cs typeface="Times New Roman"/>
              </a:rPr>
              <a:t> </a:t>
            </a:r>
            <a:r>
              <a:rPr sz="2800" spc="-15" dirty="0"/>
              <a:t>Exte</a:t>
            </a:r>
            <a:r>
              <a:rPr sz="2800" spc="-20" dirty="0"/>
              <a:t>rna</a:t>
            </a:r>
            <a:r>
              <a:rPr sz="2800" spc="-10" dirty="0"/>
              <a:t>l</a:t>
            </a:r>
            <a:r>
              <a:rPr sz="2800" spc="30" dirty="0">
                <a:latin typeface="Times New Roman"/>
                <a:cs typeface="Times New Roman"/>
              </a:rPr>
              <a:t> </a:t>
            </a:r>
            <a:r>
              <a:rPr sz="2800" spc="-40" dirty="0"/>
              <a:t>E</a:t>
            </a:r>
            <a:r>
              <a:rPr sz="2800" spc="-25" dirty="0"/>
              <a:t>x</a:t>
            </a:r>
            <a:r>
              <a:rPr sz="2800" spc="-40" dirty="0"/>
              <a:t>am</a:t>
            </a:r>
            <a:r>
              <a:rPr sz="2800" spc="-10" dirty="0"/>
              <a:t>i</a:t>
            </a:r>
            <a:r>
              <a:rPr sz="2800" spc="-35" dirty="0"/>
              <a:t>n</a:t>
            </a:r>
            <a:r>
              <a:rPr sz="2800" spc="-10" dirty="0"/>
              <a:t>i</a:t>
            </a:r>
            <a:r>
              <a:rPr sz="2800" spc="-35" dirty="0"/>
              <a:t>n</a:t>
            </a:r>
            <a:r>
              <a:rPr sz="2800" spc="-20" dirty="0"/>
              <a:t>g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4" name="object 4">
            <a:extLst>
              <a:ext uri="{FF2B5EF4-FFF2-40B4-BE49-F238E27FC236}">
                <a16:creationId xmlns:a16="http://schemas.microsoft.com/office/drawing/2014/main" id="{07C64059-996B-40F3-A393-93BCD7835C86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 vert="horz" rtlCol="0"/>
          <a:lstStyle/>
          <a:p>
            <a:pPr>
              <a:defRPr/>
            </a:pPr>
            <a:r>
              <a:t>Brunel</a:t>
            </a:r>
            <a:r>
              <a:rPr>
                <a:latin typeface="Times New Roman"/>
                <a:cs typeface="Times New Roman"/>
              </a:rPr>
              <a:t>  </a:t>
            </a:r>
            <a:r>
              <a:rPr spc="-5"/>
              <a:t>Un</a:t>
            </a:r>
            <a:r>
              <a:rPr spc="5"/>
              <a:t>i</a:t>
            </a:r>
            <a:r>
              <a:rPr spc="-10"/>
              <a:t>v</a:t>
            </a:r>
            <a:r>
              <a:t>er</a:t>
            </a:r>
            <a:r>
              <a:rPr spc="-10"/>
              <a:t>s</a:t>
            </a:r>
            <a:r>
              <a:t>i</a:t>
            </a:r>
            <a:r>
              <a:rPr spc="-5"/>
              <a:t>ty</a:t>
            </a:r>
            <a:r>
              <a:rPr>
                <a:latin typeface="Times New Roman"/>
                <a:cs typeface="Times New Roman"/>
              </a:rPr>
              <a:t> </a:t>
            </a:r>
            <a:r>
              <a:rPr spc="-90">
                <a:latin typeface="Times New Roman"/>
                <a:cs typeface="Times New Roman"/>
              </a:rPr>
              <a:t> </a:t>
            </a:r>
            <a:r>
              <a:rPr spc="-10"/>
              <a:t>London</a:t>
            </a:r>
          </a:p>
        </p:txBody>
      </p:sp>
      <p:sp>
        <p:nvSpPr>
          <p:cNvPr id="66564" name="object 3">
            <a:extLst>
              <a:ext uri="{FF2B5EF4-FFF2-40B4-BE49-F238E27FC236}">
                <a16:creationId xmlns:a16="http://schemas.microsoft.com/office/drawing/2014/main" id="{E06163EE-1801-485C-A520-C5333200647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3688" y="1851025"/>
            <a:ext cx="7786687" cy="3130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marL="357188" indent="-344488">
              <a:tabLst>
                <a:tab pos="358775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tabLst>
                <a:tab pos="358775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tabLst>
                <a:tab pos="358775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tabLst>
                <a:tab pos="358775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tabLst>
                <a:tab pos="358775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58775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58775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58775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58775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US" altLang="en-US" sz="2400" u="sng">
                <a:solidFill>
                  <a:srgbClr val="0000FF"/>
                </a:solidFill>
                <a:latin typeface="Arial" panose="020B0604020202020204" pitchFamily="34" charset="0"/>
              </a:rPr>
              <a:t>Framework for Higher Education Qualifications</a:t>
            </a:r>
            <a:r>
              <a:rPr lang="en-US" altLang="en-US" sz="2400">
                <a:solidFill>
                  <a:srgbClr val="00305B"/>
                </a:solidFill>
                <a:latin typeface="Arial" panose="020B0604020202020204" pitchFamily="34" charset="0"/>
              </a:rPr>
              <a:t>.</a:t>
            </a:r>
            <a:endParaRPr lang="en-US" altLang="en-US" sz="2400">
              <a:latin typeface="Arial" panose="020B0604020202020204" pitchFamily="34" charset="0"/>
            </a:endParaRPr>
          </a:p>
          <a:p>
            <a:pPr eaLnBrk="1" hangingPunct="1">
              <a:spcBef>
                <a:spcPts val="1188"/>
              </a:spcBef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US" altLang="en-US" sz="2400" u="sng">
                <a:solidFill>
                  <a:srgbClr val="0000FF"/>
                </a:solidFill>
                <a:latin typeface="Arial" panose="020B0604020202020204" pitchFamily="34" charset="0"/>
              </a:rPr>
              <a:t>Subject Benchmark Statements</a:t>
            </a:r>
            <a:r>
              <a:rPr lang="en-US" altLang="en-US" sz="2400">
                <a:solidFill>
                  <a:srgbClr val="00305B"/>
                </a:solidFill>
                <a:latin typeface="Arial" panose="020B0604020202020204" pitchFamily="34" charset="0"/>
              </a:rPr>
              <a:t>.</a:t>
            </a:r>
            <a:endParaRPr lang="en-US" altLang="en-US" sz="2400">
              <a:latin typeface="Arial" panose="020B0604020202020204" pitchFamily="34" charset="0"/>
            </a:endParaRPr>
          </a:p>
          <a:p>
            <a:pPr eaLnBrk="1" hangingPunct="1">
              <a:spcBef>
                <a:spcPts val="1200"/>
              </a:spcBef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US" altLang="en-US" sz="2400">
                <a:solidFill>
                  <a:srgbClr val="00305B"/>
                </a:solidFill>
                <a:latin typeface="Arial" panose="020B0604020202020204" pitchFamily="34" charset="0"/>
              </a:rPr>
              <a:t>PSRB</a:t>
            </a:r>
            <a:r>
              <a:rPr lang="en-US" altLang="en-US" sz="24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>
                <a:solidFill>
                  <a:srgbClr val="00305B"/>
                </a:solidFill>
                <a:latin typeface="Arial" panose="020B0604020202020204" pitchFamily="34" charset="0"/>
              </a:rPr>
              <a:t>requirements</a:t>
            </a:r>
            <a:r>
              <a:rPr lang="en-US" altLang="en-US" sz="24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>
                <a:solidFill>
                  <a:srgbClr val="00305B"/>
                </a:solidFill>
                <a:latin typeface="Arial" panose="020B0604020202020204" pitchFamily="34" charset="0"/>
              </a:rPr>
              <a:t>(where</a:t>
            </a:r>
            <a:r>
              <a:rPr lang="en-US" altLang="en-US" sz="24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>
                <a:solidFill>
                  <a:srgbClr val="00305B"/>
                </a:solidFill>
                <a:latin typeface="Arial" panose="020B0604020202020204" pitchFamily="34" charset="0"/>
              </a:rPr>
              <a:t>applicable).</a:t>
            </a:r>
            <a:endParaRPr lang="en-US" altLang="en-US" sz="2400">
              <a:latin typeface="Arial" panose="020B0604020202020204" pitchFamily="34" charset="0"/>
            </a:endParaRPr>
          </a:p>
          <a:p>
            <a:pPr eaLnBrk="1" hangingPunct="1">
              <a:lnSpc>
                <a:spcPts val="2875"/>
              </a:lnSpc>
              <a:spcBef>
                <a:spcPts val="1300"/>
              </a:spcBef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US" altLang="en-US" sz="2400" u="sng">
                <a:solidFill>
                  <a:srgbClr val="0000FF"/>
                </a:solidFill>
                <a:latin typeface="Arial" panose="020B0604020202020204" pitchFamily="34" charset="0"/>
              </a:rPr>
              <a:t>Quality Code for Higher Education</a:t>
            </a:r>
            <a:r>
              <a:rPr lang="en-US" altLang="en-US" sz="2400">
                <a:solidFill>
                  <a:srgbClr val="00305B"/>
                </a:solidFill>
                <a:latin typeface="Arial" panose="020B0604020202020204" pitchFamily="34" charset="0"/>
              </a:rPr>
              <a:t>,</a:t>
            </a:r>
            <a:r>
              <a:rPr lang="en-US" altLang="en-US" sz="24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>
                <a:solidFill>
                  <a:srgbClr val="00305B"/>
                </a:solidFill>
                <a:latin typeface="Arial" panose="020B0604020202020204" pitchFamily="34" charset="0"/>
              </a:rPr>
              <a:t>in</a:t>
            </a:r>
            <a:r>
              <a:rPr lang="en-US" altLang="en-US" sz="24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>
                <a:solidFill>
                  <a:srgbClr val="00305B"/>
                </a:solidFill>
                <a:latin typeface="Arial" panose="020B0604020202020204" pitchFamily="34" charset="0"/>
              </a:rPr>
              <a:t>particular</a:t>
            </a:r>
            <a:r>
              <a:rPr lang="en-US" altLang="en-US" sz="24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>
                <a:solidFill>
                  <a:srgbClr val="00305B"/>
                </a:solidFill>
                <a:latin typeface="Arial" panose="020B0604020202020204" pitchFamily="34" charset="0"/>
              </a:rPr>
              <a:t>the</a:t>
            </a:r>
            <a:r>
              <a:rPr lang="en-US" altLang="en-US" sz="24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>
                <a:solidFill>
                  <a:srgbClr val="00305B"/>
                </a:solidFill>
                <a:latin typeface="Arial" panose="020B0604020202020204" pitchFamily="34" charset="0"/>
              </a:rPr>
              <a:t>Advice</a:t>
            </a:r>
            <a:r>
              <a:rPr lang="en-US" altLang="en-US" sz="24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>
                <a:solidFill>
                  <a:srgbClr val="00305B"/>
                </a:solidFill>
                <a:latin typeface="Arial" panose="020B0604020202020204" pitchFamily="34" charset="0"/>
              </a:rPr>
              <a:t>and</a:t>
            </a:r>
            <a:r>
              <a:rPr lang="en-US" altLang="en-US" sz="24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>
                <a:solidFill>
                  <a:srgbClr val="00305B"/>
                </a:solidFill>
                <a:latin typeface="Arial" panose="020B0604020202020204" pitchFamily="34" charset="0"/>
              </a:rPr>
              <a:t>Guidance</a:t>
            </a:r>
            <a:r>
              <a:rPr lang="en-US" altLang="en-US" sz="24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>
                <a:solidFill>
                  <a:srgbClr val="00305B"/>
                </a:solidFill>
                <a:latin typeface="Arial" panose="020B0604020202020204" pitchFamily="34" charset="0"/>
              </a:rPr>
              <a:t>for</a:t>
            </a:r>
            <a:r>
              <a:rPr lang="en-US" altLang="en-US" sz="24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u="sng">
                <a:solidFill>
                  <a:srgbClr val="0000FF"/>
                </a:solidFill>
                <a:latin typeface="Arial" panose="020B0604020202020204" pitchFamily="34" charset="0"/>
              </a:rPr>
              <a:t>Assessment</a:t>
            </a:r>
            <a:r>
              <a:rPr lang="en-US" altLang="en-US" sz="2400">
                <a:solidFill>
                  <a:srgbClr val="00305B"/>
                </a:solidFill>
                <a:latin typeface="Arial" panose="020B0604020202020204" pitchFamily="34" charset="0"/>
              </a:rPr>
              <a:t>.</a:t>
            </a:r>
            <a:endParaRPr lang="en-US" altLang="en-US" sz="2400">
              <a:latin typeface="Arial" panose="020B0604020202020204" pitchFamily="34" charset="0"/>
            </a:endParaRPr>
          </a:p>
          <a:p>
            <a:pPr eaLnBrk="1" hangingPunct="1">
              <a:lnSpc>
                <a:spcPts val="2863"/>
              </a:lnSpc>
              <a:spcBef>
                <a:spcPts val="1225"/>
              </a:spcBef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US" altLang="en-US" sz="2400" u="sng">
                <a:solidFill>
                  <a:srgbClr val="0000FF"/>
                </a:solidFill>
                <a:latin typeface="Arial" panose="020B0604020202020204" pitchFamily="34" charset="0"/>
              </a:rPr>
              <a:t>Office for Students Regulatory Framework</a:t>
            </a:r>
            <a:r>
              <a:rPr lang="en-US" altLang="en-US" sz="2400">
                <a:solidFill>
                  <a:srgbClr val="00305B"/>
                </a:solidFill>
                <a:latin typeface="Arial" panose="020B0604020202020204" pitchFamily="34" charset="0"/>
              </a:rPr>
              <a:t>,</a:t>
            </a:r>
            <a:r>
              <a:rPr lang="en-US" altLang="en-US" sz="24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>
                <a:solidFill>
                  <a:srgbClr val="00305B"/>
                </a:solidFill>
                <a:latin typeface="Arial" panose="020B0604020202020204" pitchFamily="34" charset="0"/>
              </a:rPr>
              <a:t>in</a:t>
            </a:r>
            <a:r>
              <a:rPr lang="en-US" altLang="en-US" sz="24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>
                <a:solidFill>
                  <a:srgbClr val="00305B"/>
                </a:solidFill>
                <a:latin typeface="Arial" panose="020B0604020202020204" pitchFamily="34" charset="0"/>
              </a:rPr>
              <a:t>particular</a:t>
            </a:r>
            <a:r>
              <a:rPr lang="en-US" altLang="en-US" sz="24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>
                <a:solidFill>
                  <a:srgbClr val="00305B"/>
                </a:solidFill>
                <a:latin typeface="Arial" panose="020B0604020202020204" pitchFamily="34" charset="0"/>
              </a:rPr>
              <a:t>the</a:t>
            </a:r>
            <a:r>
              <a:rPr lang="en-US" altLang="en-US" sz="24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u="sng">
                <a:solidFill>
                  <a:srgbClr val="0000FF"/>
                </a:solidFill>
                <a:latin typeface="Arial" panose="020B0604020202020204" pitchFamily="34" charset="0"/>
              </a:rPr>
              <a:t>B conditions for Quality and Standards</a:t>
            </a:r>
            <a:r>
              <a:rPr lang="en-US" altLang="en-US" sz="2400">
                <a:solidFill>
                  <a:srgbClr val="00305B"/>
                </a:solidFill>
                <a:latin typeface="Arial" panose="020B0604020202020204" pitchFamily="34" charset="0"/>
              </a:rPr>
              <a:t>.</a:t>
            </a:r>
            <a:endParaRPr lang="en-US" altLang="en-US" sz="2400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object 2">
            <a:extLst>
              <a:ext uri="{FF2B5EF4-FFF2-40B4-BE49-F238E27FC236}">
                <a16:creationId xmlns:a16="http://schemas.microsoft.com/office/drawing/2014/main" id="{57BA3C5D-7A3A-41D2-B344-9FF384AC848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49437" y="2362200"/>
            <a:ext cx="5445125" cy="1530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marL="581025" indent="-569913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ts val="6438"/>
              </a:lnSpc>
            </a:pPr>
            <a:r>
              <a:rPr lang="en-US" altLang="en-US" sz="5400" b="1" dirty="0">
                <a:solidFill>
                  <a:srgbClr val="00305B"/>
                </a:solidFill>
                <a:latin typeface="Arial" panose="020B0604020202020204" pitchFamily="34" charset="0"/>
              </a:rPr>
              <a:t>Panels</a:t>
            </a:r>
            <a:r>
              <a:rPr lang="en-US" altLang="en-US" sz="5400" b="1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5400" b="1" dirty="0">
                <a:solidFill>
                  <a:srgbClr val="00305B"/>
                </a:solidFill>
                <a:latin typeface="Arial" panose="020B0604020202020204" pitchFamily="34" charset="0"/>
              </a:rPr>
              <a:t>&amp;</a:t>
            </a:r>
            <a:r>
              <a:rPr lang="en-US" altLang="en-US" sz="5400" b="1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5400" b="1" dirty="0">
                <a:solidFill>
                  <a:srgbClr val="00305B"/>
                </a:solidFill>
                <a:latin typeface="Arial" panose="020B0604020202020204" pitchFamily="34" charset="0"/>
              </a:rPr>
              <a:t>Boards</a:t>
            </a:r>
            <a:r>
              <a:rPr lang="en-US" altLang="en-US" sz="5400" b="1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5400" b="1" dirty="0">
                <a:solidFill>
                  <a:srgbClr val="00305B"/>
                </a:solidFill>
                <a:latin typeface="Arial" panose="020B0604020202020204" pitchFamily="34" charset="0"/>
              </a:rPr>
              <a:t>of</a:t>
            </a:r>
            <a:r>
              <a:rPr lang="en-US" altLang="en-US" sz="5400" b="1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5400" b="1" dirty="0">
                <a:solidFill>
                  <a:srgbClr val="00305B"/>
                </a:solidFill>
                <a:latin typeface="Arial" panose="020B0604020202020204" pitchFamily="34" charset="0"/>
              </a:rPr>
              <a:t>Examiners</a:t>
            </a:r>
            <a:endParaRPr lang="en-US" altLang="en-US" sz="5400" dirty="0">
              <a:latin typeface="Arial" panose="020B0604020202020204" pitchFamily="34" charset="0"/>
            </a:endParaRPr>
          </a:p>
        </p:txBody>
      </p:sp>
      <p:sp>
        <p:nvSpPr>
          <p:cNvPr id="3" name="object 3">
            <a:extLst>
              <a:ext uri="{FF2B5EF4-FFF2-40B4-BE49-F238E27FC236}">
                <a16:creationId xmlns:a16="http://schemas.microsoft.com/office/drawing/2014/main" id="{3F7D7160-8BA4-4F91-B159-4E5C0DEB2B3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 vert="horz" rtlCol="0"/>
          <a:lstStyle/>
          <a:p>
            <a:pPr>
              <a:defRPr/>
            </a:pPr>
            <a:r>
              <a:t>Brunel</a:t>
            </a:r>
            <a:r>
              <a:rPr>
                <a:latin typeface="Times New Roman"/>
                <a:cs typeface="Times New Roman"/>
              </a:rPr>
              <a:t>  </a:t>
            </a:r>
            <a:r>
              <a:rPr spc="-5"/>
              <a:t>Un</a:t>
            </a:r>
            <a:r>
              <a:rPr spc="5"/>
              <a:t>i</a:t>
            </a:r>
            <a:r>
              <a:rPr spc="-10"/>
              <a:t>v</a:t>
            </a:r>
            <a:r>
              <a:t>er</a:t>
            </a:r>
            <a:r>
              <a:rPr spc="-10"/>
              <a:t>s</a:t>
            </a:r>
            <a:r>
              <a:t>i</a:t>
            </a:r>
            <a:r>
              <a:rPr spc="-5"/>
              <a:t>ty</a:t>
            </a:r>
            <a:r>
              <a:rPr>
                <a:latin typeface="Times New Roman"/>
                <a:cs typeface="Times New Roman"/>
              </a:rPr>
              <a:t> </a:t>
            </a:r>
            <a:r>
              <a:rPr spc="-90">
                <a:latin typeface="Times New Roman"/>
                <a:cs typeface="Times New Roman"/>
              </a:rPr>
              <a:t> </a:t>
            </a:r>
            <a:r>
              <a:rPr spc="-10"/>
              <a:t>London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7AD50304-D2F7-43A9-B4F7-68230008D54E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marL="127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sz="2800" spc="-15" dirty="0"/>
              <a:t>Panels</a:t>
            </a:r>
            <a:r>
              <a:rPr sz="2800" spc="55" dirty="0">
                <a:latin typeface="Times New Roman"/>
                <a:cs typeface="Times New Roman"/>
              </a:rPr>
              <a:t> </a:t>
            </a:r>
            <a:r>
              <a:rPr sz="2800" spc="-15" dirty="0"/>
              <a:t>of</a:t>
            </a:r>
            <a:r>
              <a:rPr sz="2800" spc="90" dirty="0">
                <a:latin typeface="Times New Roman"/>
                <a:cs typeface="Times New Roman"/>
              </a:rPr>
              <a:t> </a:t>
            </a:r>
            <a:r>
              <a:rPr sz="2800" spc="-40" dirty="0"/>
              <a:t>E</a:t>
            </a:r>
            <a:r>
              <a:rPr sz="2800" spc="-25" dirty="0"/>
              <a:t>x</a:t>
            </a:r>
            <a:r>
              <a:rPr sz="2800" spc="-40" dirty="0"/>
              <a:t>am</a:t>
            </a:r>
            <a:r>
              <a:rPr sz="2800" spc="-15" dirty="0"/>
              <a:t>ine</a:t>
            </a:r>
            <a:r>
              <a:rPr sz="2800" spc="-35" dirty="0"/>
              <a:t>r</a:t>
            </a:r>
            <a:r>
              <a:rPr sz="2800" spc="-20" dirty="0"/>
              <a:t>s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4" name="object 4">
            <a:extLst>
              <a:ext uri="{FF2B5EF4-FFF2-40B4-BE49-F238E27FC236}">
                <a16:creationId xmlns:a16="http://schemas.microsoft.com/office/drawing/2014/main" id="{95DCF9E9-52DE-4F89-BE05-62B46356339E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 vert="horz" rtlCol="0"/>
          <a:lstStyle/>
          <a:p>
            <a:pPr>
              <a:defRPr/>
            </a:pPr>
            <a:r>
              <a:t>Brunel</a:t>
            </a:r>
            <a:r>
              <a:rPr>
                <a:latin typeface="Times New Roman"/>
                <a:cs typeface="Times New Roman"/>
              </a:rPr>
              <a:t>  </a:t>
            </a:r>
            <a:r>
              <a:rPr spc="-5"/>
              <a:t>Un</a:t>
            </a:r>
            <a:r>
              <a:rPr spc="5"/>
              <a:t>i</a:t>
            </a:r>
            <a:r>
              <a:rPr spc="-10"/>
              <a:t>v</a:t>
            </a:r>
            <a:r>
              <a:t>er</a:t>
            </a:r>
            <a:r>
              <a:rPr spc="-10"/>
              <a:t>s</a:t>
            </a:r>
            <a:r>
              <a:t>i</a:t>
            </a:r>
            <a:r>
              <a:rPr spc="-5"/>
              <a:t>ty</a:t>
            </a:r>
            <a:r>
              <a:rPr>
                <a:latin typeface="Times New Roman"/>
                <a:cs typeface="Times New Roman"/>
              </a:rPr>
              <a:t> </a:t>
            </a:r>
            <a:r>
              <a:rPr spc="-90">
                <a:latin typeface="Times New Roman"/>
                <a:cs typeface="Times New Roman"/>
              </a:rPr>
              <a:t> </a:t>
            </a:r>
            <a:r>
              <a:rPr spc="-10"/>
              <a:t>London</a:t>
            </a:r>
          </a:p>
        </p:txBody>
      </p:sp>
      <p:sp>
        <p:nvSpPr>
          <p:cNvPr id="70660" name="object 3">
            <a:extLst>
              <a:ext uri="{FF2B5EF4-FFF2-40B4-BE49-F238E27FC236}">
                <a16:creationId xmlns:a16="http://schemas.microsoft.com/office/drawing/2014/main" id="{382E571B-CABA-438D-8B20-91757FC86E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3688" y="1058863"/>
            <a:ext cx="8008937" cy="49372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marL="357188" indent="-344488">
              <a:tabLst>
                <a:tab pos="358775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tabLst>
                <a:tab pos="358775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tabLst>
                <a:tab pos="358775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tabLst>
                <a:tab pos="358775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tabLst>
                <a:tab pos="358775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58775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58775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58775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58775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Where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>
                <a:solidFill>
                  <a:srgbClr val="00305B"/>
                </a:solidFill>
                <a:latin typeface="Arial" panose="020B0604020202020204" pitchFamily="34" charset="0"/>
              </a:rPr>
              <a:t>collective</a:t>
            </a:r>
            <a:r>
              <a:rPr lang="en-US" altLang="en-US" sz="2400" b="1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>
                <a:solidFill>
                  <a:srgbClr val="00305B"/>
                </a:solidFill>
                <a:latin typeface="Arial" panose="020B0604020202020204" pitchFamily="34" charset="0"/>
              </a:rPr>
              <a:t>academic</a:t>
            </a:r>
            <a:r>
              <a:rPr lang="en-US" altLang="en-US" sz="2400" b="1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>
                <a:solidFill>
                  <a:srgbClr val="00305B"/>
                </a:solidFill>
                <a:latin typeface="Arial" panose="020B0604020202020204" pitchFamily="34" charset="0"/>
              </a:rPr>
              <a:t>judgement</a:t>
            </a:r>
            <a:r>
              <a:rPr lang="en-US" altLang="en-US" sz="2400" b="1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is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employed.</a:t>
            </a:r>
            <a:endParaRPr lang="en-US" altLang="en-US" sz="2400" dirty="0">
              <a:latin typeface="Arial" panose="020B0604020202020204" pitchFamily="34" charset="0"/>
            </a:endParaRPr>
          </a:p>
          <a:p>
            <a:pPr eaLnBrk="1" hangingPunct="1">
              <a:spcBef>
                <a:spcPts val="1200"/>
              </a:spcBef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Key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role: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to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verify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and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confirm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the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marks/grades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for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each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module/block.</a:t>
            </a:r>
            <a:endParaRPr lang="en-US" altLang="en-US" sz="2400" dirty="0">
              <a:latin typeface="Arial" panose="020B0604020202020204" pitchFamily="34" charset="0"/>
            </a:endParaRPr>
          </a:p>
          <a:p>
            <a:pPr eaLnBrk="1" hangingPunct="1">
              <a:lnSpc>
                <a:spcPts val="2863"/>
              </a:lnSpc>
              <a:spcBef>
                <a:spcPts val="1313"/>
              </a:spcBef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Do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not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look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at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individual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students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(unless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error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or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additional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information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is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presented).</a:t>
            </a:r>
            <a:endParaRPr lang="en-US" altLang="en-US" sz="2400" dirty="0">
              <a:latin typeface="Arial" panose="020B0604020202020204" pitchFamily="34" charset="0"/>
            </a:endParaRPr>
          </a:p>
          <a:p>
            <a:pPr eaLnBrk="1" hangingPunct="1">
              <a:lnSpc>
                <a:spcPts val="2875"/>
              </a:lnSpc>
              <a:spcBef>
                <a:spcPts val="1213"/>
              </a:spcBef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May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make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specific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recommendations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to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Boards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concerning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particular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assessments.</a:t>
            </a:r>
            <a:endParaRPr lang="en-US" altLang="en-US" sz="2400" dirty="0">
              <a:latin typeface="Arial" panose="020B0604020202020204" pitchFamily="34" charset="0"/>
            </a:endParaRPr>
          </a:p>
          <a:p>
            <a:pPr eaLnBrk="1" hangingPunct="1">
              <a:spcBef>
                <a:spcPts val="1125"/>
              </a:spcBef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Based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on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305B"/>
                </a:solidFill>
                <a:latin typeface="Arial" panose="020B0604020202020204" pitchFamily="34" charset="0"/>
              </a:rPr>
              <a:t>anonymised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paperwork.</a:t>
            </a:r>
          </a:p>
          <a:p>
            <a:pPr eaLnBrk="1" hangingPunct="1">
              <a:spcBef>
                <a:spcPts val="1125"/>
              </a:spcBef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Conducted as a remote desk-based exercise</a:t>
            </a:r>
            <a:endParaRPr lang="en-US" altLang="en-US" sz="2400" dirty="0">
              <a:latin typeface="Arial" panose="020B0604020202020204" pitchFamily="34" charset="0"/>
            </a:endParaRPr>
          </a:p>
          <a:p>
            <a:pPr eaLnBrk="1" hangingPunct="1">
              <a:spcBef>
                <a:spcPts val="38"/>
              </a:spcBef>
            </a:pPr>
            <a:endParaRPr lang="en-US" altLang="en-US" sz="3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endParaRPr lang="en-US" altLang="en-US" sz="24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A24C83C8-82B4-4803-863E-7C7035E40E85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marL="127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sz="2800" spc="-15" dirty="0"/>
              <a:t>Panels</a:t>
            </a:r>
            <a:r>
              <a:rPr sz="2800" spc="40" dirty="0">
                <a:latin typeface="Times New Roman"/>
                <a:cs typeface="Times New Roman"/>
              </a:rPr>
              <a:t> </a:t>
            </a:r>
            <a:r>
              <a:rPr sz="2800" spc="-15" dirty="0"/>
              <a:t>o</a:t>
            </a:r>
            <a:r>
              <a:rPr sz="2800" spc="-10" dirty="0"/>
              <a:t>f</a:t>
            </a:r>
            <a:r>
              <a:rPr sz="2800" spc="85" dirty="0">
                <a:latin typeface="Times New Roman"/>
                <a:cs typeface="Times New Roman"/>
              </a:rPr>
              <a:t> </a:t>
            </a:r>
            <a:r>
              <a:rPr sz="2800" spc="-20" dirty="0"/>
              <a:t>Examine</a:t>
            </a:r>
            <a:r>
              <a:rPr sz="2800" spc="-10" dirty="0"/>
              <a:t>r</a:t>
            </a:r>
            <a:r>
              <a:rPr sz="2800" spc="-20" dirty="0"/>
              <a:t>s</a:t>
            </a:r>
            <a:r>
              <a:rPr sz="2800" spc="20" dirty="0">
                <a:latin typeface="Times New Roman"/>
                <a:cs typeface="Times New Roman"/>
              </a:rPr>
              <a:t> </a:t>
            </a:r>
            <a:r>
              <a:rPr sz="2800" spc="-40" dirty="0"/>
              <a:t>Con</a:t>
            </a:r>
            <a:r>
              <a:rPr sz="2800" spc="-10" dirty="0"/>
              <a:t>ti</a:t>
            </a:r>
            <a:r>
              <a:rPr sz="2800" spc="-40" dirty="0"/>
              <a:t>nu</a:t>
            </a:r>
            <a:r>
              <a:rPr sz="2800" spc="-25" dirty="0"/>
              <a:t>ed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4" name="object 4">
            <a:extLst>
              <a:ext uri="{FF2B5EF4-FFF2-40B4-BE49-F238E27FC236}">
                <a16:creationId xmlns:a16="http://schemas.microsoft.com/office/drawing/2014/main" id="{90DB0C7C-2A71-42EC-91C6-C20841E956C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 vert="horz" rtlCol="0"/>
          <a:lstStyle/>
          <a:p>
            <a:pPr>
              <a:defRPr/>
            </a:pPr>
            <a:r>
              <a:t>Brunel</a:t>
            </a:r>
            <a:r>
              <a:rPr>
                <a:latin typeface="Times New Roman"/>
                <a:cs typeface="Times New Roman"/>
              </a:rPr>
              <a:t>  </a:t>
            </a:r>
            <a:r>
              <a:rPr spc="-5"/>
              <a:t>Un</a:t>
            </a:r>
            <a:r>
              <a:rPr spc="5"/>
              <a:t>i</a:t>
            </a:r>
            <a:r>
              <a:rPr spc="-10"/>
              <a:t>v</a:t>
            </a:r>
            <a:r>
              <a:t>er</a:t>
            </a:r>
            <a:r>
              <a:rPr spc="-10"/>
              <a:t>s</a:t>
            </a:r>
            <a:r>
              <a:t>i</a:t>
            </a:r>
            <a:r>
              <a:rPr spc="-5"/>
              <a:t>ty</a:t>
            </a:r>
            <a:r>
              <a:rPr>
                <a:latin typeface="Times New Roman"/>
                <a:cs typeface="Times New Roman"/>
              </a:rPr>
              <a:t> </a:t>
            </a:r>
            <a:r>
              <a:rPr spc="-90">
                <a:latin typeface="Times New Roman"/>
                <a:cs typeface="Times New Roman"/>
              </a:rPr>
              <a:t> </a:t>
            </a:r>
            <a:r>
              <a:rPr spc="-10"/>
              <a:t>London</a:t>
            </a:r>
          </a:p>
        </p:txBody>
      </p:sp>
      <p:sp>
        <p:nvSpPr>
          <p:cNvPr id="72708" name="object 3">
            <a:extLst>
              <a:ext uri="{FF2B5EF4-FFF2-40B4-BE49-F238E27FC236}">
                <a16:creationId xmlns:a16="http://schemas.microsoft.com/office/drawing/2014/main" id="{40C5F828-9F0E-4AAB-A5F3-58C75B130B5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3688" y="1276350"/>
            <a:ext cx="8001000" cy="44846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marL="357188" indent="-344488">
              <a:tabLst>
                <a:tab pos="358775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815975" indent="-346075">
              <a:tabLst>
                <a:tab pos="358775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273175" indent="-346075">
              <a:tabLst>
                <a:tab pos="358775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tabLst>
                <a:tab pos="358775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tabLst>
                <a:tab pos="358775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58775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58775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58775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58775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ts val="2125"/>
              </a:lnSpc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US" altLang="en-US" sz="2200" dirty="0">
                <a:solidFill>
                  <a:srgbClr val="00305B"/>
                </a:solidFill>
                <a:latin typeface="Arial" panose="020B0604020202020204" pitchFamily="34" charset="0"/>
              </a:rPr>
              <a:t>The</a:t>
            </a:r>
            <a:r>
              <a:rPr lang="en-US" altLang="en-US" sz="22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dirty="0">
                <a:solidFill>
                  <a:srgbClr val="00305B"/>
                </a:solidFill>
                <a:latin typeface="Arial" panose="020B0604020202020204" pitchFamily="34" charset="0"/>
              </a:rPr>
              <a:t>role</a:t>
            </a:r>
            <a:r>
              <a:rPr lang="en-US" altLang="en-US" sz="22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dirty="0">
                <a:solidFill>
                  <a:srgbClr val="00305B"/>
                </a:solidFill>
                <a:latin typeface="Arial" panose="020B0604020202020204" pitchFamily="34" charset="0"/>
              </a:rPr>
              <a:t>of</a:t>
            </a:r>
            <a:r>
              <a:rPr lang="en-US" altLang="en-US" sz="22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dirty="0">
                <a:solidFill>
                  <a:srgbClr val="00305B"/>
                </a:solidFill>
                <a:latin typeface="Arial" panose="020B0604020202020204" pitchFamily="34" charset="0"/>
              </a:rPr>
              <a:t>an</a:t>
            </a:r>
            <a:r>
              <a:rPr lang="en-US" altLang="en-US" sz="22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dirty="0">
                <a:solidFill>
                  <a:srgbClr val="00305B"/>
                </a:solidFill>
                <a:latin typeface="Arial" panose="020B0604020202020204" pitchFamily="34" charset="0"/>
              </a:rPr>
              <a:t>External</a:t>
            </a:r>
            <a:r>
              <a:rPr lang="en-US" altLang="en-US" sz="22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dirty="0">
                <a:solidFill>
                  <a:srgbClr val="00305B"/>
                </a:solidFill>
                <a:latin typeface="Arial" panose="020B0604020202020204" pitchFamily="34" charset="0"/>
              </a:rPr>
              <a:t>Examiner</a:t>
            </a:r>
            <a:r>
              <a:rPr lang="en-US" altLang="en-US" sz="22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dirty="0">
                <a:solidFill>
                  <a:srgbClr val="00305B"/>
                </a:solidFill>
                <a:latin typeface="Arial" panose="020B0604020202020204" pitchFamily="34" charset="0"/>
              </a:rPr>
              <a:t>at</a:t>
            </a:r>
            <a:r>
              <a:rPr lang="en-US" altLang="en-US" sz="22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dirty="0">
                <a:solidFill>
                  <a:srgbClr val="00305B"/>
                </a:solidFill>
                <a:latin typeface="Arial" panose="020B0604020202020204" pitchFamily="34" charset="0"/>
              </a:rPr>
              <a:t>a</a:t>
            </a:r>
            <a:r>
              <a:rPr lang="en-US" altLang="en-US" sz="22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dirty="0">
                <a:solidFill>
                  <a:srgbClr val="00305B"/>
                </a:solidFill>
                <a:latin typeface="Arial" panose="020B0604020202020204" pitchFamily="34" charset="0"/>
              </a:rPr>
              <a:t>Panel</a:t>
            </a:r>
            <a:r>
              <a:rPr lang="en-US" altLang="en-US" sz="22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dirty="0">
                <a:solidFill>
                  <a:srgbClr val="00305B"/>
                </a:solidFill>
                <a:latin typeface="Arial" panose="020B0604020202020204" pitchFamily="34" charset="0"/>
              </a:rPr>
              <a:t>of</a:t>
            </a:r>
            <a:r>
              <a:rPr lang="en-US" altLang="en-US" sz="22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dirty="0">
                <a:solidFill>
                  <a:srgbClr val="00305B"/>
                </a:solidFill>
                <a:latin typeface="Arial" panose="020B0604020202020204" pitchFamily="34" charset="0"/>
              </a:rPr>
              <a:t>Examiners</a:t>
            </a:r>
            <a:r>
              <a:rPr lang="en-US" altLang="en-US" sz="22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dirty="0">
                <a:solidFill>
                  <a:srgbClr val="00305B"/>
                </a:solidFill>
                <a:latin typeface="Arial" panose="020B0604020202020204" pitchFamily="34" charset="0"/>
              </a:rPr>
              <a:t>is</a:t>
            </a:r>
            <a:r>
              <a:rPr lang="en-US" altLang="en-US" sz="22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dirty="0">
                <a:solidFill>
                  <a:srgbClr val="00305B"/>
                </a:solidFill>
                <a:latin typeface="Arial" panose="020B0604020202020204" pitchFamily="34" charset="0"/>
              </a:rPr>
              <a:t>to:</a:t>
            </a:r>
            <a:endParaRPr lang="en-US" altLang="en-US" sz="2200" dirty="0">
              <a:latin typeface="Arial" panose="020B0604020202020204" pitchFamily="34" charset="0"/>
            </a:endParaRPr>
          </a:p>
          <a:p>
            <a:pPr lvl="1" eaLnBrk="1" hangingPunct="1">
              <a:lnSpc>
                <a:spcPts val="2125"/>
              </a:lnSpc>
              <a:spcBef>
                <a:spcPts val="1175"/>
              </a:spcBef>
              <a:buClr>
                <a:srgbClr val="BC0E34"/>
              </a:buClr>
              <a:buFont typeface="Wingdings" panose="05000000000000000000" pitchFamily="2" charset="2"/>
              <a:buChar char=""/>
            </a:pPr>
            <a:r>
              <a:rPr lang="en-US" altLang="en-US" sz="2200" dirty="0">
                <a:solidFill>
                  <a:srgbClr val="00305B"/>
                </a:solidFill>
                <a:latin typeface="Arial" panose="020B0604020202020204" pitchFamily="34" charset="0"/>
              </a:rPr>
              <a:t>Contribute</a:t>
            </a:r>
            <a:r>
              <a:rPr lang="en-US" altLang="en-US" sz="22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dirty="0">
                <a:solidFill>
                  <a:srgbClr val="00305B"/>
                </a:solidFill>
                <a:latin typeface="Arial" panose="020B0604020202020204" pitchFamily="34" charset="0"/>
              </a:rPr>
              <a:t>to</a:t>
            </a:r>
            <a:r>
              <a:rPr lang="en-US" altLang="en-US" sz="22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dirty="0">
                <a:solidFill>
                  <a:srgbClr val="00305B"/>
                </a:solidFill>
                <a:latin typeface="Arial" panose="020B0604020202020204" pitchFamily="34" charset="0"/>
              </a:rPr>
              <a:t>Panel</a:t>
            </a:r>
            <a:r>
              <a:rPr lang="en-US" altLang="en-US" sz="22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dirty="0">
                <a:solidFill>
                  <a:srgbClr val="00305B"/>
                </a:solidFill>
                <a:latin typeface="Arial" panose="020B0604020202020204" pitchFamily="34" charset="0"/>
              </a:rPr>
              <a:t>decision-making</a:t>
            </a:r>
            <a:r>
              <a:rPr lang="en-US" altLang="en-US" sz="22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dirty="0">
                <a:solidFill>
                  <a:srgbClr val="00305B"/>
                </a:solidFill>
                <a:latin typeface="Arial" panose="020B0604020202020204" pitchFamily="34" charset="0"/>
              </a:rPr>
              <a:t>as</a:t>
            </a:r>
            <a:r>
              <a:rPr lang="en-US" altLang="en-US" sz="22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dirty="0">
                <a:solidFill>
                  <a:srgbClr val="00305B"/>
                </a:solidFill>
                <a:latin typeface="Arial" panose="020B0604020202020204" pitchFamily="34" charset="0"/>
              </a:rPr>
              <a:t>required</a:t>
            </a:r>
            <a:endParaRPr lang="en-US" altLang="en-US" sz="2200" dirty="0">
              <a:latin typeface="Arial" panose="020B0604020202020204" pitchFamily="34" charset="0"/>
            </a:endParaRPr>
          </a:p>
          <a:p>
            <a:pPr lvl="1" eaLnBrk="1" hangingPunct="1">
              <a:spcBef>
                <a:spcPts val="663"/>
              </a:spcBef>
              <a:buClr>
                <a:srgbClr val="BC0E34"/>
              </a:buClr>
              <a:buFont typeface="Wingdings" panose="05000000000000000000" pitchFamily="2" charset="2"/>
              <a:buChar char=""/>
            </a:pPr>
            <a:r>
              <a:rPr lang="en-US" altLang="en-US" sz="2200" dirty="0">
                <a:solidFill>
                  <a:srgbClr val="00305B"/>
                </a:solidFill>
                <a:latin typeface="Arial" panose="020B0604020202020204" pitchFamily="34" charset="0"/>
              </a:rPr>
              <a:t>To</a:t>
            </a:r>
            <a:r>
              <a:rPr lang="en-US" altLang="en-US" sz="22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dirty="0">
                <a:solidFill>
                  <a:srgbClr val="00305B"/>
                </a:solidFill>
                <a:latin typeface="Arial" panose="020B0604020202020204" pitchFamily="34" charset="0"/>
              </a:rPr>
              <a:t>ensure</a:t>
            </a:r>
            <a:r>
              <a:rPr lang="en-US" altLang="en-US" sz="22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dirty="0">
                <a:solidFill>
                  <a:srgbClr val="00305B"/>
                </a:solidFill>
                <a:latin typeface="Arial" panose="020B0604020202020204" pitchFamily="34" charset="0"/>
              </a:rPr>
              <a:t>that</a:t>
            </a:r>
            <a:r>
              <a:rPr lang="en-US" altLang="en-US" sz="22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dirty="0">
                <a:solidFill>
                  <a:srgbClr val="00305B"/>
                </a:solidFill>
                <a:latin typeface="Arial" panose="020B0604020202020204" pitchFamily="34" charset="0"/>
              </a:rPr>
              <a:t>Panels</a:t>
            </a:r>
            <a:r>
              <a:rPr lang="en-US" altLang="en-US" sz="22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dirty="0">
                <a:solidFill>
                  <a:srgbClr val="00305B"/>
                </a:solidFill>
                <a:latin typeface="Arial" panose="020B0604020202020204" pitchFamily="34" charset="0"/>
              </a:rPr>
              <a:t>operate:</a:t>
            </a:r>
            <a:endParaRPr lang="en-US" altLang="en-US" sz="2200" dirty="0">
              <a:latin typeface="Arial" panose="020B0604020202020204" pitchFamily="34" charset="0"/>
            </a:endParaRPr>
          </a:p>
          <a:p>
            <a:pPr lvl="2" eaLnBrk="1" hangingPunct="1">
              <a:spcBef>
                <a:spcPts val="688"/>
              </a:spcBef>
              <a:buClr>
                <a:srgbClr val="BC0E34"/>
              </a:buClr>
              <a:buFont typeface="Wingdings" panose="05000000000000000000" pitchFamily="2" charset="2"/>
              <a:buChar char=""/>
            </a:pPr>
            <a:r>
              <a:rPr lang="en-US" altLang="en-US" sz="2200" dirty="0">
                <a:solidFill>
                  <a:srgbClr val="00305B"/>
                </a:solidFill>
                <a:latin typeface="Arial" panose="020B0604020202020204" pitchFamily="34" charset="0"/>
              </a:rPr>
              <a:t>Fairly</a:t>
            </a:r>
            <a:endParaRPr lang="en-US" altLang="en-US" sz="2200" dirty="0">
              <a:latin typeface="Arial" panose="020B0604020202020204" pitchFamily="34" charset="0"/>
            </a:endParaRPr>
          </a:p>
          <a:p>
            <a:pPr lvl="2" eaLnBrk="1" hangingPunct="1">
              <a:spcBef>
                <a:spcPts val="663"/>
              </a:spcBef>
              <a:buClr>
                <a:srgbClr val="BC0E34"/>
              </a:buClr>
              <a:buFont typeface="Wingdings" panose="05000000000000000000" pitchFamily="2" charset="2"/>
              <a:buChar char=""/>
            </a:pPr>
            <a:r>
              <a:rPr lang="en-US" altLang="en-US" sz="2200" dirty="0">
                <a:solidFill>
                  <a:srgbClr val="00305B"/>
                </a:solidFill>
                <a:latin typeface="Arial" panose="020B0604020202020204" pitchFamily="34" charset="0"/>
              </a:rPr>
              <a:t>Consistently</a:t>
            </a:r>
            <a:endParaRPr lang="en-US" altLang="en-US" sz="2200" dirty="0">
              <a:latin typeface="Arial" panose="020B0604020202020204" pitchFamily="34" charset="0"/>
            </a:endParaRPr>
          </a:p>
          <a:p>
            <a:pPr lvl="2" eaLnBrk="1" hangingPunct="1">
              <a:spcBef>
                <a:spcPts val="675"/>
              </a:spcBef>
              <a:buClr>
                <a:srgbClr val="BC0E34"/>
              </a:buClr>
              <a:buFont typeface="Wingdings" panose="05000000000000000000" pitchFamily="2" charset="2"/>
              <a:buChar char=""/>
            </a:pPr>
            <a:r>
              <a:rPr lang="en-US" altLang="en-US" sz="2200" dirty="0">
                <a:solidFill>
                  <a:srgbClr val="00305B"/>
                </a:solidFill>
                <a:latin typeface="Arial" panose="020B0604020202020204" pitchFamily="34" charset="0"/>
              </a:rPr>
              <a:t>In</a:t>
            </a:r>
            <a:r>
              <a:rPr lang="en-US" altLang="en-US" sz="22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dirty="0">
                <a:solidFill>
                  <a:srgbClr val="00305B"/>
                </a:solidFill>
                <a:latin typeface="Arial" panose="020B0604020202020204" pitchFamily="34" charset="0"/>
              </a:rPr>
              <a:t>line</a:t>
            </a:r>
            <a:r>
              <a:rPr lang="en-US" altLang="en-US" sz="22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dirty="0">
                <a:solidFill>
                  <a:srgbClr val="00305B"/>
                </a:solidFill>
                <a:latin typeface="Arial" panose="020B0604020202020204" pitchFamily="34" charset="0"/>
              </a:rPr>
              <a:t>with</a:t>
            </a:r>
            <a:r>
              <a:rPr lang="en-US" altLang="en-US" sz="22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dirty="0">
                <a:solidFill>
                  <a:srgbClr val="00305B"/>
                </a:solidFill>
                <a:latin typeface="Arial" panose="020B0604020202020204" pitchFamily="34" charset="0"/>
              </a:rPr>
              <a:t>the</a:t>
            </a:r>
            <a:r>
              <a:rPr lang="en-US" altLang="en-US" sz="22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dirty="0">
                <a:solidFill>
                  <a:srgbClr val="00305B"/>
                </a:solidFill>
                <a:latin typeface="Arial" panose="020B0604020202020204" pitchFamily="34" charset="0"/>
              </a:rPr>
              <a:t>University’s</a:t>
            </a:r>
            <a:r>
              <a:rPr lang="en-US" altLang="en-US" sz="22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dirty="0">
                <a:solidFill>
                  <a:srgbClr val="00305B"/>
                </a:solidFill>
                <a:latin typeface="Arial" panose="020B0604020202020204" pitchFamily="34" charset="0"/>
              </a:rPr>
              <a:t>regulations</a:t>
            </a:r>
            <a:endParaRPr lang="en-US" altLang="en-US" sz="2200" dirty="0">
              <a:latin typeface="Arial" panose="020B0604020202020204" pitchFamily="34" charset="0"/>
            </a:endParaRPr>
          </a:p>
          <a:p>
            <a:pPr lvl="2" eaLnBrk="1" hangingPunct="1">
              <a:spcBef>
                <a:spcPts val="663"/>
              </a:spcBef>
              <a:buClr>
                <a:srgbClr val="BC0E34"/>
              </a:buClr>
              <a:buFont typeface="Wingdings" panose="05000000000000000000" pitchFamily="2" charset="2"/>
              <a:buChar char=""/>
            </a:pPr>
            <a:r>
              <a:rPr lang="en-US" altLang="en-US" sz="2200" dirty="0">
                <a:solidFill>
                  <a:srgbClr val="00305B"/>
                </a:solidFill>
                <a:latin typeface="Arial" panose="020B0604020202020204" pitchFamily="34" charset="0"/>
              </a:rPr>
              <a:t>In</a:t>
            </a:r>
            <a:r>
              <a:rPr lang="en-US" altLang="en-US" sz="22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dirty="0">
                <a:solidFill>
                  <a:srgbClr val="00305B"/>
                </a:solidFill>
                <a:latin typeface="Arial" panose="020B0604020202020204" pitchFamily="34" charset="0"/>
              </a:rPr>
              <a:t>the</a:t>
            </a:r>
            <a:r>
              <a:rPr lang="en-US" altLang="en-US" sz="22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dirty="0">
                <a:solidFill>
                  <a:srgbClr val="00305B"/>
                </a:solidFill>
                <a:latin typeface="Arial" panose="020B0604020202020204" pitchFamily="34" charset="0"/>
              </a:rPr>
              <a:t>interest</a:t>
            </a:r>
            <a:r>
              <a:rPr lang="en-US" altLang="en-US" sz="22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dirty="0">
                <a:solidFill>
                  <a:srgbClr val="00305B"/>
                </a:solidFill>
                <a:latin typeface="Arial" panose="020B0604020202020204" pitchFamily="34" charset="0"/>
              </a:rPr>
              <a:t>of</a:t>
            </a:r>
            <a:r>
              <a:rPr lang="en-US" altLang="en-US" sz="22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dirty="0">
                <a:solidFill>
                  <a:srgbClr val="00305B"/>
                </a:solidFill>
                <a:latin typeface="Arial" panose="020B0604020202020204" pitchFamily="34" charset="0"/>
              </a:rPr>
              <a:t>students</a:t>
            </a:r>
            <a:endParaRPr lang="en-US" altLang="en-US" sz="2200" dirty="0">
              <a:latin typeface="Arial" panose="020B0604020202020204" pitchFamily="34" charset="0"/>
            </a:endParaRPr>
          </a:p>
          <a:p>
            <a:pPr eaLnBrk="1" hangingPunct="1">
              <a:lnSpc>
                <a:spcPct val="79000"/>
              </a:lnSpc>
              <a:spcBef>
                <a:spcPts val="1238"/>
              </a:spcBef>
              <a:buClr>
                <a:srgbClr val="BC0E34"/>
              </a:buClr>
              <a:buFont typeface="Wingdings" panose="05000000000000000000" pitchFamily="2" charset="2"/>
              <a:buChar char=""/>
            </a:pPr>
            <a:r>
              <a:rPr lang="en-US" altLang="en-US" sz="2200" dirty="0">
                <a:solidFill>
                  <a:srgbClr val="00305B"/>
                </a:solidFill>
                <a:latin typeface="Arial" panose="020B0604020202020204" pitchFamily="34" charset="0"/>
              </a:rPr>
              <a:t>To advise on the need or appropriateness of measures such as the reconsideration of grades or scaling.</a:t>
            </a:r>
          </a:p>
          <a:p>
            <a:pPr eaLnBrk="1" hangingPunct="1">
              <a:lnSpc>
                <a:spcPts val="2125"/>
              </a:lnSpc>
              <a:spcBef>
                <a:spcPts val="1175"/>
              </a:spcBef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US" altLang="en-US" sz="2200" dirty="0">
                <a:solidFill>
                  <a:srgbClr val="00305B"/>
                </a:solidFill>
                <a:latin typeface="Arial" panose="020B0604020202020204" pitchFamily="34" charset="0"/>
              </a:rPr>
              <a:t>External</a:t>
            </a:r>
            <a:r>
              <a:rPr lang="en-US" altLang="en-US" sz="22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dirty="0">
                <a:solidFill>
                  <a:srgbClr val="00305B"/>
                </a:solidFill>
                <a:latin typeface="Arial" panose="020B0604020202020204" pitchFamily="34" charset="0"/>
              </a:rPr>
              <a:t>Examiners</a:t>
            </a:r>
            <a:r>
              <a:rPr lang="en-US" altLang="en-US" sz="22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dirty="0">
                <a:solidFill>
                  <a:srgbClr val="00305B"/>
                </a:solidFill>
                <a:latin typeface="Arial" panose="020B0604020202020204" pitchFamily="34" charset="0"/>
              </a:rPr>
              <a:t>should</a:t>
            </a:r>
            <a:r>
              <a:rPr lang="en-US" altLang="en-US" sz="22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dirty="0">
                <a:solidFill>
                  <a:srgbClr val="00305B"/>
                </a:solidFill>
                <a:latin typeface="Arial" panose="020B0604020202020204" pitchFamily="34" charset="0"/>
              </a:rPr>
              <a:t>query/ask</a:t>
            </a:r>
            <a:r>
              <a:rPr lang="en-US" altLang="en-US" sz="22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dirty="0">
                <a:solidFill>
                  <a:srgbClr val="00305B"/>
                </a:solidFill>
                <a:latin typeface="Arial" panose="020B0604020202020204" pitchFamily="34" charset="0"/>
              </a:rPr>
              <a:t>for</a:t>
            </a:r>
            <a:r>
              <a:rPr lang="en-US" altLang="en-US" sz="22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dirty="0">
                <a:solidFill>
                  <a:srgbClr val="00305B"/>
                </a:solidFill>
                <a:latin typeface="Arial" panose="020B0604020202020204" pitchFamily="34" charset="0"/>
              </a:rPr>
              <a:t>clarification</a:t>
            </a:r>
            <a:r>
              <a:rPr lang="en-US" altLang="en-US" sz="22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dirty="0">
                <a:solidFill>
                  <a:srgbClr val="00305B"/>
                </a:solidFill>
                <a:latin typeface="Arial" panose="020B0604020202020204" pitchFamily="34" charset="0"/>
              </a:rPr>
              <a:t>where</a:t>
            </a:r>
            <a:r>
              <a:rPr lang="en-US" altLang="en-US" sz="22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dirty="0">
                <a:solidFill>
                  <a:srgbClr val="00305B"/>
                </a:solidFill>
                <a:latin typeface="Arial" panose="020B0604020202020204" pitchFamily="34" charset="0"/>
              </a:rPr>
              <a:t>needed.</a:t>
            </a:r>
            <a:endParaRPr lang="en-US" altLang="en-US" sz="22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AB5E240A-31F2-4863-94D7-6BFB07125344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marL="127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sz="2800" spc="-15" dirty="0"/>
              <a:t>Panels</a:t>
            </a:r>
            <a:r>
              <a:rPr sz="2800" spc="40" dirty="0">
                <a:latin typeface="Times New Roman"/>
                <a:cs typeface="Times New Roman"/>
              </a:rPr>
              <a:t> </a:t>
            </a:r>
            <a:r>
              <a:rPr sz="2800" spc="-15" dirty="0"/>
              <a:t>o</a:t>
            </a:r>
            <a:r>
              <a:rPr sz="2800" spc="-10" dirty="0"/>
              <a:t>f</a:t>
            </a:r>
            <a:r>
              <a:rPr sz="2800" spc="85" dirty="0">
                <a:latin typeface="Times New Roman"/>
                <a:cs typeface="Times New Roman"/>
              </a:rPr>
              <a:t> </a:t>
            </a:r>
            <a:r>
              <a:rPr sz="2800" spc="-20" dirty="0"/>
              <a:t>Examine</a:t>
            </a:r>
            <a:r>
              <a:rPr sz="2800" spc="-10" dirty="0"/>
              <a:t>r</a:t>
            </a:r>
            <a:r>
              <a:rPr sz="2800" spc="-20" dirty="0"/>
              <a:t>s</a:t>
            </a:r>
            <a:r>
              <a:rPr sz="2800" spc="20" dirty="0">
                <a:latin typeface="Times New Roman"/>
                <a:cs typeface="Times New Roman"/>
              </a:rPr>
              <a:t> </a:t>
            </a:r>
            <a:r>
              <a:rPr sz="2800" spc="-40" dirty="0"/>
              <a:t>Con</a:t>
            </a:r>
            <a:r>
              <a:rPr sz="2800" spc="-10" dirty="0"/>
              <a:t>ti</a:t>
            </a:r>
            <a:r>
              <a:rPr sz="2800" spc="-40" dirty="0"/>
              <a:t>nu</a:t>
            </a:r>
            <a:r>
              <a:rPr sz="2800" spc="-25" dirty="0"/>
              <a:t>ed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4" name="object 4">
            <a:extLst>
              <a:ext uri="{FF2B5EF4-FFF2-40B4-BE49-F238E27FC236}">
                <a16:creationId xmlns:a16="http://schemas.microsoft.com/office/drawing/2014/main" id="{390DA5E7-DE84-4058-9741-AFC8A2422F08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 vert="horz" rtlCol="0"/>
          <a:lstStyle/>
          <a:p>
            <a:pPr>
              <a:defRPr/>
            </a:pPr>
            <a:r>
              <a:t>Brunel</a:t>
            </a:r>
            <a:r>
              <a:rPr>
                <a:latin typeface="Times New Roman"/>
                <a:cs typeface="Times New Roman"/>
              </a:rPr>
              <a:t>  </a:t>
            </a:r>
            <a:r>
              <a:rPr spc="-5"/>
              <a:t>Un</a:t>
            </a:r>
            <a:r>
              <a:rPr spc="5"/>
              <a:t>i</a:t>
            </a:r>
            <a:r>
              <a:rPr spc="-10"/>
              <a:t>v</a:t>
            </a:r>
            <a:r>
              <a:t>er</a:t>
            </a:r>
            <a:r>
              <a:rPr spc="-10"/>
              <a:t>s</a:t>
            </a:r>
            <a:r>
              <a:t>i</a:t>
            </a:r>
            <a:r>
              <a:rPr spc="-5"/>
              <a:t>ty</a:t>
            </a:r>
            <a:r>
              <a:rPr>
                <a:latin typeface="Times New Roman"/>
                <a:cs typeface="Times New Roman"/>
              </a:rPr>
              <a:t> </a:t>
            </a:r>
            <a:r>
              <a:rPr spc="-90">
                <a:latin typeface="Times New Roman"/>
                <a:cs typeface="Times New Roman"/>
              </a:rPr>
              <a:t> </a:t>
            </a:r>
            <a:r>
              <a:rPr spc="-10"/>
              <a:t>London</a:t>
            </a:r>
          </a:p>
        </p:txBody>
      </p:sp>
      <p:sp>
        <p:nvSpPr>
          <p:cNvPr id="74756" name="object 3">
            <a:extLst>
              <a:ext uri="{FF2B5EF4-FFF2-40B4-BE49-F238E27FC236}">
                <a16:creationId xmlns:a16="http://schemas.microsoft.com/office/drawing/2014/main" id="{0BDE919D-6D0E-4AAF-8811-A4A25C5947C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0200" y="1166813"/>
            <a:ext cx="8128000" cy="50895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marL="355600" indent="-342900">
              <a:tabLst>
                <a:tab pos="357188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tabLst>
                <a:tab pos="357188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tabLst>
                <a:tab pos="357188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tabLst>
                <a:tab pos="357188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tabLst>
                <a:tab pos="357188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57188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57188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57188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57188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90000"/>
              </a:lnSpc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If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the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Panel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is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not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satisfied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with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the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fairness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or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integrity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of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assessments/marking,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it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should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>
                <a:solidFill>
                  <a:srgbClr val="00305B"/>
                </a:solidFill>
                <a:latin typeface="Arial" panose="020B0604020202020204" pitchFamily="34" charset="0"/>
              </a:rPr>
              <a:t>not</a:t>
            </a:r>
            <a:r>
              <a:rPr lang="en-US" altLang="en-US" sz="2400" b="1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confirm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grades/marks.</a:t>
            </a:r>
            <a:endParaRPr lang="en-US" altLang="en-US" sz="2400" dirty="0">
              <a:latin typeface="Arial" panose="020B0604020202020204" pitchFamily="34" charset="0"/>
            </a:endParaRPr>
          </a:p>
          <a:p>
            <a:pPr eaLnBrk="1" hangingPunct="1">
              <a:lnSpc>
                <a:spcPts val="2588"/>
              </a:lnSpc>
              <a:spcBef>
                <a:spcPts val="1225"/>
              </a:spcBef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Appropriate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action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is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normally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for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assessors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to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reconsider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grade/marks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for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an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entire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block.</a:t>
            </a:r>
            <a:endParaRPr lang="en-US" altLang="en-US" sz="2400" dirty="0">
              <a:latin typeface="Arial" panose="020B0604020202020204" pitchFamily="34" charset="0"/>
            </a:endParaRPr>
          </a:p>
          <a:p>
            <a:pPr eaLnBrk="1" hangingPunct="1">
              <a:spcBef>
                <a:spcPts val="863"/>
              </a:spcBef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Rounding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by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Panels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is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not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permitted.</a:t>
            </a:r>
            <a:endParaRPr lang="en-US" altLang="en-US" sz="2400" dirty="0">
              <a:latin typeface="Arial" panose="020B0604020202020204" pitchFamily="34" charset="0"/>
            </a:endParaRPr>
          </a:p>
          <a:p>
            <a:pPr algn="just" eaLnBrk="1" hangingPunct="1">
              <a:lnSpc>
                <a:spcPct val="90000"/>
              </a:lnSpc>
              <a:spcBef>
                <a:spcPts val="1200"/>
              </a:spcBef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Only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in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very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exceptional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circumstances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may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the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Panel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scale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grades/marks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for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a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particular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assessment;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if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so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it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must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record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the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justification.</a:t>
            </a:r>
            <a:endParaRPr lang="en-US" altLang="en-US" sz="2400" dirty="0">
              <a:latin typeface="Arial" panose="020B0604020202020204" pitchFamily="34" charset="0"/>
            </a:endParaRPr>
          </a:p>
          <a:p>
            <a:pPr eaLnBrk="1" hangingPunct="1">
              <a:lnSpc>
                <a:spcPct val="90000"/>
              </a:lnSpc>
              <a:spcBef>
                <a:spcPts val="1200"/>
              </a:spcBef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Grades/marks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may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u="sng" dirty="0">
                <a:solidFill>
                  <a:srgbClr val="00305B"/>
                </a:solidFill>
                <a:latin typeface="Arial" panose="020B0604020202020204" pitchFamily="34" charset="0"/>
              </a:rPr>
              <a:t>not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be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adjusted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for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individual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students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(unless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wrongly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recorded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or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additional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information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is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presented).</a:t>
            </a:r>
            <a:endParaRPr lang="en-US" altLang="en-US" sz="2400" dirty="0">
              <a:latin typeface="Arial" panose="020B0604020202020204" pitchFamily="34" charset="0"/>
            </a:endParaRPr>
          </a:p>
          <a:p>
            <a:pPr eaLnBrk="1" hangingPunct="1">
              <a:spcBef>
                <a:spcPts val="900"/>
              </a:spcBef>
            </a:pPr>
            <a:endParaRPr lang="en-US" altLang="en-US" sz="24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BF109515-0AA7-41E4-A3D0-78A556B569A7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marL="127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sz="2800" spc="-25" dirty="0"/>
              <a:t>Board</a:t>
            </a:r>
            <a:r>
              <a:rPr sz="2800" spc="-20" dirty="0"/>
              <a:t>s</a:t>
            </a:r>
            <a:r>
              <a:rPr sz="2800" spc="75" dirty="0">
                <a:latin typeface="Times New Roman"/>
                <a:cs typeface="Times New Roman"/>
              </a:rPr>
              <a:t> </a:t>
            </a:r>
            <a:r>
              <a:rPr sz="2800" spc="-15" dirty="0"/>
              <a:t>o</a:t>
            </a:r>
            <a:r>
              <a:rPr sz="2800" spc="-10" dirty="0"/>
              <a:t>f</a:t>
            </a:r>
            <a:r>
              <a:rPr sz="2800" spc="70" dirty="0">
                <a:latin typeface="Times New Roman"/>
                <a:cs typeface="Times New Roman"/>
              </a:rPr>
              <a:t> </a:t>
            </a:r>
            <a:r>
              <a:rPr sz="2800" spc="-40" dirty="0"/>
              <a:t>E</a:t>
            </a:r>
            <a:r>
              <a:rPr sz="2800" spc="-25" dirty="0"/>
              <a:t>x</a:t>
            </a:r>
            <a:r>
              <a:rPr sz="2800" spc="-40" dirty="0"/>
              <a:t>am</a:t>
            </a:r>
            <a:r>
              <a:rPr sz="2800" spc="-20" dirty="0"/>
              <a:t>in</a:t>
            </a:r>
            <a:r>
              <a:rPr sz="2800" spc="-35" dirty="0"/>
              <a:t>e</a:t>
            </a:r>
            <a:r>
              <a:rPr sz="2800" spc="-20" dirty="0"/>
              <a:t>rs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4" name="object 4">
            <a:extLst>
              <a:ext uri="{FF2B5EF4-FFF2-40B4-BE49-F238E27FC236}">
                <a16:creationId xmlns:a16="http://schemas.microsoft.com/office/drawing/2014/main" id="{C9B757B9-D88B-4BA9-8FBB-E17148053B2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 vert="horz" rtlCol="0"/>
          <a:lstStyle/>
          <a:p>
            <a:pPr>
              <a:defRPr/>
            </a:pPr>
            <a:r>
              <a:t>Brunel</a:t>
            </a:r>
            <a:r>
              <a:rPr>
                <a:latin typeface="Times New Roman"/>
                <a:cs typeface="Times New Roman"/>
              </a:rPr>
              <a:t>  </a:t>
            </a:r>
            <a:r>
              <a:rPr spc="-5"/>
              <a:t>Un</a:t>
            </a:r>
            <a:r>
              <a:rPr spc="5"/>
              <a:t>i</a:t>
            </a:r>
            <a:r>
              <a:rPr spc="-10"/>
              <a:t>v</a:t>
            </a:r>
            <a:r>
              <a:t>er</a:t>
            </a:r>
            <a:r>
              <a:rPr spc="-10"/>
              <a:t>s</a:t>
            </a:r>
            <a:r>
              <a:t>i</a:t>
            </a:r>
            <a:r>
              <a:rPr spc="-5"/>
              <a:t>ty</a:t>
            </a:r>
            <a:r>
              <a:rPr>
                <a:latin typeface="Times New Roman"/>
                <a:cs typeface="Times New Roman"/>
              </a:rPr>
              <a:t> </a:t>
            </a:r>
            <a:r>
              <a:rPr spc="-90">
                <a:latin typeface="Times New Roman"/>
                <a:cs typeface="Times New Roman"/>
              </a:rPr>
              <a:t> </a:t>
            </a:r>
            <a:r>
              <a:rPr spc="-10"/>
              <a:t>London</a:t>
            </a:r>
          </a:p>
        </p:txBody>
      </p:sp>
      <p:sp>
        <p:nvSpPr>
          <p:cNvPr id="76804" name="object 3">
            <a:extLst>
              <a:ext uri="{FF2B5EF4-FFF2-40B4-BE49-F238E27FC236}">
                <a16:creationId xmlns:a16="http://schemas.microsoft.com/office/drawing/2014/main" id="{A73C68CC-3AA3-47D7-B4BD-425528EADF9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3688" y="1066800"/>
            <a:ext cx="8393112" cy="52107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marL="357188" indent="-344488">
              <a:tabLst>
                <a:tab pos="358775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tabLst>
                <a:tab pos="358775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tabLst>
                <a:tab pos="358775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tabLst>
                <a:tab pos="358775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tabLst>
                <a:tab pos="358775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58775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58775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58775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58775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ts val="2863"/>
              </a:lnSpc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Boards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of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Examiners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are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constituted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in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accordance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with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Panel and Board of Examiners Protocol.</a:t>
            </a:r>
            <a:endParaRPr lang="en-US" altLang="en-US" sz="2400" dirty="0">
              <a:latin typeface="Arial" panose="020B0604020202020204" pitchFamily="34" charset="0"/>
            </a:endParaRPr>
          </a:p>
          <a:p>
            <a:pPr algn="just" eaLnBrk="1" hangingPunct="1">
              <a:lnSpc>
                <a:spcPct val="99000"/>
              </a:lnSpc>
              <a:spcBef>
                <a:spcPts val="1138"/>
              </a:spcBef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Whilst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Panels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are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responsible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for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agreeing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marks/grades,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Boards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are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responsible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for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agreeing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awards,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progression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and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re-assessment.</a:t>
            </a:r>
            <a:endParaRPr lang="en-US" altLang="en-US" sz="2400" dirty="0">
              <a:latin typeface="Arial" panose="020B0604020202020204" pitchFamily="34" charset="0"/>
            </a:endParaRPr>
          </a:p>
          <a:p>
            <a:pPr eaLnBrk="1" hangingPunct="1">
              <a:lnSpc>
                <a:spcPts val="2863"/>
              </a:lnSpc>
              <a:spcBef>
                <a:spcPts val="1325"/>
              </a:spcBef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Paperwork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will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be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presented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to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the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Board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with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(</a:t>
            </a:r>
            <a:r>
              <a:rPr lang="en-US" altLang="en-US" sz="2400" dirty="0" err="1">
                <a:solidFill>
                  <a:srgbClr val="00305B"/>
                </a:solidFill>
                <a:latin typeface="Arial" panose="020B0604020202020204" pitchFamily="34" charset="0"/>
              </a:rPr>
              <a:t>anonymised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)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student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profiles.</a:t>
            </a:r>
          </a:p>
          <a:p>
            <a:pPr eaLnBrk="1" hangingPunct="1">
              <a:lnSpc>
                <a:spcPts val="2863"/>
              </a:lnSpc>
              <a:spcBef>
                <a:spcPts val="1325"/>
              </a:spcBef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US" altLang="en-US" sz="2400" dirty="0" err="1">
                <a:solidFill>
                  <a:srgbClr val="00305B"/>
                </a:solidFill>
                <a:latin typeface="Arial" panose="020B0604020202020204" pitchFamily="34" charset="0"/>
              </a:rPr>
              <a:t>Programme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 Lead confirms appropriate processes have been followed</a:t>
            </a:r>
            <a:endParaRPr lang="en-US" altLang="en-US" sz="2400" dirty="0">
              <a:latin typeface="Arial" panose="020B0604020202020204" pitchFamily="34" charset="0"/>
            </a:endParaRPr>
          </a:p>
          <a:p>
            <a:pPr eaLnBrk="1" hangingPunct="1">
              <a:lnSpc>
                <a:spcPts val="2863"/>
              </a:lnSpc>
              <a:spcBef>
                <a:spcPts val="1225"/>
              </a:spcBef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Decisions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will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be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made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regarding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students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with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accepted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extenuating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circumstances.</a:t>
            </a:r>
            <a:endParaRPr lang="en-US" altLang="en-US" sz="2400" dirty="0">
              <a:latin typeface="Arial" panose="020B0604020202020204" pitchFamily="34" charset="0"/>
            </a:endParaRPr>
          </a:p>
          <a:p>
            <a:pPr marL="12700" indent="0" eaLnBrk="1" hangingPunct="1">
              <a:spcBef>
                <a:spcPts val="1125"/>
              </a:spcBef>
              <a:buClr>
                <a:srgbClr val="FF0000"/>
              </a:buClr>
            </a:pPr>
            <a:endParaRPr lang="en-US" altLang="en-US" sz="24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948DBF7A-31A8-4867-B049-CCF8DD9C333C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marL="127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sz="2800" spc="-25" dirty="0"/>
              <a:t>Board</a:t>
            </a:r>
            <a:r>
              <a:rPr sz="2800" spc="-20" dirty="0"/>
              <a:t>s</a:t>
            </a:r>
            <a:r>
              <a:rPr sz="2800" spc="60" dirty="0">
                <a:latin typeface="Times New Roman"/>
                <a:cs typeface="Times New Roman"/>
              </a:rPr>
              <a:t> </a:t>
            </a:r>
            <a:r>
              <a:rPr sz="2800" spc="-15" dirty="0"/>
              <a:t>o</a:t>
            </a:r>
            <a:r>
              <a:rPr sz="2800" spc="-10" dirty="0"/>
              <a:t>f</a:t>
            </a:r>
            <a:r>
              <a:rPr sz="2800" spc="70" dirty="0">
                <a:latin typeface="Times New Roman"/>
                <a:cs typeface="Times New Roman"/>
              </a:rPr>
              <a:t> </a:t>
            </a:r>
            <a:r>
              <a:rPr sz="2800" spc="-20" dirty="0"/>
              <a:t>Examine</a:t>
            </a:r>
            <a:r>
              <a:rPr sz="2800" spc="-10" dirty="0"/>
              <a:t>r</a:t>
            </a:r>
            <a:r>
              <a:rPr sz="2800" spc="-20" dirty="0"/>
              <a:t>s</a:t>
            </a:r>
            <a:r>
              <a:rPr sz="2800" spc="30" dirty="0">
                <a:latin typeface="Times New Roman"/>
                <a:cs typeface="Times New Roman"/>
              </a:rPr>
              <a:t> </a:t>
            </a:r>
            <a:r>
              <a:rPr sz="2800" spc="-40" dirty="0"/>
              <a:t>Con</a:t>
            </a:r>
            <a:r>
              <a:rPr sz="2800" spc="-10" dirty="0"/>
              <a:t>ti</a:t>
            </a:r>
            <a:r>
              <a:rPr sz="2800" spc="-40" dirty="0"/>
              <a:t>nu</a:t>
            </a:r>
            <a:r>
              <a:rPr sz="2800" spc="-25" dirty="0"/>
              <a:t>ed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4" name="object 4">
            <a:extLst>
              <a:ext uri="{FF2B5EF4-FFF2-40B4-BE49-F238E27FC236}">
                <a16:creationId xmlns:a16="http://schemas.microsoft.com/office/drawing/2014/main" id="{66AA84CF-3A33-4B5C-BBCD-9217472E27EE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 vert="horz" rtlCol="0"/>
          <a:lstStyle/>
          <a:p>
            <a:pPr>
              <a:defRPr/>
            </a:pPr>
            <a:r>
              <a:t>Brunel</a:t>
            </a:r>
            <a:r>
              <a:rPr>
                <a:latin typeface="Times New Roman"/>
                <a:cs typeface="Times New Roman"/>
              </a:rPr>
              <a:t>  </a:t>
            </a:r>
            <a:r>
              <a:rPr spc="-5"/>
              <a:t>Un</a:t>
            </a:r>
            <a:r>
              <a:rPr spc="5"/>
              <a:t>i</a:t>
            </a:r>
            <a:r>
              <a:rPr spc="-10"/>
              <a:t>v</a:t>
            </a:r>
            <a:r>
              <a:t>er</a:t>
            </a:r>
            <a:r>
              <a:rPr spc="-10"/>
              <a:t>s</a:t>
            </a:r>
            <a:r>
              <a:t>i</a:t>
            </a:r>
            <a:r>
              <a:rPr spc="-5"/>
              <a:t>ty</a:t>
            </a:r>
            <a:r>
              <a:rPr>
                <a:latin typeface="Times New Roman"/>
                <a:cs typeface="Times New Roman"/>
              </a:rPr>
              <a:t> </a:t>
            </a:r>
            <a:r>
              <a:rPr spc="-90">
                <a:latin typeface="Times New Roman"/>
                <a:cs typeface="Times New Roman"/>
              </a:rPr>
              <a:t> </a:t>
            </a:r>
            <a:r>
              <a:rPr spc="-10"/>
              <a:t>London</a:t>
            </a:r>
          </a:p>
        </p:txBody>
      </p:sp>
      <p:sp>
        <p:nvSpPr>
          <p:cNvPr id="78852" name="object 3">
            <a:extLst>
              <a:ext uri="{FF2B5EF4-FFF2-40B4-BE49-F238E27FC236}">
                <a16:creationId xmlns:a16="http://schemas.microsoft.com/office/drawing/2014/main" id="{9EDA59B1-B6E1-4836-8AC7-F744CC65F5D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3688" y="1343025"/>
            <a:ext cx="8104187" cy="4386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marL="357188" indent="-344488">
              <a:tabLst>
                <a:tab pos="358775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815975" indent="-346075">
              <a:tabLst>
                <a:tab pos="358775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273175" indent="-346075">
              <a:tabLst>
                <a:tab pos="358775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tabLst>
                <a:tab pos="358775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tabLst>
                <a:tab pos="358775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58775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58775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58775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58775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US" altLang="en-US" sz="2200">
                <a:solidFill>
                  <a:srgbClr val="00305B"/>
                </a:solidFill>
                <a:latin typeface="Arial" panose="020B0604020202020204" pitchFamily="34" charset="0"/>
              </a:rPr>
              <a:t>The</a:t>
            </a:r>
            <a:r>
              <a:rPr lang="en-US" altLang="en-US" sz="22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>
                <a:solidFill>
                  <a:srgbClr val="00305B"/>
                </a:solidFill>
                <a:latin typeface="Arial" panose="020B0604020202020204" pitchFamily="34" charset="0"/>
              </a:rPr>
              <a:t>role</a:t>
            </a:r>
            <a:r>
              <a:rPr lang="en-US" altLang="en-US" sz="22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>
                <a:solidFill>
                  <a:srgbClr val="00305B"/>
                </a:solidFill>
                <a:latin typeface="Arial" panose="020B0604020202020204" pitchFamily="34" charset="0"/>
              </a:rPr>
              <a:t>of</a:t>
            </a:r>
            <a:r>
              <a:rPr lang="en-US" altLang="en-US" sz="22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>
                <a:solidFill>
                  <a:srgbClr val="00305B"/>
                </a:solidFill>
                <a:latin typeface="Arial" panose="020B0604020202020204" pitchFamily="34" charset="0"/>
              </a:rPr>
              <a:t>an</a:t>
            </a:r>
            <a:r>
              <a:rPr lang="en-US" altLang="en-US" sz="22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>
                <a:solidFill>
                  <a:srgbClr val="00305B"/>
                </a:solidFill>
                <a:latin typeface="Arial" panose="020B0604020202020204" pitchFamily="34" charset="0"/>
              </a:rPr>
              <a:t>external</a:t>
            </a:r>
            <a:r>
              <a:rPr lang="en-US" altLang="en-US" sz="22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>
                <a:solidFill>
                  <a:srgbClr val="00305B"/>
                </a:solidFill>
                <a:latin typeface="Arial" panose="020B0604020202020204" pitchFamily="34" charset="0"/>
              </a:rPr>
              <a:t>examiner</a:t>
            </a:r>
            <a:r>
              <a:rPr lang="en-US" altLang="en-US" sz="22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>
                <a:solidFill>
                  <a:srgbClr val="00305B"/>
                </a:solidFill>
                <a:latin typeface="Arial" panose="020B0604020202020204" pitchFamily="34" charset="0"/>
              </a:rPr>
              <a:t>at</a:t>
            </a:r>
            <a:r>
              <a:rPr lang="en-US" altLang="en-US" sz="22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>
                <a:solidFill>
                  <a:srgbClr val="00305B"/>
                </a:solidFill>
                <a:latin typeface="Arial" panose="020B0604020202020204" pitchFamily="34" charset="0"/>
              </a:rPr>
              <a:t>a</a:t>
            </a:r>
            <a:r>
              <a:rPr lang="en-US" altLang="en-US" sz="22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>
                <a:solidFill>
                  <a:srgbClr val="00305B"/>
                </a:solidFill>
                <a:latin typeface="Arial" panose="020B0604020202020204" pitchFamily="34" charset="0"/>
              </a:rPr>
              <a:t>Board</a:t>
            </a:r>
            <a:r>
              <a:rPr lang="en-US" altLang="en-US" sz="22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>
                <a:solidFill>
                  <a:srgbClr val="00305B"/>
                </a:solidFill>
                <a:latin typeface="Arial" panose="020B0604020202020204" pitchFamily="34" charset="0"/>
              </a:rPr>
              <a:t>of</a:t>
            </a:r>
            <a:r>
              <a:rPr lang="en-US" altLang="en-US" sz="22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>
                <a:solidFill>
                  <a:srgbClr val="00305B"/>
                </a:solidFill>
                <a:latin typeface="Arial" panose="020B0604020202020204" pitchFamily="34" charset="0"/>
              </a:rPr>
              <a:t>Examiners</a:t>
            </a:r>
            <a:r>
              <a:rPr lang="en-US" altLang="en-US" sz="22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>
                <a:solidFill>
                  <a:srgbClr val="00305B"/>
                </a:solidFill>
                <a:latin typeface="Arial" panose="020B0604020202020204" pitchFamily="34" charset="0"/>
              </a:rPr>
              <a:t>is</a:t>
            </a:r>
            <a:r>
              <a:rPr lang="en-US" altLang="en-US" sz="22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>
                <a:solidFill>
                  <a:srgbClr val="00305B"/>
                </a:solidFill>
                <a:latin typeface="Arial" panose="020B0604020202020204" pitchFamily="34" charset="0"/>
              </a:rPr>
              <a:t>to:</a:t>
            </a:r>
            <a:endParaRPr lang="en-US" altLang="en-US" sz="2200">
              <a:latin typeface="Arial" panose="020B0604020202020204" pitchFamily="34" charset="0"/>
            </a:endParaRPr>
          </a:p>
          <a:p>
            <a:pPr lvl="1" eaLnBrk="1" hangingPunct="1">
              <a:spcBef>
                <a:spcPts val="1200"/>
              </a:spcBef>
              <a:buClr>
                <a:srgbClr val="BC0E34"/>
              </a:buClr>
              <a:buFont typeface="Wingdings" panose="05000000000000000000" pitchFamily="2" charset="2"/>
              <a:buChar char=""/>
            </a:pPr>
            <a:r>
              <a:rPr lang="en-US" altLang="en-US" sz="2200">
                <a:solidFill>
                  <a:srgbClr val="00305B"/>
                </a:solidFill>
                <a:latin typeface="Arial" panose="020B0604020202020204" pitchFamily="34" charset="0"/>
              </a:rPr>
              <a:t>Contribute</a:t>
            </a:r>
            <a:r>
              <a:rPr lang="en-US" altLang="en-US" sz="22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>
                <a:solidFill>
                  <a:srgbClr val="00305B"/>
                </a:solidFill>
                <a:latin typeface="Arial" panose="020B0604020202020204" pitchFamily="34" charset="0"/>
              </a:rPr>
              <a:t>to</a:t>
            </a:r>
            <a:r>
              <a:rPr lang="en-US" altLang="en-US" sz="22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>
                <a:solidFill>
                  <a:srgbClr val="00305B"/>
                </a:solidFill>
                <a:latin typeface="Arial" panose="020B0604020202020204" pitchFamily="34" charset="0"/>
              </a:rPr>
              <a:t>Board</a:t>
            </a:r>
            <a:r>
              <a:rPr lang="en-US" altLang="en-US" sz="22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>
                <a:solidFill>
                  <a:srgbClr val="00305B"/>
                </a:solidFill>
                <a:latin typeface="Arial" panose="020B0604020202020204" pitchFamily="34" charset="0"/>
              </a:rPr>
              <a:t>discussion</a:t>
            </a:r>
            <a:r>
              <a:rPr lang="en-US" altLang="en-US" sz="22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>
                <a:solidFill>
                  <a:srgbClr val="00305B"/>
                </a:solidFill>
                <a:latin typeface="Arial" panose="020B0604020202020204" pitchFamily="34" charset="0"/>
              </a:rPr>
              <a:t>and</a:t>
            </a:r>
            <a:r>
              <a:rPr lang="en-US" altLang="en-US" sz="22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>
                <a:solidFill>
                  <a:srgbClr val="00305B"/>
                </a:solidFill>
                <a:latin typeface="Arial" panose="020B0604020202020204" pitchFamily="34" charset="0"/>
              </a:rPr>
              <a:t>decision</a:t>
            </a:r>
            <a:r>
              <a:rPr lang="en-US" altLang="en-US" sz="22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>
                <a:solidFill>
                  <a:srgbClr val="00305B"/>
                </a:solidFill>
                <a:latin typeface="Arial" panose="020B0604020202020204" pitchFamily="34" charset="0"/>
              </a:rPr>
              <a:t>making</a:t>
            </a:r>
            <a:r>
              <a:rPr lang="en-US" altLang="en-US" sz="22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>
                <a:solidFill>
                  <a:srgbClr val="00305B"/>
                </a:solidFill>
                <a:latin typeface="Arial" panose="020B0604020202020204" pitchFamily="34" charset="0"/>
              </a:rPr>
              <a:t>as</a:t>
            </a:r>
            <a:r>
              <a:rPr lang="en-US" altLang="en-US" sz="22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>
                <a:solidFill>
                  <a:srgbClr val="00305B"/>
                </a:solidFill>
                <a:latin typeface="Arial" panose="020B0604020202020204" pitchFamily="34" charset="0"/>
              </a:rPr>
              <a:t>required</a:t>
            </a:r>
            <a:endParaRPr lang="en-US" altLang="en-US" sz="2200">
              <a:latin typeface="Arial" panose="020B0604020202020204" pitchFamily="34" charset="0"/>
            </a:endParaRPr>
          </a:p>
          <a:p>
            <a:pPr lvl="1" eaLnBrk="1" hangingPunct="1">
              <a:spcBef>
                <a:spcPts val="1213"/>
              </a:spcBef>
              <a:buClr>
                <a:srgbClr val="BC0E34"/>
              </a:buClr>
              <a:buFont typeface="Wingdings" panose="05000000000000000000" pitchFamily="2" charset="2"/>
              <a:buChar char=""/>
            </a:pPr>
            <a:r>
              <a:rPr lang="en-US" altLang="en-US" sz="2200">
                <a:solidFill>
                  <a:srgbClr val="00305B"/>
                </a:solidFill>
                <a:latin typeface="Arial" panose="020B0604020202020204" pitchFamily="34" charset="0"/>
              </a:rPr>
              <a:t>To</a:t>
            </a:r>
            <a:r>
              <a:rPr lang="en-US" altLang="en-US" sz="22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>
                <a:solidFill>
                  <a:srgbClr val="00305B"/>
                </a:solidFill>
                <a:latin typeface="Arial" panose="020B0604020202020204" pitchFamily="34" charset="0"/>
              </a:rPr>
              <a:t>observe</a:t>
            </a:r>
            <a:r>
              <a:rPr lang="en-US" altLang="en-US" sz="22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>
                <a:solidFill>
                  <a:srgbClr val="00305B"/>
                </a:solidFill>
                <a:latin typeface="Arial" panose="020B0604020202020204" pitchFamily="34" charset="0"/>
              </a:rPr>
              <a:t>process</a:t>
            </a:r>
            <a:r>
              <a:rPr lang="en-US" altLang="en-US" sz="22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>
                <a:solidFill>
                  <a:srgbClr val="00305B"/>
                </a:solidFill>
                <a:latin typeface="Arial" panose="020B0604020202020204" pitchFamily="34" charset="0"/>
              </a:rPr>
              <a:t>and</a:t>
            </a:r>
            <a:r>
              <a:rPr lang="en-US" altLang="en-US" sz="22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>
                <a:solidFill>
                  <a:srgbClr val="00305B"/>
                </a:solidFill>
                <a:latin typeface="Arial" panose="020B0604020202020204" pitchFamily="34" charset="0"/>
              </a:rPr>
              <a:t>help</a:t>
            </a:r>
            <a:r>
              <a:rPr lang="en-US" altLang="en-US" sz="22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>
                <a:solidFill>
                  <a:srgbClr val="00305B"/>
                </a:solidFill>
                <a:latin typeface="Arial" panose="020B0604020202020204" pitchFamily="34" charset="0"/>
              </a:rPr>
              <a:t>ensure</a:t>
            </a:r>
            <a:r>
              <a:rPr lang="en-US" altLang="en-US" sz="22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>
                <a:solidFill>
                  <a:srgbClr val="00305B"/>
                </a:solidFill>
                <a:latin typeface="Arial" panose="020B0604020202020204" pitchFamily="34" charset="0"/>
              </a:rPr>
              <a:t>that</a:t>
            </a:r>
            <a:r>
              <a:rPr lang="en-US" altLang="en-US" sz="22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>
                <a:solidFill>
                  <a:srgbClr val="00305B"/>
                </a:solidFill>
                <a:latin typeface="Arial" panose="020B0604020202020204" pitchFamily="34" charset="0"/>
              </a:rPr>
              <a:t>Boards</a:t>
            </a:r>
            <a:r>
              <a:rPr lang="en-US" altLang="en-US" sz="22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>
                <a:solidFill>
                  <a:srgbClr val="00305B"/>
                </a:solidFill>
                <a:latin typeface="Arial" panose="020B0604020202020204" pitchFamily="34" charset="0"/>
              </a:rPr>
              <a:t>operate:</a:t>
            </a:r>
            <a:endParaRPr lang="en-US" altLang="en-US" sz="2200">
              <a:latin typeface="Arial" panose="020B0604020202020204" pitchFamily="34" charset="0"/>
            </a:endParaRPr>
          </a:p>
          <a:p>
            <a:pPr lvl="2" eaLnBrk="1" hangingPunct="1">
              <a:spcBef>
                <a:spcPts val="1188"/>
              </a:spcBef>
              <a:buClr>
                <a:srgbClr val="BC0E34"/>
              </a:buClr>
              <a:buFont typeface="Wingdings" panose="05000000000000000000" pitchFamily="2" charset="2"/>
              <a:buChar char=""/>
            </a:pPr>
            <a:r>
              <a:rPr lang="en-US" altLang="en-US" sz="2200">
                <a:solidFill>
                  <a:srgbClr val="00305B"/>
                </a:solidFill>
                <a:latin typeface="Arial" panose="020B0604020202020204" pitchFamily="34" charset="0"/>
              </a:rPr>
              <a:t>Fairly</a:t>
            </a:r>
            <a:endParaRPr lang="en-US" altLang="en-US" sz="2200">
              <a:latin typeface="Arial" panose="020B0604020202020204" pitchFamily="34" charset="0"/>
            </a:endParaRPr>
          </a:p>
          <a:p>
            <a:pPr lvl="2" eaLnBrk="1" hangingPunct="1">
              <a:spcBef>
                <a:spcPts val="1200"/>
              </a:spcBef>
              <a:buClr>
                <a:srgbClr val="BC0E34"/>
              </a:buClr>
              <a:buFont typeface="Wingdings" panose="05000000000000000000" pitchFamily="2" charset="2"/>
              <a:buChar char=""/>
            </a:pPr>
            <a:r>
              <a:rPr lang="en-US" altLang="en-US" sz="2200">
                <a:solidFill>
                  <a:srgbClr val="00305B"/>
                </a:solidFill>
                <a:latin typeface="Arial" panose="020B0604020202020204" pitchFamily="34" charset="0"/>
              </a:rPr>
              <a:t>Consistently</a:t>
            </a:r>
            <a:endParaRPr lang="en-US" altLang="en-US" sz="2200">
              <a:latin typeface="Arial" panose="020B0604020202020204" pitchFamily="34" charset="0"/>
            </a:endParaRPr>
          </a:p>
          <a:p>
            <a:pPr lvl="2" eaLnBrk="1" hangingPunct="1">
              <a:spcBef>
                <a:spcPts val="1200"/>
              </a:spcBef>
              <a:buClr>
                <a:srgbClr val="BC0E34"/>
              </a:buClr>
              <a:buFont typeface="Wingdings" panose="05000000000000000000" pitchFamily="2" charset="2"/>
              <a:buChar char=""/>
            </a:pPr>
            <a:r>
              <a:rPr lang="en-US" altLang="en-US" sz="2200">
                <a:solidFill>
                  <a:srgbClr val="00305B"/>
                </a:solidFill>
                <a:latin typeface="Arial" panose="020B0604020202020204" pitchFamily="34" charset="0"/>
              </a:rPr>
              <a:t>In</a:t>
            </a:r>
            <a:r>
              <a:rPr lang="en-US" altLang="en-US" sz="22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>
                <a:solidFill>
                  <a:srgbClr val="00305B"/>
                </a:solidFill>
                <a:latin typeface="Arial" panose="020B0604020202020204" pitchFamily="34" charset="0"/>
              </a:rPr>
              <a:t>line</a:t>
            </a:r>
            <a:r>
              <a:rPr lang="en-US" altLang="en-US" sz="22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>
                <a:solidFill>
                  <a:srgbClr val="00305B"/>
                </a:solidFill>
                <a:latin typeface="Arial" panose="020B0604020202020204" pitchFamily="34" charset="0"/>
              </a:rPr>
              <a:t>with</a:t>
            </a:r>
            <a:r>
              <a:rPr lang="en-US" altLang="en-US" sz="22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>
                <a:solidFill>
                  <a:srgbClr val="00305B"/>
                </a:solidFill>
                <a:latin typeface="Arial" panose="020B0604020202020204" pitchFamily="34" charset="0"/>
              </a:rPr>
              <a:t>the</a:t>
            </a:r>
            <a:r>
              <a:rPr lang="en-US" altLang="en-US" sz="22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>
                <a:solidFill>
                  <a:srgbClr val="00305B"/>
                </a:solidFill>
                <a:latin typeface="Arial" panose="020B0604020202020204" pitchFamily="34" charset="0"/>
              </a:rPr>
              <a:t>University’s</a:t>
            </a:r>
            <a:r>
              <a:rPr lang="en-US" altLang="en-US" sz="22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>
                <a:solidFill>
                  <a:srgbClr val="00305B"/>
                </a:solidFill>
                <a:latin typeface="Arial" panose="020B0604020202020204" pitchFamily="34" charset="0"/>
              </a:rPr>
              <a:t>regulations</a:t>
            </a:r>
            <a:endParaRPr lang="en-US" altLang="en-US" sz="2200">
              <a:latin typeface="Arial" panose="020B0604020202020204" pitchFamily="34" charset="0"/>
            </a:endParaRPr>
          </a:p>
          <a:p>
            <a:pPr lvl="2" eaLnBrk="1" hangingPunct="1">
              <a:spcBef>
                <a:spcPts val="1200"/>
              </a:spcBef>
              <a:buClr>
                <a:srgbClr val="BC0E34"/>
              </a:buClr>
              <a:buFont typeface="Wingdings" panose="05000000000000000000" pitchFamily="2" charset="2"/>
              <a:buChar char=""/>
            </a:pPr>
            <a:r>
              <a:rPr lang="en-US" altLang="en-US" sz="2200">
                <a:solidFill>
                  <a:srgbClr val="00305B"/>
                </a:solidFill>
                <a:latin typeface="Arial" panose="020B0604020202020204" pitchFamily="34" charset="0"/>
              </a:rPr>
              <a:t>In</a:t>
            </a:r>
            <a:r>
              <a:rPr lang="en-US" altLang="en-US" sz="22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>
                <a:solidFill>
                  <a:srgbClr val="00305B"/>
                </a:solidFill>
                <a:latin typeface="Arial" panose="020B0604020202020204" pitchFamily="34" charset="0"/>
              </a:rPr>
              <a:t>the</a:t>
            </a:r>
            <a:r>
              <a:rPr lang="en-US" altLang="en-US" sz="22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>
                <a:solidFill>
                  <a:srgbClr val="00305B"/>
                </a:solidFill>
                <a:latin typeface="Arial" panose="020B0604020202020204" pitchFamily="34" charset="0"/>
              </a:rPr>
              <a:t>interest</a:t>
            </a:r>
            <a:r>
              <a:rPr lang="en-US" altLang="en-US" sz="22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>
                <a:solidFill>
                  <a:srgbClr val="00305B"/>
                </a:solidFill>
                <a:latin typeface="Arial" panose="020B0604020202020204" pitchFamily="34" charset="0"/>
              </a:rPr>
              <a:t>of</a:t>
            </a:r>
            <a:r>
              <a:rPr lang="en-US" altLang="en-US" sz="22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>
                <a:solidFill>
                  <a:srgbClr val="00305B"/>
                </a:solidFill>
                <a:latin typeface="Arial" panose="020B0604020202020204" pitchFamily="34" charset="0"/>
              </a:rPr>
              <a:t>students</a:t>
            </a:r>
            <a:endParaRPr lang="en-US" altLang="en-US" sz="2200">
              <a:latin typeface="Arial" panose="020B0604020202020204" pitchFamily="34" charset="0"/>
            </a:endParaRPr>
          </a:p>
          <a:p>
            <a:pPr eaLnBrk="1" hangingPunct="1">
              <a:lnSpc>
                <a:spcPts val="2625"/>
              </a:lnSpc>
              <a:spcBef>
                <a:spcPts val="1300"/>
              </a:spcBef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US" altLang="en-US" sz="2200">
                <a:solidFill>
                  <a:srgbClr val="00305B"/>
                </a:solidFill>
                <a:latin typeface="Arial" panose="020B0604020202020204" pitchFamily="34" charset="0"/>
              </a:rPr>
              <a:t>External</a:t>
            </a:r>
            <a:r>
              <a:rPr lang="en-US" altLang="en-US" sz="22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>
                <a:solidFill>
                  <a:srgbClr val="00305B"/>
                </a:solidFill>
                <a:latin typeface="Arial" panose="020B0604020202020204" pitchFamily="34" charset="0"/>
              </a:rPr>
              <a:t>Examiners</a:t>
            </a:r>
            <a:r>
              <a:rPr lang="en-US" altLang="en-US" sz="22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>
                <a:solidFill>
                  <a:srgbClr val="00305B"/>
                </a:solidFill>
                <a:latin typeface="Arial" panose="020B0604020202020204" pitchFamily="34" charset="0"/>
              </a:rPr>
              <a:t>should</a:t>
            </a:r>
            <a:r>
              <a:rPr lang="en-US" altLang="en-US" sz="22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>
                <a:solidFill>
                  <a:srgbClr val="00305B"/>
                </a:solidFill>
                <a:latin typeface="Arial" panose="020B0604020202020204" pitchFamily="34" charset="0"/>
              </a:rPr>
              <a:t>query/ask</a:t>
            </a:r>
            <a:r>
              <a:rPr lang="en-US" altLang="en-US" sz="22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>
                <a:solidFill>
                  <a:srgbClr val="00305B"/>
                </a:solidFill>
                <a:latin typeface="Arial" panose="020B0604020202020204" pitchFamily="34" charset="0"/>
              </a:rPr>
              <a:t>for</a:t>
            </a:r>
            <a:r>
              <a:rPr lang="en-US" altLang="en-US" sz="22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>
                <a:solidFill>
                  <a:srgbClr val="00305B"/>
                </a:solidFill>
                <a:latin typeface="Arial" panose="020B0604020202020204" pitchFamily="34" charset="0"/>
              </a:rPr>
              <a:t>clarification</a:t>
            </a:r>
            <a:r>
              <a:rPr lang="en-US" altLang="en-US" sz="22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>
                <a:solidFill>
                  <a:srgbClr val="00305B"/>
                </a:solidFill>
                <a:latin typeface="Arial" panose="020B0604020202020204" pitchFamily="34" charset="0"/>
              </a:rPr>
              <a:t>where</a:t>
            </a:r>
            <a:r>
              <a:rPr lang="en-US" altLang="en-US" sz="22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>
                <a:solidFill>
                  <a:srgbClr val="00305B"/>
                </a:solidFill>
                <a:latin typeface="Arial" panose="020B0604020202020204" pitchFamily="34" charset="0"/>
              </a:rPr>
              <a:t>needed.</a:t>
            </a:r>
            <a:endParaRPr lang="en-US" altLang="en-US" sz="2200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F442BBE7-2AA7-43EF-8A5C-2B3ADBE0B0C6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marL="127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sz="2800" spc="-25" dirty="0"/>
              <a:t>Brune</a:t>
            </a:r>
            <a:r>
              <a:rPr sz="2800" spc="-5" dirty="0"/>
              <a:t>l</a:t>
            </a:r>
            <a:r>
              <a:rPr sz="2800" spc="-10" dirty="0"/>
              <a:t>’</a:t>
            </a:r>
            <a:r>
              <a:rPr sz="2800" spc="-20" dirty="0"/>
              <a:t>s</a:t>
            </a:r>
            <a:r>
              <a:rPr sz="2800" spc="-50" dirty="0">
                <a:latin typeface="Times New Roman"/>
                <a:cs typeface="Times New Roman"/>
              </a:rPr>
              <a:t> </a:t>
            </a:r>
            <a:r>
              <a:rPr sz="2800" spc="-15" dirty="0"/>
              <a:t>Stu</a:t>
            </a:r>
            <a:r>
              <a:rPr sz="2800" spc="-30" dirty="0"/>
              <a:t>d</a:t>
            </a:r>
            <a:r>
              <a:rPr sz="2800" spc="-10" dirty="0"/>
              <a:t>e</a:t>
            </a:r>
            <a:r>
              <a:rPr sz="2800" spc="-15" dirty="0"/>
              <a:t>nt</a:t>
            </a:r>
            <a:r>
              <a:rPr sz="2800" spc="10" dirty="0">
                <a:latin typeface="Times New Roman"/>
                <a:cs typeface="Times New Roman"/>
              </a:rPr>
              <a:t> </a:t>
            </a:r>
            <a:r>
              <a:rPr sz="2800" spc="-20" dirty="0"/>
              <a:t>P</a:t>
            </a:r>
            <a:r>
              <a:rPr sz="2800" spc="-45" dirty="0"/>
              <a:t>o</a:t>
            </a:r>
            <a:r>
              <a:rPr sz="2800" spc="-20" dirty="0"/>
              <a:t>p</a:t>
            </a:r>
            <a:r>
              <a:rPr sz="2800" spc="-40" dirty="0"/>
              <a:t>u</a:t>
            </a:r>
            <a:r>
              <a:rPr sz="2800" spc="-20" dirty="0"/>
              <a:t>l</a:t>
            </a:r>
            <a:r>
              <a:rPr sz="2800" spc="-25" dirty="0"/>
              <a:t>at</a:t>
            </a:r>
            <a:r>
              <a:rPr sz="2800" spc="-10" dirty="0"/>
              <a:t>i</a:t>
            </a:r>
            <a:r>
              <a:rPr sz="2800" spc="-35" dirty="0"/>
              <a:t>o</a:t>
            </a:r>
            <a:r>
              <a:rPr sz="2800" spc="-20" dirty="0"/>
              <a:t>n</a:t>
            </a:r>
            <a:endParaRPr sz="2800" dirty="0">
              <a:latin typeface="Times New Roman"/>
              <a:cs typeface="Times New Roman"/>
            </a:endParaRPr>
          </a:p>
        </p:txBody>
      </p:sp>
      <p:sp>
        <p:nvSpPr>
          <p:cNvPr id="4" name="object 4">
            <a:extLst>
              <a:ext uri="{FF2B5EF4-FFF2-40B4-BE49-F238E27FC236}">
                <a16:creationId xmlns:a16="http://schemas.microsoft.com/office/drawing/2014/main" id="{BE6CA191-845B-4D1B-B945-D01658D352B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 vert="horz" rtlCol="0"/>
          <a:lstStyle/>
          <a:p>
            <a:pPr>
              <a:defRPr/>
            </a:pPr>
            <a:r>
              <a:t>Brunel</a:t>
            </a:r>
            <a:r>
              <a:rPr>
                <a:latin typeface="Times New Roman"/>
                <a:cs typeface="Times New Roman"/>
              </a:rPr>
              <a:t>  </a:t>
            </a:r>
            <a:r>
              <a:rPr spc="-5"/>
              <a:t>Un</a:t>
            </a:r>
            <a:r>
              <a:rPr spc="5"/>
              <a:t>i</a:t>
            </a:r>
            <a:r>
              <a:rPr spc="-10"/>
              <a:t>v</a:t>
            </a:r>
            <a:r>
              <a:t>er</a:t>
            </a:r>
            <a:r>
              <a:rPr spc="-10"/>
              <a:t>s</a:t>
            </a:r>
            <a:r>
              <a:t>i</a:t>
            </a:r>
            <a:r>
              <a:rPr spc="-5"/>
              <a:t>ty</a:t>
            </a:r>
            <a:r>
              <a:rPr>
                <a:latin typeface="Times New Roman"/>
                <a:cs typeface="Times New Roman"/>
              </a:rPr>
              <a:t> </a:t>
            </a:r>
            <a:r>
              <a:rPr spc="-90">
                <a:latin typeface="Times New Roman"/>
                <a:cs typeface="Times New Roman"/>
              </a:rPr>
              <a:t> </a:t>
            </a:r>
            <a:r>
              <a:rPr spc="-10"/>
              <a:t>London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84A52F09-5019-45BD-8200-10770AE983A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3400" y="781294"/>
            <a:ext cx="7848507" cy="5543306"/>
          </a:xfrm>
          <a:prstGeom prst="rect">
            <a:avLst/>
          </a:prstGeom>
        </p:spPr>
      </p:pic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ABC56E92-BBE3-4377-8B1D-D6AB93801063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marL="127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sz="2800" spc="-25" dirty="0"/>
              <a:t>Board</a:t>
            </a:r>
            <a:r>
              <a:rPr sz="2800" spc="-20" dirty="0"/>
              <a:t>s</a:t>
            </a:r>
            <a:r>
              <a:rPr sz="2800" spc="60" dirty="0">
                <a:latin typeface="Times New Roman"/>
                <a:cs typeface="Times New Roman"/>
              </a:rPr>
              <a:t> </a:t>
            </a:r>
            <a:r>
              <a:rPr sz="2800" spc="-15" dirty="0"/>
              <a:t>o</a:t>
            </a:r>
            <a:r>
              <a:rPr sz="2800" spc="-10" dirty="0"/>
              <a:t>f</a:t>
            </a:r>
            <a:r>
              <a:rPr sz="2800" spc="70" dirty="0">
                <a:latin typeface="Times New Roman"/>
                <a:cs typeface="Times New Roman"/>
              </a:rPr>
              <a:t> </a:t>
            </a:r>
            <a:r>
              <a:rPr sz="2800" spc="-20" dirty="0"/>
              <a:t>Examine</a:t>
            </a:r>
            <a:r>
              <a:rPr sz="2800" spc="-10" dirty="0"/>
              <a:t>r</a:t>
            </a:r>
            <a:r>
              <a:rPr sz="2800" spc="-20" dirty="0"/>
              <a:t>s</a:t>
            </a:r>
            <a:r>
              <a:rPr sz="2800" spc="30" dirty="0">
                <a:latin typeface="Times New Roman"/>
                <a:cs typeface="Times New Roman"/>
              </a:rPr>
              <a:t> </a:t>
            </a:r>
            <a:r>
              <a:rPr sz="2800" spc="-40" dirty="0"/>
              <a:t>Con</a:t>
            </a:r>
            <a:r>
              <a:rPr sz="2800" spc="-10" dirty="0"/>
              <a:t>ti</a:t>
            </a:r>
            <a:r>
              <a:rPr sz="2800" spc="-40" dirty="0"/>
              <a:t>nu</a:t>
            </a:r>
            <a:r>
              <a:rPr sz="2800" spc="-25" dirty="0"/>
              <a:t>ed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80899" name="object 3">
            <a:extLst>
              <a:ext uri="{FF2B5EF4-FFF2-40B4-BE49-F238E27FC236}">
                <a16:creationId xmlns:a16="http://schemas.microsoft.com/office/drawing/2014/main" id="{3A7630CF-7E32-4054-B9D1-3A33E953371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3688" y="1311275"/>
            <a:ext cx="8023225" cy="34594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marL="357188" indent="-344488">
              <a:tabLst>
                <a:tab pos="358775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tabLst>
                <a:tab pos="358775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tabLst>
                <a:tab pos="358775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tabLst>
                <a:tab pos="358775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tabLst>
                <a:tab pos="358775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58775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58775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58775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58775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just" eaLnBrk="1" hangingPunct="1">
              <a:lnSpc>
                <a:spcPct val="90000"/>
              </a:lnSpc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Boards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of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Examiners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typically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take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place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in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June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and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September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(undergraduate)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and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June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and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November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(postgraduate).</a:t>
            </a:r>
            <a:endParaRPr lang="en-US" altLang="en-US" sz="2400" dirty="0">
              <a:latin typeface="Arial" panose="020B0604020202020204" pitchFamily="34" charset="0"/>
            </a:endParaRPr>
          </a:p>
          <a:p>
            <a:pPr eaLnBrk="1" hangingPunct="1">
              <a:lnSpc>
                <a:spcPts val="2588"/>
              </a:lnSpc>
              <a:spcBef>
                <a:spcPts val="1225"/>
              </a:spcBef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External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Examiners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will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be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invited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to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a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Board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by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the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department/division.</a:t>
            </a:r>
            <a:endParaRPr lang="en-US" altLang="en-US" sz="2400" dirty="0">
              <a:latin typeface="Arial" panose="020B0604020202020204" pitchFamily="34" charset="0"/>
            </a:endParaRPr>
          </a:p>
          <a:p>
            <a:pPr eaLnBrk="1" hangingPunct="1">
              <a:lnSpc>
                <a:spcPts val="2588"/>
              </a:lnSpc>
              <a:spcBef>
                <a:spcPts val="1188"/>
              </a:spcBef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If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no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External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Examiner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is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present,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annotated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and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signed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Board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paperwork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will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be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sent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to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the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EE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to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consider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and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agree.</a:t>
            </a:r>
            <a:endParaRPr lang="en-US" altLang="en-US" sz="2400" dirty="0">
              <a:latin typeface="Arial" panose="020B0604020202020204" pitchFamily="34" charset="0"/>
            </a:endParaRPr>
          </a:p>
          <a:p>
            <a:pPr marL="12700" indent="0" eaLnBrk="1" hangingPunct="1">
              <a:lnSpc>
                <a:spcPts val="2600"/>
              </a:lnSpc>
              <a:spcBef>
                <a:spcPts val="1175"/>
              </a:spcBef>
              <a:buClr>
                <a:srgbClr val="FF0000"/>
              </a:buClr>
            </a:pPr>
            <a:endParaRPr lang="en-US" altLang="en-US" sz="2400" dirty="0">
              <a:latin typeface="Arial" panose="020B0604020202020204" pitchFamily="34" charset="0"/>
            </a:endParaRPr>
          </a:p>
        </p:txBody>
      </p:sp>
      <p:sp>
        <p:nvSpPr>
          <p:cNvPr id="4" name="object 4">
            <a:extLst>
              <a:ext uri="{FF2B5EF4-FFF2-40B4-BE49-F238E27FC236}">
                <a16:creationId xmlns:a16="http://schemas.microsoft.com/office/drawing/2014/main" id="{D79D7EC9-172E-42D5-A006-08A67285CB12}"/>
              </a:ext>
            </a:extLst>
          </p:cNvPr>
          <p:cNvSpPr txBox="1"/>
          <p:nvPr/>
        </p:nvSpPr>
        <p:spPr>
          <a:xfrm>
            <a:off x="296863" y="5734050"/>
            <a:ext cx="1336675" cy="139700"/>
          </a:xfrm>
          <a:prstGeom prst="rect">
            <a:avLst/>
          </a:prstGeom>
        </p:spPr>
        <p:txBody>
          <a:bodyPr lIns="0" tIns="0" rIns="0" bIns="0">
            <a:spAutoFit/>
          </a:bodyPr>
          <a:lstStyle/>
          <a:p>
            <a:pPr marL="127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sz="900" dirty="0">
                <a:solidFill>
                  <a:srgbClr val="00305B"/>
                </a:solidFill>
                <a:latin typeface="Arial"/>
                <a:cs typeface="Arial"/>
              </a:rPr>
              <a:t>Brunel</a:t>
            </a:r>
            <a:r>
              <a:rPr sz="900" dirty="0">
                <a:solidFill>
                  <a:srgbClr val="00305B"/>
                </a:solidFill>
                <a:latin typeface="Times New Roman"/>
                <a:cs typeface="Times New Roman"/>
              </a:rPr>
              <a:t>  </a:t>
            </a:r>
            <a:r>
              <a:rPr sz="900" spc="-5" dirty="0">
                <a:solidFill>
                  <a:srgbClr val="00305B"/>
                </a:solidFill>
                <a:latin typeface="Arial"/>
                <a:cs typeface="Arial"/>
              </a:rPr>
              <a:t>Un</a:t>
            </a:r>
            <a:r>
              <a:rPr sz="900" spc="5" dirty="0">
                <a:solidFill>
                  <a:srgbClr val="00305B"/>
                </a:solidFill>
                <a:latin typeface="Arial"/>
                <a:cs typeface="Arial"/>
              </a:rPr>
              <a:t>i</a:t>
            </a:r>
            <a:r>
              <a:rPr sz="900" spc="-10" dirty="0">
                <a:solidFill>
                  <a:srgbClr val="00305B"/>
                </a:solidFill>
                <a:latin typeface="Arial"/>
                <a:cs typeface="Arial"/>
              </a:rPr>
              <a:t>v</a:t>
            </a:r>
            <a:r>
              <a:rPr sz="900" dirty="0">
                <a:solidFill>
                  <a:srgbClr val="00305B"/>
                </a:solidFill>
                <a:latin typeface="Arial"/>
                <a:cs typeface="Arial"/>
              </a:rPr>
              <a:t>er</a:t>
            </a:r>
            <a:r>
              <a:rPr sz="900" spc="-10" dirty="0">
                <a:solidFill>
                  <a:srgbClr val="00305B"/>
                </a:solidFill>
                <a:latin typeface="Arial"/>
                <a:cs typeface="Arial"/>
              </a:rPr>
              <a:t>s</a:t>
            </a:r>
            <a:r>
              <a:rPr sz="900" dirty="0">
                <a:solidFill>
                  <a:srgbClr val="00305B"/>
                </a:solidFill>
                <a:latin typeface="Arial"/>
                <a:cs typeface="Arial"/>
              </a:rPr>
              <a:t>i</a:t>
            </a:r>
            <a:r>
              <a:rPr sz="900" spc="-5" dirty="0">
                <a:solidFill>
                  <a:srgbClr val="00305B"/>
                </a:solidFill>
                <a:latin typeface="Arial"/>
                <a:cs typeface="Arial"/>
              </a:rPr>
              <a:t>ty</a:t>
            </a:r>
            <a:r>
              <a:rPr sz="900" dirty="0">
                <a:solidFill>
                  <a:srgbClr val="00305B"/>
                </a:solidFill>
                <a:latin typeface="Times New Roman"/>
                <a:cs typeface="Times New Roman"/>
              </a:rPr>
              <a:t> </a:t>
            </a:r>
            <a:r>
              <a:rPr sz="900" spc="-90" dirty="0">
                <a:solidFill>
                  <a:srgbClr val="00305B"/>
                </a:solidFill>
                <a:latin typeface="Times New Roman"/>
                <a:cs typeface="Times New Roman"/>
              </a:rPr>
              <a:t> </a:t>
            </a:r>
            <a:r>
              <a:rPr sz="900" spc="-10" dirty="0">
                <a:solidFill>
                  <a:srgbClr val="00305B"/>
                </a:solidFill>
                <a:latin typeface="Arial"/>
                <a:cs typeface="Arial"/>
              </a:rPr>
              <a:t>London</a:t>
            </a:r>
            <a:endParaRPr sz="9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FED76E7B-3650-4D72-ADA5-E868D0E55E38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marL="127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sz="2800" spc="-25" dirty="0"/>
              <a:t>Board</a:t>
            </a:r>
            <a:r>
              <a:rPr sz="2800" spc="-20" dirty="0"/>
              <a:t>s</a:t>
            </a:r>
            <a:r>
              <a:rPr sz="2800" spc="60" dirty="0">
                <a:latin typeface="Times New Roman"/>
                <a:cs typeface="Times New Roman"/>
              </a:rPr>
              <a:t> </a:t>
            </a:r>
            <a:r>
              <a:rPr sz="2800" spc="-15" dirty="0"/>
              <a:t>o</a:t>
            </a:r>
            <a:r>
              <a:rPr sz="2800" spc="-10" dirty="0"/>
              <a:t>f</a:t>
            </a:r>
            <a:r>
              <a:rPr sz="2800" spc="70" dirty="0">
                <a:latin typeface="Times New Roman"/>
                <a:cs typeface="Times New Roman"/>
              </a:rPr>
              <a:t> </a:t>
            </a:r>
            <a:r>
              <a:rPr sz="2800" spc="-20" dirty="0"/>
              <a:t>Examine</a:t>
            </a:r>
            <a:r>
              <a:rPr sz="2800" spc="-10" dirty="0"/>
              <a:t>r</a:t>
            </a:r>
            <a:r>
              <a:rPr sz="2800" spc="-20" dirty="0"/>
              <a:t>s</a:t>
            </a:r>
            <a:r>
              <a:rPr sz="2800" spc="30" dirty="0">
                <a:latin typeface="Times New Roman"/>
                <a:cs typeface="Times New Roman"/>
              </a:rPr>
              <a:t> </a:t>
            </a:r>
            <a:r>
              <a:rPr sz="2800" spc="-40" dirty="0"/>
              <a:t>Con</a:t>
            </a:r>
            <a:r>
              <a:rPr sz="2800" spc="-10" dirty="0"/>
              <a:t>ti</a:t>
            </a:r>
            <a:r>
              <a:rPr sz="2800" spc="-40" dirty="0"/>
              <a:t>nu</a:t>
            </a:r>
            <a:r>
              <a:rPr sz="2800" spc="-25" dirty="0"/>
              <a:t>ed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4" name="object 4">
            <a:extLst>
              <a:ext uri="{FF2B5EF4-FFF2-40B4-BE49-F238E27FC236}">
                <a16:creationId xmlns:a16="http://schemas.microsoft.com/office/drawing/2014/main" id="{834DA141-CEB5-44E7-B573-CDB65D77C32F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 vert="horz" rtlCol="0"/>
          <a:lstStyle/>
          <a:p>
            <a:pPr>
              <a:defRPr/>
            </a:pPr>
            <a:r>
              <a:t>Brunel</a:t>
            </a:r>
            <a:r>
              <a:rPr>
                <a:latin typeface="Times New Roman"/>
                <a:cs typeface="Times New Roman"/>
              </a:rPr>
              <a:t>  </a:t>
            </a:r>
            <a:r>
              <a:rPr spc="-5"/>
              <a:t>Un</a:t>
            </a:r>
            <a:r>
              <a:rPr spc="5"/>
              <a:t>i</a:t>
            </a:r>
            <a:r>
              <a:rPr spc="-10"/>
              <a:t>v</a:t>
            </a:r>
            <a:r>
              <a:t>er</a:t>
            </a:r>
            <a:r>
              <a:rPr spc="-10"/>
              <a:t>s</a:t>
            </a:r>
            <a:r>
              <a:t>i</a:t>
            </a:r>
            <a:r>
              <a:rPr spc="-5"/>
              <a:t>ty</a:t>
            </a:r>
            <a:r>
              <a:rPr>
                <a:latin typeface="Times New Roman"/>
                <a:cs typeface="Times New Roman"/>
              </a:rPr>
              <a:t> </a:t>
            </a:r>
            <a:r>
              <a:rPr spc="-90">
                <a:latin typeface="Times New Roman"/>
                <a:cs typeface="Times New Roman"/>
              </a:rPr>
              <a:t> </a:t>
            </a:r>
            <a:r>
              <a:rPr spc="-10"/>
              <a:t>London</a:t>
            </a:r>
          </a:p>
        </p:txBody>
      </p:sp>
      <p:sp>
        <p:nvSpPr>
          <p:cNvPr id="82948" name="object 3">
            <a:extLst>
              <a:ext uri="{FF2B5EF4-FFF2-40B4-BE49-F238E27FC236}">
                <a16:creationId xmlns:a16="http://schemas.microsoft.com/office/drawing/2014/main" id="{C02F0D1A-901B-4FD2-A731-A614EAE6EA8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3686" y="1163638"/>
            <a:ext cx="8393113" cy="46593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marL="357188" indent="-344488">
              <a:tabLst>
                <a:tab pos="358775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815975" indent="-346075">
              <a:tabLst>
                <a:tab pos="358775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tabLst>
                <a:tab pos="358775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tabLst>
                <a:tab pos="358775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tabLst>
                <a:tab pos="358775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58775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58775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58775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58775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To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support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Boards,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the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following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safeguards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are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in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place:</a:t>
            </a:r>
            <a:endParaRPr lang="en-US" altLang="en-US" sz="2400" dirty="0">
              <a:latin typeface="Arial" panose="020B0604020202020204" pitchFamily="34" charset="0"/>
            </a:endParaRPr>
          </a:p>
          <a:p>
            <a:pPr lvl="1" eaLnBrk="1" hangingPunct="1">
              <a:lnSpc>
                <a:spcPts val="2513"/>
              </a:lnSpc>
              <a:spcBef>
                <a:spcPts val="1275"/>
              </a:spcBef>
              <a:buClr>
                <a:srgbClr val="BC0E34"/>
              </a:buClr>
              <a:buFont typeface="Wingdings" panose="05000000000000000000" pitchFamily="2" charset="2"/>
              <a:buChar char=""/>
            </a:pP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Board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of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Examiners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chairs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and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support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staff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are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provided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with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annual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training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by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Quality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Assurance,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and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are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supported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through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advice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and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guidance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documents.</a:t>
            </a:r>
            <a:endParaRPr lang="en-US" altLang="en-US" sz="2400" dirty="0">
              <a:latin typeface="Arial" panose="020B0604020202020204" pitchFamily="34" charset="0"/>
            </a:endParaRPr>
          </a:p>
          <a:p>
            <a:pPr lvl="1" eaLnBrk="1" hangingPunct="1">
              <a:lnSpc>
                <a:spcPts val="2513"/>
              </a:lnSpc>
              <a:spcBef>
                <a:spcPts val="1213"/>
              </a:spcBef>
              <a:buClr>
                <a:srgbClr val="BC0E34"/>
              </a:buClr>
              <a:buFont typeface="Wingdings" panose="05000000000000000000" pitchFamily="2" charset="2"/>
              <a:buChar char=""/>
            </a:pP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All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Boards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of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Examiners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have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a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direct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link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to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the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University’s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Quality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Assurance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Team,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who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can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advise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on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complex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cases.</a:t>
            </a:r>
            <a:endParaRPr lang="en-US" altLang="en-US" sz="2400" dirty="0">
              <a:latin typeface="Arial" panose="020B0604020202020204" pitchFamily="34" charset="0"/>
            </a:endParaRPr>
          </a:p>
          <a:p>
            <a:pPr lvl="1" eaLnBrk="1" hangingPunct="1">
              <a:lnSpc>
                <a:spcPts val="2500"/>
              </a:lnSpc>
              <a:spcBef>
                <a:spcPts val="1225"/>
              </a:spcBef>
              <a:buClr>
                <a:srgbClr val="BC0E34"/>
              </a:buClr>
              <a:buFont typeface="Wingdings" panose="05000000000000000000" pitchFamily="2" charset="2"/>
              <a:buChar char=""/>
            </a:pP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The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Chair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of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the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Board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is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independent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of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the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delivery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of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the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305B"/>
                </a:solidFill>
                <a:latin typeface="Arial" panose="020B0604020202020204" pitchFamily="34" charset="0"/>
              </a:rPr>
              <a:t>programmes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.</a:t>
            </a:r>
            <a:endParaRPr lang="en-US" altLang="en-US" sz="2400" dirty="0">
              <a:latin typeface="Arial" panose="020B0604020202020204" pitchFamily="34" charset="0"/>
            </a:endParaRPr>
          </a:p>
          <a:p>
            <a:pPr lvl="1" eaLnBrk="1" hangingPunct="1">
              <a:lnSpc>
                <a:spcPct val="99000"/>
              </a:lnSpc>
              <a:spcBef>
                <a:spcPts val="1150"/>
              </a:spcBef>
              <a:buClr>
                <a:srgbClr val="BC0E34"/>
              </a:buClr>
              <a:buFont typeface="Wingdings" panose="05000000000000000000" pitchFamily="2" charset="2"/>
              <a:buChar char=""/>
            </a:pP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Final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Board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paperwork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is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reviewed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centrally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to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ensure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that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awards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(including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intermediate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awards)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and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fail/withdraw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decisions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are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correct.</a:t>
            </a:r>
            <a:endParaRPr lang="en-US" altLang="en-US" sz="24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object 2">
            <a:extLst>
              <a:ext uri="{FF2B5EF4-FFF2-40B4-BE49-F238E27FC236}">
                <a16:creationId xmlns:a16="http://schemas.microsoft.com/office/drawing/2014/main" id="{1839ADD4-7A2A-4E0A-BB3C-1251D3BB8CF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55725" y="1974850"/>
            <a:ext cx="6107113" cy="2090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marL="127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4800" b="1">
                <a:solidFill>
                  <a:srgbClr val="00305B"/>
                </a:solidFill>
                <a:latin typeface="Arial" panose="020B0604020202020204" pitchFamily="34" charset="0"/>
              </a:rPr>
              <a:t>Brunel</a:t>
            </a:r>
            <a:r>
              <a:rPr lang="en-US" altLang="en-US" sz="4800" b="1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800" b="1">
                <a:solidFill>
                  <a:srgbClr val="00305B"/>
                </a:solidFill>
                <a:latin typeface="Arial" panose="020B0604020202020204" pitchFamily="34" charset="0"/>
              </a:rPr>
              <a:t>Regulations</a:t>
            </a:r>
            <a:r>
              <a:rPr lang="en-US" altLang="en-US" sz="4800" b="1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800" b="1">
                <a:solidFill>
                  <a:srgbClr val="00305B"/>
                </a:solidFill>
                <a:latin typeface="Arial" panose="020B0604020202020204" pitchFamily="34" charset="0"/>
              </a:rPr>
              <a:t>– Key</a:t>
            </a:r>
            <a:r>
              <a:rPr lang="en-US" altLang="en-US" sz="4800" b="1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800" b="1">
                <a:solidFill>
                  <a:srgbClr val="00305B"/>
                </a:solidFill>
                <a:latin typeface="Arial" panose="020B0604020202020204" pitchFamily="34" charset="0"/>
              </a:rPr>
              <a:t>Points</a:t>
            </a:r>
            <a:r>
              <a:rPr lang="en-US" altLang="en-US" sz="4800" b="1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800" b="1">
                <a:solidFill>
                  <a:srgbClr val="00305B"/>
                </a:solidFill>
                <a:latin typeface="Arial" panose="020B0604020202020204" pitchFamily="34" charset="0"/>
              </a:rPr>
              <a:t>for</a:t>
            </a:r>
            <a:r>
              <a:rPr lang="en-US" altLang="en-US" sz="4800" b="1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800" b="1">
                <a:solidFill>
                  <a:srgbClr val="00305B"/>
                </a:solidFill>
                <a:latin typeface="Arial" panose="020B0604020202020204" pitchFamily="34" charset="0"/>
              </a:rPr>
              <a:t>Boards/Awarding</a:t>
            </a:r>
            <a:endParaRPr lang="en-US" altLang="en-US" sz="4800">
              <a:latin typeface="Arial" panose="020B0604020202020204" pitchFamily="34" charset="0"/>
            </a:endParaRPr>
          </a:p>
        </p:txBody>
      </p:sp>
      <p:sp>
        <p:nvSpPr>
          <p:cNvPr id="3" name="object 3">
            <a:extLst>
              <a:ext uri="{FF2B5EF4-FFF2-40B4-BE49-F238E27FC236}">
                <a16:creationId xmlns:a16="http://schemas.microsoft.com/office/drawing/2014/main" id="{57BE46F8-ACDF-4A44-ADAA-9A15BC44BDC1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 vert="horz" rtlCol="0"/>
          <a:lstStyle/>
          <a:p>
            <a:pPr>
              <a:defRPr/>
            </a:pPr>
            <a:r>
              <a:t>Brunel</a:t>
            </a:r>
            <a:r>
              <a:rPr>
                <a:latin typeface="Times New Roman"/>
                <a:cs typeface="Times New Roman"/>
              </a:rPr>
              <a:t>  </a:t>
            </a:r>
            <a:r>
              <a:rPr spc="-5"/>
              <a:t>Un</a:t>
            </a:r>
            <a:r>
              <a:rPr spc="5"/>
              <a:t>i</a:t>
            </a:r>
            <a:r>
              <a:rPr spc="-10"/>
              <a:t>v</a:t>
            </a:r>
            <a:r>
              <a:t>er</a:t>
            </a:r>
            <a:r>
              <a:rPr spc="-10"/>
              <a:t>s</a:t>
            </a:r>
            <a:r>
              <a:t>i</a:t>
            </a:r>
            <a:r>
              <a:rPr spc="-5"/>
              <a:t>ty</a:t>
            </a:r>
            <a:r>
              <a:rPr>
                <a:latin typeface="Times New Roman"/>
                <a:cs typeface="Times New Roman"/>
              </a:rPr>
              <a:t> </a:t>
            </a:r>
            <a:r>
              <a:rPr spc="-90">
                <a:latin typeface="Times New Roman"/>
                <a:cs typeface="Times New Roman"/>
              </a:rPr>
              <a:t> </a:t>
            </a:r>
            <a:r>
              <a:rPr spc="-10"/>
              <a:t>London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C1510C34-FCBF-4E42-AACF-4A61FB76A2AB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marL="127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sz="2800" spc="-25" dirty="0"/>
              <a:t>Brune</a:t>
            </a:r>
            <a:r>
              <a:rPr sz="2800" spc="-10" dirty="0"/>
              <a:t>l</a:t>
            </a:r>
            <a:r>
              <a:rPr sz="2800" spc="45" dirty="0">
                <a:latin typeface="Times New Roman"/>
                <a:cs typeface="Times New Roman"/>
              </a:rPr>
              <a:t> </a:t>
            </a:r>
            <a:r>
              <a:rPr sz="2800" spc="-30" dirty="0"/>
              <a:t>Re</a:t>
            </a:r>
            <a:r>
              <a:rPr sz="2800" spc="-40" dirty="0"/>
              <a:t>gu</a:t>
            </a:r>
            <a:r>
              <a:rPr sz="2800" spc="-20" dirty="0"/>
              <a:t>l</a:t>
            </a:r>
            <a:r>
              <a:rPr sz="2800" spc="-25" dirty="0"/>
              <a:t>at</a:t>
            </a:r>
            <a:r>
              <a:rPr sz="2800" spc="-15" dirty="0"/>
              <a:t>io</a:t>
            </a:r>
            <a:r>
              <a:rPr sz="2800" spc="-40" dirty="0"/>
              <a:t>n</a:t>
            </a:r>
            <a:r>
              <a:rPr sz="2800" spc="-20" dirty="0"/>
              <a:t>s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4" name="object 4">
            <a:extLst>
              <a:ext uri="{FF2B5EF4-FFF2-40B4-BE49-F238E27FC236}">
                <a16:creationId xmlns:a16="http://schemas.microsoft.com/office/drawing/2014/main" id="{77640D82-6333-423F-97F4-ACC6D5745A7E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 vert="horz" rtlCol="0"/>
          <a:lstStyle/>
          <a:p>
            <a:pPr>
              <a:defRPr/>
            </a:pPr>
            <a:r>
              <a:t>Brunel</a:t>
            </a:r>
            <a:r>
              <a:rPr>
                <a:latin typeface="Times New Roman"/>
                <a:cs typeface="Times New Roman"/>
              </a:rPr>
              <a:t>  </a:t>
            </a:r>
            <a:r>
              <a:rPr spc="-5"/>
              <a:t>Un</a:t>
            </a:r>
            <a:r>
              <a:rPr spc="5"/>
              <a:t>i</a:t>
            </a:r>
            <a:r>
              <a:rPr spc="-10"/>
              <a:t>v</a:t>
            </a:r>
            <a:r>
              <a:t>er</a:t>
            </a:r>
            <a:r>
              <a:rPr spc="-10"/>
              <a:t>s</a:t>
            </a:r>
            <a:r>
              <a:t>i</a:t>
            </a:r>
            <a:r>
              <a:rPr spc="-5"/>
              <a:t>ty</a:t>
            </a:r>
            <a:r>
              <a:rPr>
                <a:latin typeface="Times New Roman"/>
                <a:cs typeface="Times New Roman"/>
              </a:rPr>
              <a:t> </a:t>
            </a:r>
            <a:r>
              <a:rPr spc="-90">
                <a:latin typeface="Times New Roman"/>
                <a:cs typeface="Times New Roman"/>
              </a:rPr>
              <a:t> </a:t>
            </a:r>
            <a:r>
              <a:rPr spc="-10"/>
              <a:t>London</a:t>
            </a:r>
          </a:p>
        </p:txBody>
      </p:sp>
      <p:sp>
        <p:nvSpPr>
          <p:cNvPr id="87044" name="object 3">
            <a:extLst>
              <a:ext uri="{FF2B5EF4-FFF2-40B4-BE49-F238E27FC236}">
                <a16:creationId xmlns:a16="http://schemas.microsoft.com/office/drawing/2014/main" id="{0DF71D64-5F7E-4890-A989-6210A4A72C9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3688" y="1864896"/>
            <a:ext cx="8393112" cy="36215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marL="357188" indent="-344488">
              <a:tabLst>
                <a:tab pos="358775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815975" indent="-346075">
              <a:tabLst>
                <a:tab pos="358775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tabLst>
                <a:tab pos="358775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tabLst>
                <a:tab pos="358775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tabLst>
                <a:tab pos="358775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58775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58775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58775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58775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ts val="2375"/>
              </a:lnSpc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External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examiners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are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not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expected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to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305B"/>
                </a:solidFill>
                <a:latin typeface="Arial" panose="020B0604020202020204" pitchFamily="34" charset="0"/>
              </a:rPr>
              <a:t>memorise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our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academic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regulations.</a:t>
            </a:r>
            <a:endParaRPr lang="en-US" altLang="en-US" sz="2400" dirty="0">
              <a:latin typeface="Arial" panose="020B0604020202020204" pitchFamily="34" charset="0"/>
            </a:endParaRPr>
          </a:p>
          <a:p>
            <a:pPr eaLnBrk="1" hangingPunct="1">
              <a:spcBef>
                <a:spcPts val="913"/>
              </a:spcBef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The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following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information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is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provided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to:</a:t>
            </a:r>
            <a:endParaRPr lang="en-US" altLang="en-US" sz="2400" dirty="0">
              <a:latin typeface="Arial" panose="020B0604020202020204" pitchFamily="34" charset="0"/>
            </a:endParaRPr>
          </a:p>
          <a:p>
            <a:pPr lvl="1" eaLnBrk="1" hangingPunct="1">
              <a:lnSpc>
                <a:spcPts val="2375"/>
              </a:lnSpc>
              <a:spcBef>
                <a:spcPts val="1225"/>
              </a:spcBef>
              <a:buClr>
                <a:srgbClr val="BC0E34"/>
              </a:buClr>
              <a:buFont typeface="Wingdings" panose="05000000000000000000" pitchFamily="2" charset="2"/>
              <a:buChar char=""/>
            </a:pP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Assist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EEs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in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understanding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Board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process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and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decision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making</a:t>
            </a:r>
            <a:endParaRPr lang="en-US" altLang="en-US" sz="2400" dirty="0">
              <a:latin typeface="Arial" panose="020B0604020202020204" pitchFamily="34" charset="0"/>
            </a:endParaRPr>
          </a:p>
          <a:p>
            <a:pPr lvl="1" eaLnBrk="1" hangingPunct="1">
              <a:spcBef>
                <a:spcPts val="900"/>
              </a:spcBef>
              <a:buClr>
                <a:srgbClr val="BC0E34"/>
              </a:buClr>
              <a:buFont typeface="Wingdings" panose="05000000000000000000" pitchFamily="2" charset="2"/>
              <a:buChar char=""/>
            </a:pP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Ensure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that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Boards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conform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to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University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regulations</a:t>
            </a:r>
            <a:endParaRPr lang="en-US" altLang="en-US" sz="2400" dirty="0">
              <a:latin typeface="Arial" panose="020B0604020202020204" pitchFamily="34" charset="0"/>
            </a:endParaRPr>
          </a:p>
          <a:p>
            <a:pPr eaLnBrk="1" hangingPunct="1">
              <a:lnSpc>
                <a:spcPts val="2363"/>
              </a:lnSpc>
              <a:spcBef>
                <a:spcPts val="1250"/>
              </a:spcBef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The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University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has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implemented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a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new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15/30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credit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structure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for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its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305B"/>
                </a:solidFill>
                <a:latin typeface="Arial" panose="020B0604020202020204" pitchFamily="34" charset="0"/>
              </a:rPr>
              <a:t>programmes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from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2024/25.</a:t>
            </a:r>
            <a:endParaRPr lang="en-US" altLang="en-US" sz="2400" dirty="0">
              <a:latin typeface="Arial" panose="020B0604020202020204" pitchFamily="34" charset="0"/>
            </a:endParaRPr>
          </a:p>
          <a:p>
            <a:pPr eaLnBrk="1" hangingPunct="1">
              <a:spcBef>
                <a:spcPts val="900"/>
              </a:spcBef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The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changes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started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with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Levels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3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&amp;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4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in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September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2024</a:t>
            </a:r>
            <a:endParaRPr lang="en-US" altLang="en-US" sz="24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52DD64CF-4821-4910-99F1-551B7715AAFF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marL="127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sz="2800" spc="-15" dirty="0"/>
              <a:t>Progre</a:t>
            </a:r>
            <a:r>
              <a:rPr sz="2800" spc="-25" dirty="0"/>
              <a:t>s</a:t>
            </a:r>
            <a:r>
              <a:rPr sz="2800" spc="-15" dirty="0"/>
              <a:t>sion</a:t>
            </a:r>
            <a:r>
              <a:rPr sz="2800" spc="20" dirty="0">
                <a:latin typeface="Times New Roman"/>
                <a:cs typeface="Times New Roman"/>
              </a:rPr>
              <a:t> </a:t>
            </a:r>
            <a:r>
              <a:rPr sz="2800" spc="-25" dirty="0"/>
              <a:t>o</a:t>
            </a:r>
            <a:r>
              <a:rPr sz="2800" spc="-10" dirty="0"/>
              <a:t>f</a:t>
            </a:r>
            <a:r>
              <a:rPr sz="2800" spc="60" dirty="0">
                <a:latin typeface="Times New Roman"/>
                <a:cs typeface="Times New Roman"/>
              </a:rPr>
              <a:t> </a:t>
            </a:r>
            <a:r>
              <a:rPr sz="2800" spc="-40" dirty="0"/>
              <a:t>S</a:t>
            </a:r>
            <a:r>
              <a:rPr sz="2800" spc="-10" dirty="0"/>
              <a:t>t</a:t>
            </a:r>
            <a:r>
              <a:rPr sz="2800" spc="-35" dirty="0"/>
              <a:t>u</a:t>
            </a:r>
            <a:r>
              <a:rPr sz="2800" spc="-40" dirty="0"/>
              <a:t>d</a:t>
            </a:r>
            <a:r>
              <a:rPr sz="2800" spc="-25" dirty="0"/>
              <a:t>e</a:t>
            </a:r>
            <a:r>
              <a:rPr sz="2800" spc="-35" dirty="0"/>
              <a:t>n</a:t>
            </a:r>
            <a:r>
              <a:rPr sz="2800" spc="-15" dirty="0"/>
              <a:t>ts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4" name="object 4">
            <a:extLst>
              <a:ext uri="{FF2B5EF4-FFF2-40B4-BE49-F238E27FC236}">
                <a16:creationId xmlns:a16="http://schemas.microsoft.com/office/drawing/2014/main" id="{6D2BF4C2-0C9D-4E4B-A76F-41BEC37758A0}"/>
              </a:ext>
            </a:extLst>
          </p:cNvPr>
          <p:cNvSpPr txBox="1"/>
          <p:nvPr/>
        </p:nvSpPr>
        <p:spPr>
          <a:xfrm>
            <a:off x="296863" y="6442075"/>
            <a:ext cx="1336675" cy="139700"/>
          </a:xfrm>
          <a:prstGeom prst="rect">
            <a:avLst/>
          </a:prstGeom>
        </p:spPr>
        <p:txBody>
          <a:bodyPr lIns="0" tIns="0" rIns="0" bIns="0">
            <a:spAutoFit/>
          </a:bodyPr>
          <a:lstStyle/>
          <a:p>
            <a:pPr marL="127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sz="900" dirty="0">
                <a:solidFill>
                  <a:srgbClr val="00305B"/>
                </a:solidFill>
                <a:latin typeface="Arial"/>
                <a:cs typeface="Arial"/>
              </a:rPr>
              <a:t>Brunel</a:t>
            </a:r>
            <a:r>
              <a:rPr sz="900" dirty="0">
                <a:solidFill>
                  <a:srgbClr val="00305B"/>
                </a:solidFill>
                <a:latin typeface="Times New Roman"/>
                <a:cs typeface="Times New Roman"/>
              </a:rPr>
              <a:t>  </a:t>
            </a:r>
            <a:r>
              <a:rPr sz="900" spc="-5" dirty="0">
                <a:solidFill>
                  <a:srgbClr val="00305B"/>
                </a:solidFill>
                <a:latin typeface="Arial"/>
                <a:cs typeface="Arial"/>
              </a:rPr>
              <a:t>Un</a:t>
            </a:r>
            <a:r>
              <a:rPr sz="900" spc="5" dirty="0">
                <a:solidFill>
                  <a:srgbClr val="00305B"/>
                </a:solidFill>
                <a:latin typeface="Arial"/>
                <a:cs typeface="Arial"/>
              </a:rPr>
              <a:t>i</a:t>
            </a:r>
            <a:r>
              <a:rPr sz="900" spc="-10" dirty="0">
                <a:solidFill>
                  <a:srgbClr val="00305B"/>
                </a:solidFill>
                <a:latin typeface="Arial"/>
                <a:cs typeface="Arial"/>
              </a:rPr>
              <a:t>v</a:t>
            </a:r>
            <a:r>
              <a:rPr sz="900" dirty="0">
                <a:solidFill>
                  <a:srgbClr val="00305B"/>
                </a:solidFill>
                <a:latin typeface="Arial"/>
                <a:cs typeface="Arial"/>
              </a:rPr>
              <a:t>er</a:t>
            </a:r>
            <a:r>
              <a:rPr sz="900" spc="-10" dirty="0">
                <a:solidFill>
                  <a:srgbClr val="00305B"/>
                </a:solidFill>
                <a:latin typeface="Arial"/>
                <a:cs typeface="Arial"/>
              </a:rPr>
              <a:t>s</a:t>
            </a:r>
            <a:r>
              <a:rPr sz="900" dirty="0">
                <a:solidFill>
                  <a:srgbClr val="00305B"/>
                </a:solidFill>
                <a:latin typeface="Arial"/>
                <a:cs typeface="Arial"/>
              </a:rPr>
              <a:t>i</a:t>
            </a:r>
            <a:r>
              <a:rPr sz="900" spc="-5" dirty="0">
                <a:solidFill>
                  <a:srgbClr val="00305B"/>
                </a:solidFill>
                <a:latin typeface="Arial"/>
                <a:cs typeface="Arial"/>
              </a:rPr>
              <a:t>ty</a:t>
            </a:r>
            <a:r>
              <a:rPr sz="900" dirty="0">
                <a:solidFill>
                  <a:srgbClr val="00305B"/>
                </a:solidFill>
                <a:latin typeface="Times New Roman"/>
                <a:cs typeface="Times New Roman"/>
              </a:rPr>
              <a:t> </a:t>
            </a:r>
            <a:r>
              <a:rPr sz="900" spc="-90" dirty="0">
                <a:solidFill>
                  <a:srgbClr val="00305B"/>
                </a:solidFill>
                <a:latin typeface="Times New Roman"/>
                <a:cs typeface="Times New Roman"/>
              </a:rPr>
              <a:t> </a:t>
            </a:r>
            <a:r>
              <a:rPr sz="900" spc="-10" dirty="0">
                <a:solidFill>
                  <a:srgbClr val="00305B"/>
                </a:solidFill>
                <a:latin typeface="Arial"/>
                <a:cs typeface="Arial"/>
              </a:rPr>
              <a:t>London</a:t>
            </a:r>
            <a:endParaRPr sz="900">
              <a:latin typeface="Arial"/>
              <a:cs typeface="Arial"/>
            </a:endParaRPr>
          </a:p>
        </p:txBody>
      </p:sp>
      <p:sp>
        <p:nvSpPr>
          <p:cNvPr id="89092" name="object 3">
            <a:extLst>
              <a:ext uri="{FF2B5EF4-FFF2-40B4-BE49-F238E27FC236}">
                <a16:creationId xmlns:a16="http://schemas.microsoft.com/office/drawing/2014/main" id="{26900178-683E-4320-B930-9195EC203F6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3688" y="1162050"/>
            <a:ext cx="8469312" cy="43001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marL="127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815975" indent="-346075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000" b="1" dirty="0">
                <a:solidFill>
                  <a:srgbClr val="00305B"/>
                </a:solidFill>
                <a:latin typeface="Arial" panose="020B0604020202020204" pitchFamily="34" charset="0"/>
              </a:rPr>
              <a:t>Undergraduate</a:t>
            </a:r>
            <a:r>
              <a:rPr lang="en-US" altLang="en-US" sz="2000" b="1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b="1" dirty="0">
                <a:solidFill>
                  <a:srgbClr val="00305B"/>
                </a:solidFill>
                <a:latin typeface="Arial" panose="020B0604020202020204" pitchFamily="34" charset="0"/>
              </a:rPr>
              <a:t>degrees</a:t>
            </a:r>
            <a:endParaRPr lang="en-US" altLang="en-US" sz="2000" dirty="0">
              <a:latin typeface="Arial" panose="020B0604020202020204" pitchFamily="34" charset="0"/>
            </a:endParaRPr>
          </a:p>
          <a:p>
            <a:pPr marL="273050" indent="-260350" eaLnBrk="1" hangingPunct="1">
              <a:spcBef>
                <a:spcPts val="1175"/>
              </a:spcBef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The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progression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requirements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for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each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level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is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as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follows:</a:t>
            </a:r>
            <a:endParaRPr lang="en-US" altLang="en-US" sz="2000" dirty="0">
              <a:latin typeface="Arial" panose="020B0604020202020204" pitchFamily="34" charset="0"/>
            </a:endParaRPr>
          </a:p>
          <a:p>
            <a:pPr lvl="1" eaLnBrk="1" hangingPunct="1">
              <a:spcBef>
                <a:spcPts val="1200"/>
              </a:spcBef>
              <a:buClr>
                <a:srgbClr val="BC0E34"/>
              </a:buClr>
              <a:buFont typeface="Arial" panose="020B0604020202020204" pitchFamily="34" charset="0"/>
              <a:buChar char="•"/>
            </a:pP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No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credit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at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grade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F</a:t>
            </a:r>
            <a:endParaRPr lang="en-US" altLang="en-US" sz="2000" dirty="0">
              <a:latin typeface="Arial" panose="020B0604020202020204" pitchFamily="34" charset="0"/>
            </a:endParaRPr>
          </a:p>
          <a:p>
            <a:pPr lvl="1" eaLnBrk="1" hangingPunct="1">
              <a:spcBef>
                <a:spcPts val="1200"/>
              </a:spcBef>
              <a:buClr>
                <a:srgbClr val="BC0E34"/>
              </a:buClr>
              <a:buFont typeface="Arial" panose="020B0604020202020204" pitchFamily="34" charset="0"/>
              <a:buChar char="•"/>
            </a:pP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No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more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than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40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credits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in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Grade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Band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E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(E+,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E,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E-)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b="1" dirty="0">
                <a:solidFill>
                  <a:srgbClr val="00305B"/>
                </a:solidFill>
                <a:latin typeface="Arial" panose="020B0604020202020204" pitchFamily="34" charset="0"/>
              </a:rPr>
              <a:t>old</a:t>
            </a:r>
            <a:r>
              <a:rPr lang="en-US" altLang="en-US" sz="2000" b="1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b="1" dirty="0">
                <a:solidFill>
                  <a:srgbClr val="00305B"/>
                </a:solidFill>
                <a:latin typeface="Arial" panose="020B0604020202020204" pitchFamily="34" charset="0"/>
              </a:rPr>
              <a:t>regs</a:t>
            </a:r>
            <a:endParaRPr lang="en-US" altLang="en-US" sz="2000" dirty="0">
              <a:latin typeface="Arial" panose="020B0604020202020204" pitchFamily="34" charset="0"/>
            </a:endParaRPr>
          </a:p>
          <a:p>
            <a:pPr lvl="1" eaLnBrk="1" hangingPunct="1">
              <a:spcBef>
                <a:spcPts val="1200"/>
              </a:spcBef>
              <a:buClr>
                <a:srgbClr val="BC0E34"/>
              </a:buClr>
              <a:buFont typeface="Arial" panose="020B0604020202020204" pitchFamily="34" charset="0"/>
              <a:buChar char="•"/>
            </a:pP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No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more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than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30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credits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in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Grade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Band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E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(E+,E,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E-)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b="1" dirty="0">
                <a:solidFill>
                  <a:srgbClr val="00305B"/>
                </a:solidFill>
                <a:latin typeface="Arial" panose="020B0604020202020204" pitchFamily="34" charset="0"/>
              </a:rPr>
              <a:t>new</a:t>
            </a:r>
            <a:r>
              <a:rPr lang="en-US" altLang="en-US" sz="2000" b="1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b="1" dirty="0">
                <a:solidFill>
                  <a:srgbClr val="00305B"/>
                </a:solidFill>
                <a:latin typeface="Arial" panose="020B0604020202020204" pitchFamily="34" charset="0"/>
              </a:rPr>
              <a:t>regs</a:t>
            </a:r>
            <a:endParaRPr lang="en-US" altLang="en-US" sz="2000" dirty="0">
              <a:latin typeface="Arial" panose="020B0604020202020204" pitchFamily="34" charset="0"/>
            </a:endParaRPr>
          </a:p>
          <a:p>
            <a:pPr lvl="1" eaLnBrk="1" hangingPunct="1">
              <a:spcBef>
                <a:spcPts val="1200"/>
              </a:spcBef>
              <a:buClr>
                <a:srgbClr val="BC0E34"/>
              </a:buClr>
              <a:buFont typeface="Arial" panose="020B0604020202020204" pitchFamily="34" charset="0"/>
              <a:buChar char="•"/>
            </a:pP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No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core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blocks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or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core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assessments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within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a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block,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below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D-</a:t>
            </a:r>
            <a:endParaRPr lang="en-US" altLang="en-US" sz="2000" dirty="0">
              <a:latin typeface="Arial" panose="020B0604020202020204" pitchFamily="34" charset="0"/>
            </a:endParaRPr>
          </a:p>
          <a:p>
            <a:pPr lvl="1" eaLnBrk="1" hangingPunct="1">
              <a:buClr>
                <a:srgbClr val="BC0E34"/>
              </a:buClr>
              <a:buFont typeface="Arial" panose="020B0604020202020204" pitchFamily="34" charset="0"/>
              <a:buChar char="•"/>
            </a:pPr>
            <a:endParaRPr lang="en-US" alt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eaLnBrk="1" hangingPunct="1">
              <a:spcBef>
                <a:spcPts val="50"/>
              </a:spcBef>
              <a:buClr>
                <a:srgbClr val="BC0E34"/>
              </a:buClr>
              <a:buFont typeface="Arial" panose="020B0604020202020204" pitchFamily="34" charset="0"/>
              <a:buChar char="•"/>
            </a:pPr>
            <a:endParaRPr lang="en-US" altLang="en-US" sz="1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r>
              <a:rPr lang="en-US" altLang="en-US" sz="2000" b="1" dirty="0">
                <a:solidFill>
                  <a:srgbClr val="00305B"/>
                </a:solidFill>
                <a:latin typeface="Arial" panose="020B0604020202020204" pitchFamily="34" charset="0"/>
              </a:rPr>
              <a:t>Postgraduate</a:t>
            </a:r>
            <a:r>
              <a:rPr lang="en-US" altLang="en-US" sz="2000" b="1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solidFill>
                  <a:srgbClr val="00305B"/>
                </a:solidFill>
                <a:latin typeface="Arial" panose="020B0604020202020204" pitchFamily="34" charset="0"/>
              </a:rPr>
              <a:t>Programmes</a:t>
            </a:r>
            <a:endParaRPr lang="en-US" altLang="en-US" sz="2000" dirty="0">
              <a:latin typeface="Arial" panose="020B0604020202020204" pitchFamily="34" charset="0"/>
            </a:endParaRPr>
          </a:p>
          <a:p>
            <a:pPr marL="273050" indent="-260350" eaLnBrk="1" hangingPunct="1">
              <a:lnSpc>
                <a:spcPct val="99000"/>
              </a:lnSpc>
              <a:spcBef>
                <a:spcPts val="1225"/>
              </a:spcBef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No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progression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requirements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as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they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are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one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level,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but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some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part-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time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00305B"/>
                </a:solidFill>
                <a:latin typeface="Arial" panose="020B0604020202020204" pitchFamily="34" charset="0"/>
              </a:rPr>
              <a:t>programmes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might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stipulate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certain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achievement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at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the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end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of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a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year.</a:t>
            </a:r>
            <a:endParaRPr lang="en-US" altLang="en-US" sz="20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E980951A-F4C0-47E5-B703-CE3306E40027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marL="127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sz="2800" spc="-15" dirty="0"/>
              <a:t>Progre</a:t>
            </a:r>
            <a:r>
              <a:rPr sz="2800" spc="-25" dirty="0"/>
              <a:t>s</a:t>
            </a:r>
            <a:r>
              <a:rPr sz="2800" spc="-15" dirty="0"/>
              <a:t>sion</a:t>
            </a:r>
            <a:r>
              <a:rPr sz="2800" spc="20" dirty="0">
                <a:latin typeface="Times New Roman"/>
                <a:cs typeface="Times New Roman"/>
              </a:rPr>
              <a:t> </a:t>
            </a:r>
            <a:r>
              <a:rPr sz="2800" spc="-25" dirty="0"/>
              <a:t>o</a:t>
            </a:r>
            <a:r>
              <a:rPr sz="2800" spc="-10" dirty="0"/>
              <a:t>f</a:t>
            </a:r>
            <a:r>
              <a:rPr sz="2800" spc="60" dirty="0">
                <a:latin typeface="Times New Roman"/>
                <a:cs typeface="Times New Roman"/>
              </a:rPr>
              <a:t> </a:t>
            </a:r>
            <a:r>
              <a:rPr sz="2800" spc="-40" dirty="0"/>
              <a:t>S</a:t>
            </a:r>
            <a:r>
              <a:rPr sz="2800" spc="-10" dirty="0"/>
              <a:t>t</a:t>
            </a:r>
            <a:r>
              <a:rPr sz="2800" spc="-35" dirty="0"/>
              <a:t>u</a:t>
            </a:r>
            <a:r>
              <a:rPr sz="2800" spc="-40" dirty="0"/>
              <a:t>d</a:t>
            </a:r>
            <a:r>
              <a:rPr sz="2800" spc="-25" dirty="0"/>
              <a:t>e</a:t>
            </a:r>
            <a:r>
              <a:rPr sz="2800" spc="-35" dirty="0"/>
              <a:t>n</a:t>
            </a:r>
            <a:r>
              <a:rPr sz="2800" spc="-15" dirty="0"/>
              <a:t>ts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91139" name="object 3">
            <a:extLst>
              <a:ext uri="{FF2B5EF4-FFF2-40B4-BE49-F238E27FC236}">
                <a16:creationId xmlns:a16="http://schemas.microsoft.com/office/drawing/2014/main" id="{761027E2-F39F-4676-945D-7E6B95A8355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3688" y="1166813"/>
            <a:ext cx="7969250" cy="2978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marL="357188" indent="-344488">
              <a:tabLst>
                <a:tab pos="358775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927100" indent="-228600">
              <a:tabLst>
                <a:tab pos="358775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tabLst>
                <a:tab pos="358775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tabLst>
                <a:tab pos="358775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tabLst>
                <a:tab pos="358775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58775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58775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58775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58775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ts val="2863"/>
              </a:lnSpc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US" altLang="en-US" sz="2400">
                <a:solidFill>
                  <a:srgbClr val="00305B"/>
                </a:solidFill>
                <a:latin typeface="Arial" panose="020B0604020202020204" pitchFamily="34" charset="0"/>
              </a:rPr>
              <a:t>Students</a:t>
            </a:r>
            <a:r>
              <a:rPr lang="en-US" altLang="en-US" sz="24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>
                <a:solidFill>
                  <a:srgbClr val="00305B"/>
                </a:solidFill>
                <a:latin typeface="Arial" panose="020B0604020202020204" pitchFamily="34" charset="0"/>
              </a:rPr>
              <a:t>who</a:t>
            </a:r>
            <a:r>
              <a:rPr lang="en-US" altLang="en-US" sz="24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>
                <a:solidFill>
                  <a:srgbClr val="00305B"/>
                </a:solidFill>
                <a:latin typeface="Arial" panose="020B0604020202020204" pitchFamily="34" charset="0"/>
              </a:rPr>
              <a:t>do</a:t>
            </a:r>
            <a:r>
              <a:rPr lang="en-US" altLang="en-US" sz="24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>
                <a:solidFill>
                  <a:srgbClr val="00305B"/>
                </a:solidFill>
                <a:latin typeface="Arial" panose="020B0604020202020204" pitchFamily="34" charset="0"/>
              </a:rPr>
              <a:t>not</a:t>
            </a:r>
            <a:r>
              <a:rPr lang="en-US" altLang="en-US" sz="24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>
                <a:solidFill>
                  <a:srgbClr val="00305B"/>
                </a:solidFill>
                <a:latin typeface="Arial" panose="020B0604020202020204" pitchFamily="34" charset="0"/>
              </a:rPr>
              <a:t>meet</a:t>
            </a:r>
            <a:r>
              <a:rPr lang="en-US" altLang="en-US" sz="24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>
                <a:solidFill>
                  <a:srgbClr val="00305B"/>
                </a:solidFill>
                <a:latin typeface="Arial" panose="020B0604020202020204" pitchFamily="34" charset="0"/>
              </a:rPr>
              <a:t>progression</a:t>
            </a:r>
            <a:r>
              <a:rPr lang="en-US" altLang="en-US" sz="24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>
                <a:solidFill>
                  <a:srgbClr val="00305B"/>
                </a:solidFill>
                <a:latin typeface="Arial" panose="020B0604020202020204" pitchFamily="34" charset="0"/>
              </a:rPr>
              <a:t>requirements</a:t>
            </a:r>
            <a:r>
              <a:rPr lang="en-US" altLang="en-US" sz="24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>
                <a:solidFill>
                  <a:srgbClr val="00305B"/>
                </a:solidFill>
                <a:latin typeface="Arial" panose="020B0604020202020204" pitchFamily="34" charset="0"/>
              </a:rPr>
              <a:t>are</a:t>
            </a:r>
            <a:r>
              <a:rPr lang="en-US" altLang="en-US" sz="24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>
                <a:solidFill>
                  <a:srgbClr val="00305B"/>
                </a:solidFill>
                <a:latin typeface="Arial" panose="020B0604020202020204" pitchFamily="34" charset="0"/>
              </a:rPr>
              <a:t>either:</a:t>
            </a:r>
            <a:endParaRPr lang="en-US" altLang="en-US" sz="2400">
              <a:latin typeface="Arial" panose="020B0604020202020204" pitchFamily="34" charset="0"/>
            </a:endParaRPr>
          </a:p>
          <a:p>
            <a:pPr lvl="1" eaLnBrk="1" hangingPunct="1">
              <a:lnSpc>
                <a:spcPts val="2863"/>
              </a:lnSpc>
              <a:spcBef>
                <a:spcPts val="1238"/>
              </a:spcBef>
              <a:buClr>
                <a:srgbClr val="BC0E34"/>
              </a:buClr>
              <a:buFont typeface="Wingdings" panose="05000000000000000000" pitchFamily="2" charset="2"/>
              <a:buChar char=""/>
            </a:pPr>
            <a:r>
              <a:rPr lang="en-US" altLang="en-US" sz="2400">
                <a:solidFill>
                  <a:srgbClr val="00305B"/>
                </a:solidFill>
                <a:latin typeface="Arial" panose="020B0604020202020204" pitchFamily="34" charset="0"/>
              </a:rPr>
              <a:t>Offered</a:t>
            </a:r>
            <a:r>
              <a:rPr lang="en-US" altLang="en-US" sz="24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>
                <a:solidFill>
                  <a:srgbClr val="00305B"/>
                </a:solidFill>
                <a:latin typeface="Arial" panose="020B0604020202020204" pitchFamily="34" charset="0"/>
              </a:rPr>
              <a:t>reassessment</a:t>
            </a:r>
            <a:r>
              <a:rPr lang="en-US" altLang="en-US" sz="24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>
                <a:solidFill>
                  <a:srgbClr val="00305B"/>
                </a:solidFill>
                <a:latin typeface="Arial" panose="020B0604020202020204" pitchFamily="34" charset="0"/>
              </a:rPr>
              <a:t>prior</a:t>
            </a:r>
            <a:r>
              <a:rPr lang="en-US" altLang="en-US" sz="24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>
                <a:solidFill>
                  <a:srgbClr val="00305B"/>
                </a:solidFill>
                <a:latin typeface="Arial" panose="020B0604020202020204" pitchFamily="34" charset="0"/>
              </a:rPr>
              <a:t>to</a:t>
            </a:r>
            <a:r>
              <a:rPr lang="en-US" altLang="en-US" sz="24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>
                <a:solidFill>
                  <a:srgbClr val="00305B"/>
                </a:solidFill>
                <a:latin typeface="Arial" panose="020B0604020202020204" pitchFamily="34" charset="0"/>
              </a:rPr>
              <a:t>the</a:t>
            </a:r>
            <a:r>
              <a:rPr lang="en-US" altLang="en-US" sz="24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>
                <a:solidFill>
                  <a:srgbClr val="00305B"/>
                </a:solidFill>
                <a:latin typeface="Arial" panose="020B0604020202020204" pitchFamily="34" charset="0"/>
              </a:rPr>
              <a:t>commencement</a:t>
            </a:r>
            <a:r>
              <a:rPr lang="en-US" altLang="en-US" sz="24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>
                <a:solidFill>
                  <a:srgbClr val="00305B"/>
                </a:solidFill>
                <a:latin typeface="Arial" panose="020B0604020202020204" pitchFamily="34" charset="0"/>
              </a:rPr>
              <a:t>of</a:t>
            </a:r>
            <a:r>
              <a:rPr lang="en-US" altLang="en-US" sz="24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>
                <a:solidFill>
                  <a:srgbClr val="00305B"/>
                </a:solidFill>
                <a:latin typeface="Arial" panose="020B0604020202020204" pitchFamily="34" charset="0"/>
              </a:rPr>
              <a:t>the</a:t>
            </a:r>
            <a:r>
              <a:rPr lang="en-US" altLang="en-US" sz="24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>
                <a:solidFill>
                  <a:srgbClr val="00305B"/>
                </a:solidFill>
                <a:latin typeface="Arial" panose="020B0604020202020204" pitchFamily="34" charset="0"/>
              </a:rPr>
              <a:t>next</a:t>
            </a:r>
            <a:r>
              <a:rPr lang="en-US" altLang="en-US" sz="24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>
                <a:solidFill>
                  <a:srgbClr val="00305B"/>
                </a:solidFill>
                <a:latin typeface="Arial" panose="020B0604020202020204" pitchFamily="34" charset="0"/>
              </a:rPr>
              <a:t>academic</a:t>
            </a:r>
            <a:r>
              <a:rPr lang="en-US" altLang="en-US" sz="24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>
                <a:solidFill>
                  <a:srgbClr val="00305B"/>
                </a:solidFill>
                <a:latin typeface="Arial" panose="020B0604020202020204" pitchFamily="34" charset="0"/>
              </a:rPr>
              <a:t>year</a:t>
            </a:r>
            <a:endParaRPr lang="en-US" altLang="en-US" sz="2400">
              <a:latin typeface="Arial" panose="020B0604020202020204" pitchFamily="34" charset="0"/>
            </a:endParaRPr>
          </a:p>
          <a:p>
            <a:pPr lvl="1" eaLnBrk="1" hangingPunct="1">
              <a:lnSpc>
                <a:spcPts val="2863"/>
              </a:lnSpc>
              <a:spcBef>
                <a:spcPts val="1225"/>
              </a:spcBef>
              <a:buClr>
                <a:srgbClr val="BC0E34"/>
              </a:buClr>
              <a:buFont typeface="Wingdings" panose="05000000000000000000" pitchFamily="2" charset="2"/>
              <a:buChar char=""/>
            </a:pPr>
            <a:r>
              <a:rPr lang="en-US" altLang="en-US" sz="2400">
                <a:solidFill>
                  <a:srgbClr val="00305B"/>
                </a:solidFill>
                <a:latin typeface="Arial" panose="020B0604020202020204" pitchFamily="34" charset="0"/>
              </a:rPr>
              <a:t>Exceptionally</a:t>
            </a:r>
            <a:r>
              <a:rPr lang="en-US" altLang="en-US" sz="24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>
                <a:solidFill>
                  <a:srgbClr val="00305B"/>
                </a:solidFill>
                <a:latin typeface="Arial" panose="020B0604020202020204" pitchFamily="34" charset="0"/>
              </a:rPr>
              <a:t>– provisionally</a:t>
            </a:r>
            <a:r>
              <a:rPr lang="en-US" altLang="en-US" sz="24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>
                <a:solidFill>
                  <a:srgbClr val="00305B"/>
                </a:solidFill>
                <a:latin typeface="Arial" panose="020B0604020202020204" pitchFamily="34" charset="0"/>
              </a:rPr>
              <a:t>progressed</a:t>
            </a:r>
            <a:r>
              <a:rPr lang="en-US" altLang="en-US" sz="24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>
                <a:solidFill>
                  <a:srgbClr val="00305B"/>
                </a:solidFill>
                <a:latin typeface="Arial" panose="020B0604020202020204" pitchFamily="34" charset="0"/>
              </a:rPr>
              <a:t>with</a:t>
            </a:r>
            <a:r>
              <a:rPr lang="en-US" altLang="en-US" sz="24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>
                <a:solidFill>
                  <a:srgbClr val="00305B"/>
                </a:solidFill>
                <a:latin typeface="Arial" panose="020B0604020202020204" pitchFamily="34" charset="0"/>
              </a:rPr>
              <a:t>reassessment</a:t>
            </a:r>
            <a:r>
              <a:rPr lang="en-US" altLang="en-US" sz="24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>
                <a:solidFill>
                  <a:srgbClr val="00305B"/>
                </a:solidFill>
                <a:latin typeface="Arial" panose="020B0604020202020204" pitchFamily="34" charset="0"/>
              </a:rPr>
              <a:t>undertaken</a:t>
            </a:r>
            <a:r>
              <a:rPr lang="en-US" altLang="en-US" sz="24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>
                <a:solidFill>
                  <a:srgbClr val="00305B"/>
                </a:solidFill>
                <a:latin typeface="Arial" panose="020B0604020202020204" pitchFamily="34" charset="0"/>
              </a:rPr>
              <a:t>in</a:t>
            </a:r>
            <a:r>
              <a:rPr lang="en-US" altLang="en-US" sz="24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>
                <a:solidFill>
                  <a:srgbClr val="00305B"/>
                </a:solidFill>
                <a:latin typeface="Arial" panose="020B0604020202020204" pitchFamily="34" charset="0"/>
              </a:rPr>
              <a:t>term</a:t>
            </a:r>
            <a:r>
              <a:rPr lang="en-US" altLang="en-US" sz="24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>
                <a:solidFill>
                  <a:srgbClr val="00305B"/>
                </a:solidFill>
                <a:latin typeface="Arial" panose="020B0604020202020204" pitchFamily="34" charset="0"/>
              </a:rPr>
              <a:t>1</a:t>
            </a:r>
            <a:endParaRPr lang="en-US" altLang="en-US" sz="2400">
              <a:latin typeface="Arial" panose="020B0604020202020204" pitchFamily="34" charset="0"/>
            </a:endParaRPr>
          </a:p>
          <a:p>
            <a:pPr lvl="1" eaLnBrk="1" hangingPunct="1">
              <a:spcBef>
                <a:spcPts val="1125"/>
              </a:spcBef>
              <a:buClr>
                <a:srgbClr val="BC0E34"/>
              </a:buClr>
              <a:buFont typeface="Wingdings" panose="05000000000000000000" pitchFamily="2" charset="2"/>
              <a:buChar char=""/>
            </a:pPr>
            <a:r>
              <a:rPr lang="en-US" altLang="en-US" sz="2400">
                <a:solidFill>
                  <a:srgbClr val="00305B"/>
                </a:solidFill>
                <a:latin typeface="Arial" panose="020B0604020202020204" pitchFamily="34" charset="0"/>
              </a:rPr>
              <a:t>Withdrawn</a:t>
            </a:r>
            <a:endParaRPr lang="en-US" altLang="en-US" sz="2400">
              <a:latin typeface="Arial" panose="020B0604020202020204" pitchFamily="34" charset="0"/>
            </a:endParaRPr>
          </a:p>
        </p:txBody>
      </p:sp>
      <p:sp>
        <p:nvSpPr>
          <p:cNvPr id="4" name="object 4">
            <a:extLst>
              <a:ext uri="{FF2B5EF4-FFF2-40B4-BE49-F238E27FC236}">
                <a16:creationId xmlns:a16="http://schemas.microsoft.com/office/drawing/2014/main" id="{DE5C7B61-A3A7-452F-826B-64481589A86F}"/>
              </a:ext>
            </a:extLst>
          </p:cNvPr>
          <p:cNvSpPr txBox="1"/>
          <p:nvPr/>
        </p:nvSpPr>
        <p:spPr>
          <a:xfrm>
            <a:off x="293688" y="6629400"/>
            <a:ext cx="1336675" cy="139700"/>
          </a:xfrm>
          <a:prstGeom prst="rect">
            <a:avLst/>
          </a:prstGeom>
        </p:spPr>
        <p:txBody>
          <a:bodyPr lIns="0" tIns="0" rIns="0" bIns="0">
            <a:spAutoFit/>
          </a:bodyPr>
          <a:lstStyle/>
          <a:p>
            <a:pPr marL="127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sz="900" dirty="0">
                <a:solidFill>
                  <a:srgbClr val="00305B"/>
                </a:solidFill>
                <a:latin typeface="Arial"/>
                <a:cs typeface="Arial"/>
              </a:rPr>
              <a:t>Brunel</a:t>
            </a:r>
            <a:r>
              <a:rPr sz="900" dirty="0">
                <a:solidFill>
                  <a:srgbClr val="00305B"/>
                </a:solidFill>
                <a:latin typeface="Times New Roman"/>
                <a:cs typeface="Times New Roman"/>
              </a:rPr>
              <a:t>  </a:t>
            </a:r>
            <a:r>
              <a:rPr sz="900" spc="-5" dirty="0">
                <a:solidFill>
                  <a:srgbClr val="00305B"/>
                </a:solidFill>
                <a:latin typeface="Arial"/>
                <a:cs typeface="Arial"/>
              </a:rPr>
              <a:t>Un</a:t>
            </a:r>
            <a:r>
              <a:rPr sz="900" spc="5" dirty="0">
                <a:solidFill>
                  <a:srgbClr val="00305B"/>
                </a:solidFill>
                <a:latin typeface="Arial"/>
                <a:cs typeface="Arial"/>
              </a:rPr>
              <a:t>i</a:t>
            </a:r>
            <a:r>
              <a:rPr sz="900" spc="-10" dirty="0">
                <a:solidFill>
                  <a:srgbClr val="00305B"/>
                </a:solidFill>
                <a:latin typeface="Arial"/>
                <a:cs typeface="Arial"/>
              </a:rPr>
              <a:t>v</a:t>
            </a:r>
            <a:r>
              <a:rPr sz="900" dirty="0">
                <a:solidFill>
                  <a:srgbClr val="00305B"/>
                </a:solidFill>
                <a:latin typeface="Arial"/>
                <a:cs typeface="Arial"/>
              </a:rPr>
              <a:t>er</a:t>
            </a:r>
            <a:r>
              <a:rPr sz="900" spc="-10" dirty="0">
                <a:solidFill>
                  <a:srgbClr val="00305B"/>
                </a:solidFill>
                <a:latin typeface="Arial"/>
                <a:cs typeface="Arial"/>
              </a:rPr>
              <a:t>s</a:t>
            </a:r>
            <a:r>
              <a:rPr sz="900" dirty="0">
                <a:solidFill>
                  <a:srgbClr val="00305B"/>
                </a:solidFill>
                <a:latin typeface="Arial"/>
                <a:cs typeface="Arial"/>
              </a:rPr>
              <a:t>i</a:t>
            </a:r>
            <a:r>
              <a:rPr sz="900" spc="-5" dirty="0">
                <a:solidFill>
                  <a:srgbClr val="00305B"/>
                </a:solidFill>
                <a:latin typeface="Arial"/>
                <a:cs typeface="Arial"/>
              </a:rPr>
              <a:t>ty</a:t>
            </a:r>
            <a:r>
              <a:rPr sz="900" dirty="0">
                <a:solidFill>
                  <a:srgbClr val="00305B"/>
                </a:solidFill>
                <a:latin typeface="Times New Roman"/>
                <a:cs typeface="Times New Roman"/>
              </a:rPr>
              <a:t> </a:t>
            </a:r>
            <a:r>
              <a:rPr sz="900" spc="-90" dirty="0">
                <a:solidFill>
                  <a:srgbClr val="00305B"/>
                </a:solidFill>
                <a:latin typeface="Times New Roman"/>
                <a:cs typeface="Times New Roman"/>
              </a:rPr>
              <a:t> </a:t>
            </a:r>
            <a:r>
              <a:rPr sz="900" spc="-10" dirty="0">
                <a:solidFill>
                  <a:srgbClr val="00305B"/>
                </a:solidFill>
                <a:latin typeface="Arial"/>
                <a:cs typeface="Arial"/>
              </a:rPr>
              <a:t>London</a:t>
            </a:r>
            <a:endParaRPr sz="900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A6E4AC51-8BEF-45D2-ADF2-7268B0AC3910}"/>
              </a:ext>
            </a:extLst>
          </p:cNvPr>
          <p:cNvSpPr txBox="1"/>
          <p:nvPr/>
        </p:nvSpPr>
        <p:spPr>
          <a:xfrm>
            <a:off x="293688" y="369888"/>
            <a:ext cx="3679825" cy="355600"/>
          </a:xfrm>
          <a:prstGeom prst="rect">
            <a:avLst/>
          </a:prstGeom>
        </p:spPr>
        <p:txBody>
          <a:bodyPr lIns="0" tIns="0" rIns="0" bIns="0">
            <a:spAutoFit/>
          </a:bodyPr>
          <a:lstStyle/>
          <a:p>
            <a:pPr marL="12700" eaLnBrk="1" fontAlgn="auto" hangingPunct="1">
              <a:lnSpc>
                <a:spcPts val="3329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sz="2800" b="1" spc="-25" dirty="0">
                <a:solidFill>
                  <a:srgbClr val="00305B"/>
                </a:solidFill>
                <a:latin typeface="Arial"/>
                <a:cs typeface="Arial"/>
              </a:rPr>
              <a:t>Award</a:t>
            </a:r>
            <a:r>
              <a:rPr sz="2800" b="1" dirty="0">
                <a:solidFill>
                  <a:srgbClr val="00305B"/>
                </a:solidFill>
                <a:latin typeface="Arial"/>
                <a:cs typeface="Arial"/>
              </a:rPr>
              <a:t>i</a:t>
            </a:r>
            <a:r>
              <a:rPr sz="2800" b="1" spc="-20" dirty="0">
                <a:solidFill>
                  <a:srgbClr val="00305B"/>
                </a:solidFill>
                <a:latin typeface="Arial"/>
                <a:cs typeface="Arial"/>
              </a:rPr>
              <a:t>ng</a:t>
            </a:r>
            <a:r>
              <a:rPr sz="2800" b="1" spc="15" dirty="0">
                <a:solidFill>
                  <a:srgbClr val="00305B"/>
                </a:solidFill>
                <a:latin typeface="Times New Roman"/>
                <a:cs typeface="Times New Roman"/>
              </a:rPr>
              <a:t> </a:t>
            </a:r>
            <a:r>
              <a:rPr sz="2800" b="1" spc="-25" dirty="0">
                <a:solidFill>
                  <a:srgbClr val="00305B"/>
                </a:solidFill>
                <a:latin typeface="Arial"/>
                <a:cs typeface="Arial"/>
              </a:rPr>
              <a:t>o</a:t>
            </a:r>
            <a:r>
              <a:rPr sz="2800" b="1" spc="-10" dirty="0">
                <a:solidFill>
                  <a:srgbClr val="00305B"/>
                </a:solidFill>
                <a:latin typeface="Arial"/>
                <a:cs typeface="Arial"/>
              </a:rPr>
              <a:t>f</a:t>
            </a:r>
            <a:r>
              <a:rPr sz="2800" b="1" spc="60" dirty="0">
                <a:solidFill>
                  <a:srgbClr val="00305B"/>
                </a:solidFill>
                <a:latin typeface="Times New Roman"/>
                <a:cs typeface="Times New Roman"/>
              </a:rPr>
              <a:t> </a:t>
            </a:r>
            <a:r>
              <a:rPr sz="2800" b="1" spc="-40" dirty="0">
                <a:solidFill>
                  <a:srgbClr val="00305B"/>
                </a:solidFill>
                <a:latin typeface="Arial"/>
                <a:cs typeface="Arial"/>
              </a:rPr>
              <a:t>S</a:t>
            </a:r>
            <a:r>
              <a:rPr sz="2800" b="1" spc="-10" dirty="0">
                <a:solidFill>
                  <a:srgbClr val="00305B"/>
                </a:solidFill>
                <a:latin typeface="Arial"/>
                <a:cs typeface="Arial"/>
              </a:rPr>
              <a:t>t</a:t>
            </a:r>
            <a:r>
              <a:rPr sz="2800" b="1" spc="-35" dirty="0">
                <a:solidFill>
                  <a:srgbClr val="00305B"/>
                </a:solidFill>
                <a:latin typeface="Arial"/>
                <a:cs typeface="Arial"/>
              </a:rPr>
              <a:t>u</a:t>
            </a:r>
            <a:r>
              <a:rPr sz="2800" b="1" spc="-20" dirty="0">
                <a:solidFill>
                  <a:srgbClr val="00305B"/>
                </a:solidFill>
                <a:latin typeface="Arial"/>
                <a:cs typeface="Arial"/>
              </a:rPr>
              <a:t>d</a:t>
            </a:r>
            <a:r>
              <a:rPr sz="2800" b="1" spc="-35" dirty="0">
                <a:solidFill>
                  <a:srgbClr val="00305B"/>
                </a:solidFill>
                <a:latin typeface="Arial"/>
                <a:cs typeface="Arial"/>
              </a:rPr>
              <a:t>e</a:t>
            </a:r>
            <a:r>
              <a:rPr sz="2800" b="1" spc="-40" dirty="0">
                <a:solidFill>
                  <a:srgbClr val="00305B"/>
                </a:solidFill>
                <a:latin typeface="Arial"/>
                <a:cs typeface="Arial"/>
              </a:rPr>
              <a:t>n</a:t>
            </a:r>
            <a:r>
              <a:rPr sz="2800" b="1" spc="-15" dirty="0">
                <a:solidFill>
                  <a:srgbClr val="00305B"/>
                </a:solidFill>
                <a:latin typeface="Arial"/>
                <a:cs typeface="Arial"/>
              </a:rPr>
              <a:t>ts</a:t>
            </a:r>
            <a:endParaRPr sz="2800">
              <a:latin typeface="Arial"/>
              <a:cs typeface="Arial"/>
            </a:endParaRPr>
          </a:p>
        </p:txBody>
      </p:sp>
      <p:sp>
        <p:nvSpPr>
          <p:cNvPr id="4" name="object 4">
            <a:extLst>
              <a:ext uri="{FF2B5EF4-FFF2-40B4-BE49-F238E27FC236}">
                <a16:creationId xmlns:a16="http://schemas.microsoft.com/office/drawing/2014/main" id="{DB9233E6-C616-45C1-80F9-C53F2CF0FF40}"/>
              </a:ext>
            </a:extLst>
          </p:cNvPr>
          <p:cNvSpPr txBox="1"/>
          <p:nvPr/>
        </p:nvSpPr>
        <p:spPr>
          <a:xfrm>
            <a:off x="338138" y="6453188"/>
            <a:ext cx="1335087" cy="139700"/>
          </a:xfrm>
          <a:prstGeom prst="rect">
            <a:avLst/>
          </a:prstGeom>
        </p:spPr>
        <p:txBody>
          <a:bodyPr lIns="0" tIns="0" rIns="0" bIns="0">
            <a:spAutoFit/>
          </a:bodyPr>
          <a:lstStyle/>
          <a:p>
            <a:pPr marL="127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sz="900" dirty="0">
                <a:solidFill>
                  <a:srgbClr val="002F5B"/>
                </a:solidFill>
                <a:latin typeface="Arial"/>
                <a:cs typeface="Arial"/>
              </a:rPr>
              <a:t>Bru</a:t>
            </a:r>
            <a:r>
              <a:rPr sz="900" spc="-10" dirty="0">
                <a:solidFill>
                  <a:srgbClr val="002F5B"/>
                </a:solidFill>
                <a:latin typeface="Arial"/>
                <a:cs typeface="Arial"/>
              </a:rPr>
              <a:t>n</a:t>
            </a:r>
            <a:r>
              <a:rPr sz="900" dirty="0">
                <a:solidFill>
                  <a:srgbClr val="002F5B"/>
                </a:solidFill>
                <a:latin typeface="Arial"/>
                <a:cs typeface="Arial"/>
              </a:rPr>
              <a:t>el</a:t>
            </a:r>
            <a:r>
              <a:rPr sz="900" dirty="0">
                <a:solidFill>
                  <a:srgbClr val="002F5B"/>
                </a:solidFill>
                <a:latin typeface="Times New Roman"/>
                <a:cs typeface="Times New Roman"/>
              </a:rPr>
              <a:t> </a:t>
            </a:r>
            <a:r>
              <a:rPr sz="900" spc="10" dirty="0">
                <a:solidFill>
                  <a:srgbClr val="002F5B"/>
                </a:solidFill>
                <a:latin typeface="Times New Roman"/>
                <a:cs typeface="Times New Roman"/>
              </a:rPr>
              <a:t> </a:t>
            </a:r>
            <a:r>
              <a:rPr sz="900" spc="-15" dirty="0">
                <a:solidFill>
                  <a:srgbClr val="002F5B"/>
                </a:solidFill>
                <a:latin typeface="Arial"/>
                <a:cs typeface="Arial"/>
              </a:rPr>
              <a:t>U</a:t>
            </a:r>
            <a:r>
              <a:rPr sz="900" dirty="0">
                <a:solidFill>
                  <a:srgbClr val="002F5B"/>
                </a:solidFill>
                <a:latin typeface="Arial"/>
                <a:cs typeface="Arial"/>
              </a:rPr>
              <a:t>ni</a:t>
            </a:r>
            <a:r>
              <a:rPr sz="900" spc="-10" dirty="0">
                <a:solidFill>
                  <a:srgbClr val="002F5B"/>
                </a:solidFill>
                <a:latin typeface="Arial"/>
                <a:cs typeface="Arial"/>
              </a:rPr>
              <a:t>v</a:t>
            </a:r>
            <a:r>
              <a:rPr sz="900" dirty="0">
                <a:solidFill>
                  <a:srgbClr val="002F5B"/>
                </a:solidFill>
                <a:latin typeface="Arial"/>
                <a:cs typeface="Arial"/>
              </a:rPr>
              <a:t>er</a:t>
            </a:r>
            <a:r>
              <a:rPr sz="900" spc="-10" dirty="0">
                <a:solidFill>
                  <a:srgbClr val="002F5B"/>
                </a:solidFill>
                <a:latin typeface="Arial"/>
                <a:cs typeface="Arial"/>
              </a:rPr>
              <a:t>s</a:t>
            </a:r>
            <a:r>
              <a:rPr sz="900" dirty="0">
                <a:solidFill>
                  <a:srgbClr val="002F5B"/>
                </a:solidFill>
                <a:latin typeface="Arial"/>
                <a:cs typeface="Arial"/>
              </a:rPr>
              <a:t>i</a:t>
            </a:r>
            <a:r>
              <a:rPr sz="900" spc="-5" dirty="0">
                <a:solidFill>
                  <a:srgbClr val="002F5B"/>
                </a:solidFill>
                <a:latin typeface="Arial"/>
                <a:cs typeface="Arial"/>
              </a:rPr>
              <a:t>ty</a:t>
            </a:r>
            <a:r>
              <a:rPr sz="900" dirty="0">
                <a:solidFill>
                  <a:srgbClr val="002F5B"/>
                </a:solidFill>
                <a:latin typeface="Times New Roman"/>
                <a:cs typeface="Times New Roman"/>
              </a:rPr>
              <a:t> </a:t>
            </a:r>
            <a:r>
              <a:rPr sz="900" spc="-90" dirty="0">
                <a:solidFill>
                  <a:srgbClr val="002F5B"/>
                </a:solidFill>
                <a:latin typeface="Times New Roman"/>
                <a:cs typeface="Times New Roman"/>
              </a:rPr>
              <a:t> </a:t>
            </a:r>
            <a:r>
              <a:rPr sz="900" spc="-10" dirty="0">
                <a:solidFill>
                  <a:srgbClr val="002F5B"/>
                </a:solidFill>
                <a:latin typeface="Arial"/>
                <a:cs typeface="Arial"/>
              </a:rPr>
              <a:t>Lon</a:t>
            </a:r>
            <a:r>
              <a:rPr sz="900" spc="-25" dirty="0">
                <a:solidFill>
                  <a:srgbClr val="002F5B"/>
                </a:solidFill>
                <a:latin typeface="Arial"/>
                <a:cs typeface="Arial"/>
              </a:rPr>
              <a:t>d</a:t>
            </a:r>
            <a:r>
              <a:rPr sz="900" spc="-10" dirty="0">
                <a:solidFill>
                  <a:srgbClr val="002F5B"/>
                </a:solidFill>
                <a:latin typeface="Arial"/>
                <a:cs typeface="Arial"/>
              </a:rPr>
              <a:t>o</a:t>
            </a:r>
            <a:r>
              <a:rPr sz="900" dirty="0">
                <a:solidFill>
                  <a:srgbClr val="002F5B"/>
                </a:solidFill>
                <a:latin typeface="Arial"/>
                <a:cs typeface="Arial"/>
              </a:rPr>
              <a:t>n</a:t>
            </a:r>
            <a:endParaRPr sz="900">
              <a:latin typeface="Arial"/>
              <a:cs typeface="Arial"/>
            </a:endParaRPr>
          </a:p>
        </p:txBody>
      </p:sp>
      <p:sp>
        <p:nvSpPr>
          <p:cNvPr id="93188" name="object 3">
            <a:extLst>
              <a:ext uri="{FF2B5EF4-FFF2-40B4-BE49-F238E27FC236}">
                <a16:creationId xmlns:a16="http://schemas.microsoft.com/office/drawing/2014/main" id="{66D57CB4-D339-4F75-8D55-BC5B198B148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93688" y="769938"/>
            <a:ext cx="8556625" cy="1138237"/>
          </a:xfrm>
        </p:spPr>
        <p:txBody>
          <a:bodyPr/>
          <a:lstStyle/>
          <a:p>
            <a:pPr marL="12700" eaLnBrk="1" hangingPunct="1">
              <a:lnSpc>
                <a:spcPts val="2763"/>
              </a:lnSpc>
              <a:spcBef>
                <a:spcPts val="1113"/>
              </a:spcBef>
            </a:pPr>
            <a:r>
              <a:rPr lang="en-US" altLang="en-US">
                <a:latin typeface="Arial" panose="020B0604020202020204" pitchFamily="34" charset="0"/>
                <a:cs typeface="Arial" panose="020B0604020202020204" pitchFamily="34" charset="0"/>
              </a:rPr>
              <a:t>Undergraduate</a:t>
            </a:r>
            <a:r>
              <a:rPr lang="en-US" alt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>
                <a:latin typeface="Arial" panose="020B0604020202020204" pitchFamily="34" charset="0"/>
                <a:cs typeface="Arial" panose="020B0604020202020204" pitchFamily="34" charset="0"/>
              </a:rPr>
              <a:t>Award</a:t>
            </a:r>
            <a:r>
              <a:rPr lang="en-US" alt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>
                <a:latin typeface="Arial" panose="020B0604020202020204" pitchFamily="34" charset="0"/>
                <a:cs typeface="Arial" panose="020B0604020202020204" pitchFamily="34" charset="0"/>
              </a:rPr>
              <a:t>Criteria</a:t>
            </a:r>
            <a:br>
              <a:rPr lang="en-US" altLang="en-US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en-US">
                <a:latin typeface="Arial" panose="020B0604020202020204" pitchFamily="34" charset="0"/>
                <a:cs typeface="Arial" panose="020B0604020202020204" pitchFamily="34" charset="0"/>
              </a:rPr>
              <a:t>(‘E’ grade</a:t>
            </a:r>
            <a:r>
              <a:rPr lang="en-US" alt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>
                <a:latin typeface="Arial" panose="020B0604020202020204" pitchFamily="34" charset="0"/>
                <a:cs typeface="Arial" panose="020B0604020202020204" pitchFamily="34" charset="0"/>
              </a:rPr>
              <a:t>is</a:t>
            </a:r>
            <a:r>
              <a:rPr lang="en-US" alt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>
                <a:latin typeface="Arial" panose="020B0604020202020204" pitchFamily="34" charset="0"/>
                <a:cs typeface="Arial" panose="020B0604020202020204" pitchFamily="34" charset="0"/>
              </a:rPr>
              <a:t>no</a:t>
            </a:r>
            <a:r>
              <a:rPr lang="en-US" alt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>
                <a:latin typeface="Arial" panose="020B0604020202020204" pitchFamily="34" charset="0"/>
                <a:cs typeface="Arial" panose="020B0604020202020204" pitchFamily="34" charset="0"/>
              </a:rPr>
              <a:t>longer</a:t>
            </a:r>
            <a:r>
              <a:rPr lang="en-US" alt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n-US" alt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>
                <a:latin typeface="Arial" panose="020B0604020202020204" pitchFamily="34" charset="0"/>
                <a:cs typeface="Arial" panose="020B0604020202020204" pitchFamily="34" charset="0"/>
              </a:rPr>
              <a:t>limiter</a:t>
            </a:r>
            <a:r>
              <a:rPr lang="en-US" alt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>
                <a:latin typeface="Arial" panose="020B0604020202020204" pitchFamily="34" charset="0"/>
                <a:cs typeface="Arial" panose="020B0604020202020204" pitchFamily="34" charset="0"/>
              </a:rPr>
              <a:t>to</a:t>
            </a:r>
            <a:r>
              <a:rPr lang="en-US" alt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>
                <a:latin typeface="Arial" panose="020B0604020202020204" pitchFamily="34" charset="0"/>
                <a:cs typeface="Arial" panose="020B0604020202020204" pitchFamily="34" charset="0"/>
              </a:rPr>
              <a:t>Degree</a:t>
            </a:r>
            <a:r>
              <a:rPr lang="en-US" alt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>
                <a:latin typeface="Arial" panose="020B0604020202020204" pitchFamily="34" charset="0"/>
                <a:cs typeface="Arial" panose="020B0604020202020204" pitchFamily="34" charset="0"/>
              </a:rPr>
              <a:t>classification</a:t>
            </a:r>
            <a:r>
              <a:rPr lang="en-US" alt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>
                <a:latin typeface="Arial" panose="020B0604020202020204" pitchFamily="34" charset="0"/>
                <a:cs typeface="Arial" panose="020B0604020202020204" pitchFamily="34" charset="0"/>
              </a:rPr>
              <a:t>in</a:t>
            </a:r>
            <a:r>
              <a:rPr lang="en-US" alt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>
                <a:latin typeface="Arial" panose="020B0604020202020204" pitchFamily="34" charset="0"/>
                <a:cs typeface="Arial" panose="020B0604020202020204" pitchFamily="34" charset="0"/>
              </a:rPr>
              <a:t>new</a:t>
            </a:r>
            <a:r>
              <a:rPr lang="en-US" alt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>
                <a:latin typeface="Arial" panose="020B0604020202020204" pitchFamily="34" charset="0"/>
                <a:cs typeface="Arial" panose="020B0604020202020204" pitchFamily="34" charset="0"/>
              </a:rPr>
              <a:t>Senate</a:t>
            </a:r>
            <a:r>
              <a:rPr lang="en-US" alt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>
                <a:latin typeface="Arial" panose="020B0604020202020204" pitchFamily="34" charset="0"/>
                <a:cs typeface="Arial" panose="020B0604020202020204" pitchFamily="34" charset="0"/>
              </a:rPr>
              <a:t>Regulations</a:t>
            </a:r>
            <a:r>
              <a:rPr lang="en-US" alt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>
                <a:latin typeface="Arial" panose="020B0604020202020204" pitchFamily="34" charset="0"/>
                <a:cs typeface="Arial" panose="020B0604020202020204" pitchFamily="34" charset="0"/>
              </a:rPr>
              <a:t>2024)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object 2">
            <a:extLst>
              <a:ext uri="{FF2B5EF4-FFF2-40B4-BE49-F238E27FC236}">
                <a16:creationId xmlns:a16="http://schemas.microsoft.com/office/drawing/2014/main" id="{2A572DDD-F456-4E75-A8BF-3AF962CEAE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2411413"/>
            <a:ext cx="7897813" cy="3322637"/>
          </a:xfrm>
          <a:prstGeom prst="rect">
            <a:avLst/>
          </a:prstGeom>
          <a:blipFill dpi="0" rotWithShape="1">
            <a:blip r:embed="rId3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" name="object 3">
            <a:extLst>
              <a:ext uri="{FF2B5EF4-FFF2-40B4-BE49-F238E27FC236}">
                <a16:creationId xmlns:a16="http://schemas.microsoft.com/office/drawing/2014/main" id="{774EDE37-BEFB-46C1-8191-0B03D7A305CA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marL="127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sz="2800" spc="-25" dirty="0"/>
              <a:t>Award</a:t>
            </a:r>
            <a:r>
              <a:rPr sz="2800" dirty="0"/>
              <a:t>i</a:t>
            </a:r>
            <a:r>
              <a:rPr sz="2800" spc="-20" dirty="0"/>
              <a:t>ng</a:t>
            </a:r>
            <a:r>
              <a:rPr sz="2800" spc="15" dirty="0">
                <a:latin typeface="Times New Roman"/>
                <a:cs typeface="Times New Roman"/>
              </a:rPr>
              <a:t> </a:t>
            </a:r>
            <a:r>
              <a:rPr sz="2800" spc="-25" dirty="0"/>
              <a:t>o</a:t>
            </a:r>
            <a:r>
              <a:rPr sz="2800" spc="-10" dirty="0"/>
              <a:t>f</a:t>
            </a:r>
            <a:r>
              <a:rPr sz="2800" spc="60" dirty="0">
                <a:latin typeface="Times New Roman"/>
                <a:cs typeface="Times New Roman"/>
              </a:rPr>
              <a:t> </a:t>
            </a:r>
            <a:r>
              <a:rPr sz="2800" spc="-40" dirty="0"/>
              <a:t>S</a:t>
            </a:r>
            <a:r>
              <a:rPr sz="2800" spc="-10" dirty="0"/>
              <a:t>t</a:t>
            </a:r>
            <a:r>
              <a:rPr sz="2800" spc="-35" dirty="0"/>
              <a:t>u</a:t>
            </a:r>
            <a:r>
              <a:rPr sz="2800" spc="-20" dirty="0"/>
              <a:t>d</a:t>
            </a:r>
            <a:r>
              <a:rPr sz="2800" spc="-35" dirty="0"/>
              <a:t>e</a:t>
            </a:r>
            <a:r>
              <a:rPr sz="2800" spc="-40" dirty="0"/>
              <a:t>n</a:t>
            </a:r>
            <a:r>
              <a:rPr sz="2800" spc="-15" dirty="0"/>
              <a:t>ts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5" name="object 5">
            <a:extLst>
              <a:ext uri="{FF2B5EF4-FFF2-40B4-BE49-F238E27FC236}">
                <a16:creationId xmlns:a16="http://schemas.microsoft.com/office/drawing/2014/main" id="{FB91F063-B14D-4618-AD7D-AF3DC2C1FB18}"/>
              </a:ext>
            </a:extLst>
          </p:cNvPr>
          <p:cNvSpPr txBox="1"/>
          <p:nvPr/>
        </p:nvSpPr>
        <p:spPr>
          <a:xfrm>
            <a:off x="338138" y="6453188"/>
            <a:ext cx="1335087" cy="139700"/>
          </a:xfrm>
          <a:prstGeom prst="rect">
            <a:avLst/>
          </a:prstGeom>
        </p:spPr>
        <p:txBody>
          <a:bodyPr lIns="0" tIns="0" rIns="0" bIns="0">
            <a:spAutoFit/>
          </a:bodyPr>
          <a:lstStyle/>
          <a:p>
            <a:pPr marL="127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sz="900" dirty="0">
                <a:solidFill>
                  <a:srgbClr val="002F5B"/>
                </a:solidFill>
                <a:latin typeface="Arial"/>
                <a:cs typeface="Arial"/>
              </a:rPr>
              <a:t>Bru</a:t>
            </a:r>
            <a:r>
              <a:rPr sz="900" spc="-10" dirty="0">
                <a:solidFill>
                  <a:srgbClr val="002F5B"/>
                </a:solidFill>
                <a:latin typeface="Arial"/>
                <a:cs typeface="Arial"/>
              </a:rPr>
              <a:t>n</a:t>
            </a:r>
            <a:r>
              <a:rPr sz="900" dirty="0">
                <a:solidFill>
                  <a:srgbClr val="002F5B"/>
                </a:solidFill>
                <a:latin typeface="Arial"/>
                <a:cs typeface="Arial"/>
              </a:rPr>
              <a:t>el</a:t>
            </a:r>
            <a:r>
              <a:rPr sz="900" dirty="0">
                <a:solidFill>
                  <a:srgbClr val="002F5B"/>
                </a:solidFill>
                <a:latin typeface="Times New Roman"/>
                <a:cs typeface="Times New Roman"/>
              </a:rPr>
              <a:t> </a:t>
            </a:r>
            <a:r>
              <a:rPr sz="900" spc="10" dirty="0">
                <a:solidFill>
                  <a:srgbClr val="002F5B"/>
                </a:solidFill>
                <a:latin typeface="Times New Roman"/>
                <a:cs typeface="Times New Roman"/>
              </a:rPr>
              <a:t> </a:t>
            </a:r>
            <a:r>
              <a:rPr sz="900" spc="-15" dirty="0">
                <a:solidFill>
                  <a:srgbClr val="002F5B"/>
                </a:solidFill>
                <a:latin typeface="Arial"/>
                <a:cs typeface="Arial"/>
              </a:rPr>
              <a:t>U</a:t>
            </a:r>
            <a:r>
              <a:rPr sz="900" dirty="0">
                <a:solidFill>
                  <a:srgbClr val="002F5B"/>
                </a:solidFill>
                <a:latin typeface="Arial"/>
                <a:cs typeface="Arial"/>
              </a:rPr>
              <a:t>ni</a:t>
            </a:r>
            <a:r>
              <a:rPr sz="900" spc="-10" dirty="0">
                <a:solidFill>
                  <a:srgbClr val="002F5B"/>
                </a:solidFill>
                <a:latin typeface="Arial"/>
                <a:cs typeface="Arial"/>
              </a:rPr>
              <a:t>v</a:t>
            </a:r>
            <a:r>
              <a:rPr sz="900" dirty="0">
                <a:solidFill>
                  <a:srgbClr val="002F5B"/>
                </a:solidFill>
                <a:latin typeface="Arial"/>
                <a:cs typeface="Arial"/>
              </a:rPr>
              <a:t>er</a:t>
            </a:r>
            <a:r>
              <a:rPr sz="900" spc="-10" dirty="0">
                <a:solidFill>
                  <a:srgbClr val="002F5B"/>
                </a:solidFill>
                <a:latin typeface="Arial"/>
                <a:cs typeface="Arial"/>
              </a:rPr>
              <a:t>s</a:t>
            </a:r>
            <a:r>
              <a:rPr sz="900" dirty="0">
                <a:solidFill>
                  <a:srgbClr val="002F5B"/>
                </a:solidFill>
                <a:latin typeface="Arial"/>
                <a:cs typeface="Arial"/>
              </a:rPr>
              <a:t>i</a:t>
            </a:r>
            <a:r>
              <a:rPr sz="900" spc="-5" dirty="0">
                <a:solidFill>
                  <a:srgbClr val="002F5B"/>
                </a:solidFill>
                <a:latin typeface="Arial"/>
                <a:cs typeface="Arial"/>
              </a:rPr>
              <a:t>ty</a:t>
            </a:r>
            <a:r>
              <a:rPr sz="900" dirty="0">
                <a:solidFill>
                  <a:srgbClr val="002F5B"/>
                </a:solidFill>
                <a:latin typeface="Times New Roman"/>
                <a:cs typeface="Times New Roman"/>
              </a:rPr>
              <a:t> </a:t>
            </a:r>
            <a:r>
              <a:rPr sz="900" spc="-90" dirty="0">
                <a:solidFill>
                  <a:srgbClr val="002F5B"/>
                </a:solidFill>
                <a:latin typeface="Times New Roman"/>
                <a:cs typeface="Times New Roman"/>
              </a:rPr>
              <a:t> </a:t>
            </a:r>
            <a:r>
              <a:rPr sz="900" spc="-10" dirty="0">
                <a:solidFill>
                  <a:srgbClr val="002F5B"/>
                </a:solidFill>
                <a:latin typeface="Arial"/>
                <a:cs typeface="Arial"/>
              </a:rPr>
              <a:t>Lon</a:t>
            </a:r>
            <a:r>
              <a:rPr sz="900" spc="-25" dirty="0">
                <a:solidFill>
                  <a:srgbClr val="002F5B"/>
                </a:solidFill>
                <a:latin typeface="Arial"/>
                <a:cs typeface="Arial"/>
              </a:rPr>
              <a:t>d</a:t>
            </a:r>
            <a:r>
              <a:rPr sz="900" spc="-10" dirty="0">
                <a:solidFill>
                  <a:srgbClr val="002F5B"/>
                </a:solidFill>
                <a:latin typeface="Arial"/>
                <a:cs typeface="Arial"/>
              </a:rPr>
              <a:t>o</a:t>
            </a:r>
            <a:r>
              <a:rPr sz="900" dirty="0">
                <a:solidFill>
                  <a:srgbClr val="002F5B"/>
                </a:solidFill>
                <a:latin typeface="Arial"/>
                <a:cs typeface="Arial"/>
              </a:rPr>
              <a:t>n</a:t>
            </a:r>
            <a:endParaRPr sz="900">
              <a:latin typeface="Arial"/>
              <a:cs typeface="Arial"/>
            </a:endParaRPr>
          </a:p>
        </p:txBody>
      </p:sp>
      <p:sp>
        <p:nvSpPr>
          <p:cNvPr id="4" name="object 4">
            <a:extLst>
              <a:ext uri="{FF2B5EF4-FFF2-40B4-BE49-F238E27FC236}">
                <a16:creationId xmlns:a16="http://schemas.microsoft.com/office/drawing/2014/main" id="{E2B86482-97B5-46EA-A6BD-585CC9DF097E}"/>
              </a:ext>
            </a:extLst>
          </p:cNvPr>
          <p:cNvSpPr txBox="1"/>
          <p:nvPr/>
        </p:nvSpPr>
        <p:spPr>
          <a:xfrm>
            <a:off x="293688" y="1851025"/>
            <a:ext cx="3821112" cy="330200"/>
          </a:xfrm>
          <a:prstGeom prst="rect">
            <a:avLst/>
          </a:prstGeom>
        </p:spPr>
        <p:txBody>
          <a:bodyPr lIns="0" tIns="0" rIns="0" bIns="0">
            <a:spAutoFit/>
          </a:bodyPr>
          <a:lstStyle/>
          <a:p>
            <a:pPr marL="127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sz="2400" dirty="0">
                <a:solidFill>
                  <a:srgbClr val="00305B"/>
                </a:solidFill>
                <a:latin typeface="Arial"/>
                <a:cs typeface="Arial"/>
              </a:rPr>
              <a:t>P</a:t>
            </a:r>
            <a:r>
              <a:rPr sz="2400" spc="-10" dirty="0">
                <a:solidFill>
                  <a:srgbClr val="00305B"/>
                </a:solidFill>
                <a:latin typeface="Arial"/>
                <a:cs typeface="Arial"/>
              </a:rPr>
              <a:t>ostgr</a:t>
            </a:r>
            <a:r>
              <a:rPr sz="2400" spc="-5" dirty="0">
                <a:solidFill>
                  <a:srgbClr val="00305B"/>
                </a:solidFill>
                <a:latin typeface="Arial"/>
                <a:cs typeface="Arial"/>
              </a:rPr>
              <a:t>ad</a:t>
            </a:r>
            <a:r>
              <a:rPr sz="2400" spc="-10" dirty="0">
                <a:solidFill>
                  <a:srgbClr val="00305B"/>
                </a:solidFill>
                <a:latin typeface="Arial"/>
                <a:cs typeface="Arial"/>
              </a:rPr>
              <a:t>u</a:t>
            </a:r>
            <a:r>
              <a:rPr sz="2400" spc="5" dirty="0">
                <a:solidFill>
                  <a:srgbClr val="00305B"/>
                </a:solidFill>
                <a:latin typeface="Arial"/>
                <a:cs typeface="Arial"/>
              </a:rPr>
              <a:t>a</a:t>
            </a:r>
            <a:r>
              <a:rPr sz="2400" spc="-10" dirty="0">
                <a:solidFill>
                  <a:srgbClr val="00305B"/>
                </a:solidFill>
                <a:latin typeface="Arial"/>
                <a:cs typeface="Arial"/>
              </a:rPr>
              <a:t>te</a:t>
            </a:r>
            <a:r>
              <a:rPr sz="2400" spc="-100" dirty="0">
                <a:solidFill>
                  <a:srgbClr val="00305B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00305B"/>
                </a:solidFill>
                <a:latin typeface="Arial"/>
                <a:cs typeface="Arial"/>
              </a:rPr>
              <a:t>A</a:t>
            </a:r>
            <a:r>
              <a:rPr sz="2400" spc="-10" dirty="0">
                <a:solidFill>
                  <a:srgbClr val="00305B"/>
                </a:solidFill>
                <a:latin typeface="Arial"/>
                <a:cs typeface="Arial"/>
              </a:rPr>
              <a:t>w</a:t>
            </a:r>
            <a:r>
              <a:rPr sz="2400" spc="-5" dirty="0">
                <a:solidFill>
                  <a:srgbClr val="00305B"/>
                </a:solidFill>
                <a:latin typeface="Arial"/>
                <a:cs typeface="Arial"/>
              </a:rPr>
              <a:t>ar</a:t>
            </a:r>
            <a:r>
              <a:rPr sz="2400" dirty="0">
                <a:solidFill>
                  <a:srgbClr val="00305B"/>
                </a:solidFill>
                <a:latin typeface="Arial"/>
                <a:cs typeface="Arial"/>
              </a:rPr>
              <a:t>d</a:t>
            </a:r>
            <a:r>
              <a:rPr sz="2400" spc="60" dirty="0">
                <a:solidFill>
                  <a:srgbClr val="00305B"/>
                </a:solidFill>
                <a:latin typeface="Times New Roman"/>
                <a:cs typeface="Times New Roman"/>
              </a:rPr>
              <a:t> </a:t>
            </a:r>
            <a:r>
              <a:rPr sz="2400" spc="-5" dirty="0">
                <a:solidFill>
                  <a:srgbClr val="00305B"/>
                </a:solidFill>
                <a:latin typeface="Arial"/>
                <a:cs typeface="Arial"/>
              </a:rPr>
              <a:t>C</a:t>
            </a:r>
            <a:r>
              <a:rPr sz="2400" spc="-15" dirty="0">
                <a:solidFill>
                  <a:srgbClr val="00305B"/>
                </a:solidFill>
                <a:latin typeface="Arial"/>
                <a:cs typeface="Arial"/>
              </a:rPr>
              <a:t>r</a:t>
            </a:r>
            <a:r>
              <a:rPr sz="2400" spc="-20" dirty="0">
                <a:solidFill>
                  <a:srgbClr val="00305B"/>
                </a:solidFill>
                <a:latin typeface="Arial"/>
                <a:cs typeface="Arial"/>
              </a:rPr>
              <a:t>i</a:t>
            </a:r>
            <a:r>
              <a:rPr sz="2400" spc="-10" dirty="0">
                <a:solidFill>
                  <a:srgbClr val="00305B"/>
                </a:solidFill>
                <a:latin typeface="Arial"/>
                <a:cs typeface="Arial"/>
              </a:rPr>
              <a:t>t</a:t>
            </a:r>
            <a:r>
              <a:rPr sz="2400" spc="-40" dirty="0">
                <a:solidFill>
                  <a:srgbClr val="00305B"/>
                </a:solidFill>
                <a:latin typeface="Arial"/>
                <a:cs typeface="Arial"/>
              </a:rPr>
              <a:t>e</a:t>
            </a:r>
            <a:r>
              <a:rPr sz="2400" dirty="0">
                <a:solidFill>
                  <a:srgbClr val="00305B"/>
                </a:solidFill>
                <a:latin typeface="Arial"/>
                <a:cs typeface="Arial"/>
              </a:rPr>
              <a:t>r</a:t>
            </a:r>
            <a:r>
              <a:rPr sz="2400" spc="-25" dirty="0">
                <a:solidFill>
                  <a:srgbClr val="00305B"/>
                </a:solidFill>
                <a:latin typeface="Arial"/>
                <a:cs typeface="Arial"/>
              </a:rPr>
              <a:t>i</a:t>
            </a:r>
            <a:r>
              <a:rPr sz="2400" dirty="0">
                <a:solidFill>
                  <a:srgbClr val="00305B"/>
                </a:solidFill>
                <a:latin typeface="Arial"/>
                <a:cs typeface="Arial"/>
              </a:rPr>
              <a:t>a</a:t>
            </a:r>
            <a:endParaRPr sz="2400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727A3167-DE63-484D-9025-8C29F2745E13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marL="127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sz="2800" spc="-25" dirty="0"/>
              <a:t>Rea</a:t>
            </a:r>
            <a:r>
              <a:rPr sz="2800" spc="-10" dirty="0"/>
              <a:t>s</a:t>
            </a:r>
            <a:r>
              <a:rPr sz="2800" spc="-25" dirty="0"/>
              <a:t>s</a:t>
            </a:r>
            <a:r>
              <a:rPr sz="2800" spc="-15" dirty="0"/>
              <a:t>e</a:t>
            </a:r>
            <a:r>
              <a:rPr sz="2800" spc="-25" dirty="0"/>
              <a:t>ssmen</a:t>
            </a:r>
            <a:r>
              <a:rPr sz="2800" spc="-10" dirty="0"/>
              <a:t>t</a:t>
            </a:r>
            <a:r>
              <a:rPr sz="2800" spc="65" dirty="0">
                <a:latin typeface="Times New Roman"/>
                <a:cs typeface="Times New Roman"/>
              </a:rPr>
              <a:t> </a:t>
            </a:r>
            <a:r>
              <a:rPr sz="2800" spc="-25" dirty="0"/>
              <a:t>o</a:t>
            </a:r>
            <a:r>
              <a:rPr sz="2800" spc="-10" dirty="0"/>
              <a:t>f</a:t>
            </a:r>
            <a:r>
              <a:rPr sz="2800" spc="35" dirty="0">
                <a:latin typeface="Times New Roman"/>
                <a:cs typeface="Times New Roman"/>
              </a:rPr>
              <a:t> </a:t>
            </a:r>
            <a:r>
              <a:rPr sz="2800" spc="-40" dirty="0"/>
              <a:t>S</a:t>
            </a:r>
            <a:r>
              <a:rPr sz="2800" spc="-10" dirty="0"/>
              <a:t>t</a:t>
            </a:r>
            <a:r>
              <a:rPr sz="2800" spc="-35" dirty="0"/>
              <a:t>u</a:t>
            </a:r>
            <a:r>
              <a:rPr sz="2800" spc="-40" dirty="0"/>
              <a:t>d</a:t>
            </a:r>
            <a:r>
              <a:rPr sz="2800" spc="-25" dirty="0"/>
              <a:t>e</a:t>
            </a:r>
            <a:r>
              <a:rPr sz="2800" spc="-45" dirty="0"/>
              <a:t>n</a:t>
            </a:r>
            <a:r>
              <a:rPr sz="2800" spc="-15" dirty="0"/>
              <a:t>ts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6" name="object 6">
            <a:extLst>
              <a:ext uri="{FF2B5EF4-FFF2-40B4-BE49-F238E27FC236}">
                <a16:creationId xmlns:a16="http://schemas.microsoft.com/office/drawing/2014/main" id="{03FD46DE-DE91-4518-8A2A-B2E65F17D995}"/>
              </a:ext>
            </a:extLst>
          </p:cNvPr>
          <p:cNvSpPr txBox="1"/>
          <p:nvPr/>
        </p:nvSpPr>
        <p:spPr>
          <a:xfrm>
            <a:off x="296863" y="6708775"/>
            <a:ext cx="1336675" cy="139700"/>
          </a:xfrm>
          <a:prstGeom prst="rect">
            <a:avLst/>
          </a:prstGeom>
        </p:spPr>
        <p:txBody>
          <a:bodyPr lIns="0" tIns="0" rIns="0" bIns="0">
            <a:spAutoFit/>
          </a:bodyPr>
          <a:lstStyle/>
          <a:p>
            <a:pPr marL="127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sz="900" dirty="0">
                <a:solidFill>
                  <a:srgbClr val="00305B"/>
                </a:solidFill>
                <a:latin typeface="Arial"/>
                <a:cs typeface="Arial"/>
              </a:rPr>
              <a:t>Brunel</a:t>
            </a:r>
            <a:r>
              <a:rPr sz="900" dirty="0">
                <a:solidFill>
                  <a:srgbClr val="00305B"/>
                </a:solidFill>
                <a:latin typeface="Times New Roman"/>
                <a:cs typeface="Times New Roman"/>
              </a:rPr>
              <a:t>  </a:t>
            </a:r>
            <a:r>
              <a:rPr sz="900" spc="-5" dirty="0">
                <a:solidFill>
                  <a:srgbClr val="00305B"/>
                </a:solidFill>
                <a:latin typeface="Arial"/>
                <a:cs typeface="Arial"/>
              </a:rPr>
              <a:t>Un</a:t>
            </a:r>
            <a:r>
              <a:rPr sz="900" spc="5" dirty="0">
                <a:solidFill>
                  <a:srgbClr val="00305B"/>
                </a:solidFill>
                <a:latin typeface="Arial"/>
                <a:cs typeface="Arial"/>
              </a:rPr>
              <a:t>i</a:t>
            </a:r>
            <a:r>
              <a:rPr sz="900" spc="-10" dirty="0">
                <a:solidFill>
                  <a:srgbClr val="00305B"/>
                </a:solidFill>
                <a:latin typeface="Arial"/>
                <a:cs typeface="Arial"/>
              </a:rPr>
              <a:t>v</a:t>
            </a:r>
            <a:r>
              <a:rPr sz="900" dirty="0">
                <a:solidFill>
                  <a:srgbClr val="00305B"/>
                </a:solidFill>
                <a:latin typeface="Arial"/>
                <a:cs typeface="Arial"/>
              </a:rPr>
              <a:t>er</a:t>
            </a:r>
            <a:r>
              <a:rPr sz="900" spc="-10" dirty="0">
                <a:solidFill>
                  <a:srgbClr val="00305B"/>
                </a:solidFill>
                <a:latin typeface="Arial"/>
                <a:cs typeface="Arial"/>
              </a:rPr>
              <a:t>s</a:t>
            </a:r>
            <a:r>
              <a:rPr sz="900" dirty="0">
                <a:solidFill>
                  <a:srgbClr val="00305B"/>
                </a:solidFill>
                <a:latin typeface="Arial"/>
                <a:cs typeface="Arial"/>
              </a:rPr>
              <a:t>i</a:t>
            </a:r>
            <a:r>
              <a:rPr sz="900" spc="-5" dirty="0">
                <a:solidFill>
                  <a:srgbClr val="00305B"/>
                </a:solidFill>
                <a:latin typeface="Arial"/>
                <a:cs typeface="Arial"/>
              </a:rPr>
              <a:t>ty</a:t>
            </a:r>
            <a:r>
              <a:rPr sz="900" dirty="0">
                <a:solidFill>
                  <a:srgbClr val="00305B"/>
                </a:solidFill>
                <a:latin typeface="Times New Roman"/>
                <a:cs typeface="Times New Roman"/>
              </a:rPr>
              <a:t> </a:t>
            </a:r>
            <a:r>
              <a:rPr sz="900" spc="-90" dirty="0">
                <a:solidFill>
                  <a:srgbClr val="00305B"/>
                </a:solidFill>
                <a:latin typeface="Times New Roman"/>
                <a:cs typeface="Times New Roman"/>
              </a:rPr>
              <a:t> </a:t>
            </a:r>
            <a:r>
              <a:rPr sz="900" spc="-10" dirty="0">
                <a:solidFill>
                  <a:srgbClr val="00305B"/>
                </a:solidFill>
                <a:latin typeface="Arial"/>
                <a:cs typeface="Arial"/>
              </a:rPr>
              <a:t>London</a:t>
            </a:r>
            <a:endParaRPr sz="900">
              <a:latin typeface="Arial"/>
              <a:cs typeface="Arial"/>
            </a:endParaRPr>
          </a:p>
        </p:txBody>
      </p:sp>
      <p:sp>
        <p:nvSpPr>
          <p:cNvPr id="97284" name="object 3">
            <a:extLst>
              <a:ext uri="{FF2B5EF4-FFF2-40B4-BE49-F238E27FC236}">
                <a16:creationId xmlns:a16="http://schemas.microsoft.com/office/drawing/2014/main" id="{7E7FA1AE-C193-4EEA-9822-AD01482846E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5275" y="1454150"/>
            <a:ext cx="8110538" cy="6668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marL="355600" indent="-342900">
              <a:tabLst>
                <a:tab pos="357188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tabLst>
                <a:tab pos="357188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tabLst>
                <a:tab pos="357188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tabLst>
                <a:tab pos="357188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tabLst>
                <a:tab pos="357188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57188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57188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57188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57188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ts val="2588"/>
              </a:lnSpc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Students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are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permitted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reassessment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in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each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block,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to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a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maximum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credit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allowance.</a:t>
            </a:r>
            <a:endParaRPr lang="en-US" altLang="en-US" sz="2400" dirty="0">
              <a:latin typeface="Arial" panose="020B0604020202020204" pitchFamily="34" charset="0"/>
            </a:endParaRPr>
          </a:p>
        </p:txBody>
      </p:sp>
      <p:sp>
        <p:nvSpPr>
          <p:cNvPr id="97285" name="object 5">
            <a:extLst>
              <a:ext uri="{FF2B5EF4-FFF2-40B4-BE49-F238E27FC236}">
                <a16:creationId xmlns:a16="http://schemas.microsoft.com/office/drawing/2014/main" id="{0810CCC9-59FD-44E4-8E21-0FF41C4FE42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5275" y="4983163"/>
            <a:ext cx="8108950" cy="658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marL="355600" indent="-342900">
              <a:tabLst>
                <a:tab pos="357188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tabLst>
                <a:tab pos="357188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tabLst>
                <a:tab pos="357188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tabLst>
                <a:tab pos="357188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tabLst>
                <a:tab pos="357188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57188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57188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57188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57188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ts val="2588"/>
              </a:lnSpc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Students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may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exceed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the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reassessment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allowance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if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they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have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accepted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extenuating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circumstances.</a:t>
            </a:r>
            <a:endParaRPr lang="en-US" altLang="en-US" sz="2400" dirty="0">
              <a:latin typeface="Arial" panose="020B0604020202020204" pitchFamily="34" charset="0"/>
            </a:endParaRPr>
          </a:p>
        </p:txBody>
      </p:sp>
      <p:graphicFrame>
        <p:nvGraphicFramePr>
          <p:cNvPr id="4" name="object 4">
            <a:extLst>
              <a:ext uri="{FF2B5EF4-FFF2-40B4-BE49-F238E27FC236}">
                <a16:creationId xmlns:a16="http://schemas.microsoft.com/office/drawing/2014/main" id="{4A5A5AA0-7EBF-4CD8-96DB-12DCEF26877C}"/>
              </a:ext>
            </a:extLst>
          </p:cNvPr>
          <p:cNvGraphicFramePr>
            <a:graphicFrameLocks noGrp="1"/>
          </p:cNvGraphicFramePr>
          <p:nvPr/>
        </p:nvGraphicFramePr>
        <p:xfrm>
          <a:off x="690563" y="2208213"/>
          <a:ext cx="7788275" cy="2403476"/>
        </p:xfrm>
        <a:graphic>
          <a:graphicData uri="http://schemas.openxmlformats.org/drawingml/2006/table">
            <a:tbl>
              <a:tblPr/>
              <a:tblGrid>
                <a:gridCol w="2527300">
                  <a:extLst>
                    <a:ext uri="{9D8B030D-6E8A-4147-A177-3AD203B41FA5}">
                      <a16:colId xmlns:a16="http://schemas.microsoft.com/office/drawing/2014/main" val="1043451620"/>
                    </a:ext>
                  </a:extLst>
                </a:gridCol>
                <a:gridCol w="2849562">
                  <a:extLst>
                    <a:ext uri="{9D8B030D-6E8A-4147-A177-3AD203B41FA5}">
                      <a16:colId xmlns:a16="http://schemas.microsoft.com/office/drawing/2014/main" val="1929006080"/>
                    </a:ext>
                  </a:extLst>
                </a:gridCol>
                <a:gridCol w="2411413">
                  <a:extLst>
                    <a:ext uri="{9D8B030D-6E8A-4147-A177-3AD203B41FA5}">
                      <a16:colId xmlns:a16="http://schemas.microsoft.com/office/drawing/2014/main" val="70837509"/>
                    </a:ext>
                  </a:extLst>
                </a:gridCol>
              </a:tblGrid>
              <a:tr h="727075">
                <a:tc>
                  <a:txBody>
                    <a:bodyPr/>
                    <a:lstStyle>
                      <a:lvl1pPr marL="90488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90488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Level</a:t>
                      </a:r>
                      <a:endParaRPr kumimoji="0" lang="en-US" altLang="en-US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05B"/>
                    </a:solidFill>
                  </a:tcPr>
                </a:tc>
                <a:tc>
                  <a:txBody>
                    <a:bodyPr/>
                    <a:lstStyle>
                      <a:lvl1pPr marL="530225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530225" marR="0" lvl="0" indent="0" algn="l" defTabSz="914400" rtl="0" eaLnBrk="1" fontAlgn="base" latinLnBrk="0" hangingPunct="1">
                        <a:lnSpc>
                          <a:spcPts val="1625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Reassessment</a:t>
                      </a:r>
                      <a:r>
                        <a:rPr kumimoji="0" lang="en-US" alt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Allowance</a:t>
                      </a:r>
                      <a:r>
                        <a:rPr kumimoji="0" lang="en-US" alt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(existing</a:t>
                      </a:r>
                      <a:r>
                        <a:rPr kumimoji="0" lang="en-US" alt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students</a:t>
                      </a:r>
                      <a:r>
                        <a:rPr kumimoji="0" lang="en-US" alt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L5/6)</a:t>
                      </a:r>
                      <a:endParaRPr kumimoji="0" lang="en-US" altLang="en-US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05B"/>
                    </a:solidFill>
                  </a:tcPr>
                </a:tc>
                <a:tc>
                  <a:txBody>
                    <a:bodyPr/>
                    <a:lstStyle>
                      <a:lvl1pPr marL="96838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96838" marR="0" lvl="0" indent="0" algn="l" defTabSz="914400" rtl="0" eaLnBrk="1" fontAlgn="base" latinLnBrk="0" hangingPunct="1">
                        <a:lnSpc>
                          <a:spcPct val="118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Reassessment</a:t>
                      </a:r>
                      <a:r>
                        <a:rPr kumimoji="0" lang="en-US" alt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Allowance</a:t>
                      </a:r>
                      <a:r>
                        <a:rPr kumimoji="0" lang="en-US" alt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(students</a:t>
                      </a:r>
                      <a:r>
                        <a:rPr kumimoji="0" lang="en-US" alt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entering</a:t>
                      </a:r>
                      <a:r>
                        <a:rPr kumimoji="0" lang="en-US" alt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</a:t>
                      </a:r>
                      <a:r>
                        <a:rPr kumimoji="0" lang="en-US" alt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2024)</a:t>
                      </a:r>
                      <a:endParaRPr kumimoji="0" lang="en-US" altLang="en-US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6365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45512287"/>
                  </a:ext>
                </a:extLst>
              </a:tr>
              <a:tr h="369888">
                <a:tc>
                  <a:txBody>
                    <a:bodyPr/>
                    <a:lstStyle>
                      <a:lvl1pPr marL="90488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90488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FHEQ</a:t>
                      </a:r>
                      <a:r>
                        <a:rPr kumimoji="0" lang="en-US" alt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L4</a:t>
                      </a: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ACDD2"/>
                    </a:solidFill>
                  </a:tcPr>
                </a:tc>
                <a:tc>
                  <a:txBody>
                    <a:bodyPr/>
                    <a:lstStyle>
                      <a:lvl1pPr marL="530225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530225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Full</a:t>
                      </a:r>
                      <a:r>
                        <a:rPr kumimoji="0" lang="en-US" alt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120</a:t>
                      </a:r>
                      <a:r>
                        <a:rPr kumimoji="0" lang="en-US" alt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credits</a:t>
                      </a:r>
                      <a:r>
                        <a:rPr kumimoji="0" lang="en-US" alt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if</a:t>
                      </a:r>
                      <a:r>
                        <a:rPr kumimoji="0" lang="en-US" alt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required</a:t>
                      </a: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ACDD2"/>
                    </a:solidFill>
                  </a:tcPr>
                </a:tc>
                <a:tc>
                  <a:txBody>
                    <a:bodyPr/>
                    <a:lstStyle>
                      <a:lvl1pPr marL="96838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96838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Full</a:t>
                      </a:r>
                      <a:r>
                        <a:rPr kumimoji="0" lang="en-US" alt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120</a:t>
                      </a:r>
                      <a:r>
                        <a:rPr kumimoji="0" lang="en-US" alt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credits</a:t>
                      </a:r>
                      <a:r>
                        <a:rPr kumimoji="0" lang="en-US" alt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If</a:t>
                      </a:r>
                      <a:r>
                        <a:rPr kumimoji="0" lang="en-US" alt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required</a:t>
                      </a: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ACDD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72805627"/>
                  </a:ext>
                </a:extLst>
              </a:tr>
              <a:tr h="673100">
                <a:tc>
                  <a:txBody>
                    <a:bodyPr/>
                    <a:lstStyle>
                      <a:lvl1pPr marL="90488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90488" marR="0" lvl="0" indent="0" algn="l" defTabSz="914400" rtl="0" eaLnBrk="1" fontAlgn="base" latinLnBrk="0" hangingPunct="1">
                        <a:lnSpc>
                          <a:spcPts val="1675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FHEQ</a:t>
                      </a:r>
                      <a:r>
                        <a:rPr kumimoji="0" lang="en-US" alt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Level</a:t>
                      </a:r>
                      <a:r>
                        <a:rPr kumimoji="0" lang="en-US" alt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5,</a:t>
                      </a:r>
                      <a:r>
                        <a:rPr kumimoji="0" lang="en-US" alt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</a:t>
                      </a:r>
                      <a:r>
                        <a:rPr kumimoji="0" lang="en-US" alt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and</a:t>
                      </a:r>
                      <a:r>
                        <a:rPr kumimoji="0" lang="en-US" alt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</a:t>
                      </a:r>
                      <a:r>
                        <a:rPr kumimoji="0" lang="en-US" alt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(integrated</a:t>
                      </a:r>
                      <a:r>
                        <a:rPr kumimoji="0" lang="en-US" alt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masters)</a:t>
                      </a: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8EA"/>
                    </a:solidFill>
                  </a:tcPr>
                </a:tc>
                <a:tc>
                  <a:txBody>
                    <a:bodyPr/>
                    <a:lstStyle>
                      <a:lvl1pPr marL="530225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530225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40</a:t>
                      </a:r>
                      <a:r>
                        <a:rPr kumimoji="0" lang="en-US" alt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credits</a:t>
                      </a: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8EA"/>
                    </a:solidFill>
                  </a:tcPr>
                </a:tc>
                <a:tc>
                  <a:txBody>
                    <a:bodyPr/>
                    <a:lstStyle>
                      <a:lvl1pPr marL="96838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96838" marR="0" lvl="0" indent="0" algn="l" defTabSz="914400" rtl="0" eaLnBrk="1" fontAlgn="base" latinLnBrk="0" hangingPunct="1">
                        <a:lnSpc>
                          <a:spcPct val="9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Full</a:t>
                      </a:r>
                      <a:r>
                        <a:rPr kumimoji="0" lang="en-US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120</a:t>
                      </a:r>
                      <a:r>
                        <a:rPr kumimoji="0" lang="en-US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credits</a:t>
                      </a:r>
                      <a:r>
                        <a:rPr kumimoji="0" lang="en-US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if</a:t>
                      </a:r>
                      <a:r>
                        <a:rPr kumimoji="0" lang="en-US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required</a:t>
                      </a:r>
                      <a:r>
                        <a:rPr kumimoji="0" lang="en-US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(60</a:t>
                      </a:r>
                      <a:r>
                        <a:rPr kumimoji="0" lang="en-US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credits</a:t>
                      </a:r>
                      <a:r>
                        <a:rPr kumimoji="0" lang="en-US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allowance</a:t>
                      </a:r>
                      <a:r>
                        <a:rPr kumimoji="0" lang="en-US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</a:t>
                      </a:r>
                      <a:r>
                        <a:rPr kumimoji="0" lang="en-US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summer)</a:t>
                      </a: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8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05010394"/>
                  </a:ext>
                </a:extLst>
              </a:tr>
              <a:tr h="633413">
                <a:tc>
                  <a:txBody>
                    <a:bodyPr/>
                    <a:lstStyle>
                      <a:lvl1pPr marL="90488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90488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FHEQ</a:t>
                      </a:r>
                      <a:r>
                        <a:rPr kumimoji="0" lang="en-US" alt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Level</a:t>
                      </a:r>
                      <a:r>
                        <a:rPr kumimoji="0" lang="en-US" alt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</a:t>
                      </a:r>
                      <a:r>
                        <a:rPr kumimoji="0" lang="en-US" alt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(Masters)</a:t>
                      </a: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ACDD2"/>
                    </a:solidFill>
                  </a:tcPr>
                </a:tc>
                <a:tc>
                  <a:txBody>
                    <a:bodyPr/>
                    <a:lstStyle>
                      <a:lvl1pPr marL="530225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530225" marR="0" lvl="0" indent="0" algn="l" defTabSz="914400" rtl="0" eaLnBrk="1" fontAlgn="base" latinLnBrk="0" hangingPunct="1">
                        <a:lnSpc>
                          <a:spcPts val="1675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60</a:t>
                      </a:r>
                      <a:r>
                        <a:rPr kumimoji="0" lang="en-US" alt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credits</a:t>
                      </a:r>
                      <a:r>
                        <a:rPr kumimoji="0" lang="en-US" alt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of</a:t>
                      </a:r>
                      <a:r>
                        <a:rPr kumimoji="0" lang="en-US" alt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the</a:t>
                      </a:r>
                      <a:r>
                        <a:rPr kumimoji="0" lang="en-US" alt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taught</a:t>
                      </a:r>
                      <a:r>
                        <a:rPr kumimoji="0" lang="en-US" alt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modules</a:t>
                      </a:r>
                      <a:r>
                        <a:rPr kumimoji="0" lang="en-US" alt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+</a:t>
                      </a:r>
                      <a:r>
                        <a:rPr kumimoji="0" lang="en-US" alt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the</a:t>
                      </a:r>
                      <a:r>
                        <a:rPr kumimoji="0" lang="en-US" alt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dissertation.</a:t>
                      </a: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ACDD2"/>
                    </a:solidFill>
                  </a:tcPr>
                </a:tc>
                <a:tc>
                  <a:txBody>
                    <a:bodyPr/>
                    <a:lstStyle>
                      <a:lvl1pPr marL="96838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96838" marR="0" lvl="0" indent="0" algn="l" defTabSz="914400" rtl="0" eaLnBrk="1" fontAlgn="base" latinLnBrk="0" hangingPunct="1">
                        <a:lnSpc>
                          <a:spcPts val="1675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60</a:t>
                      </a:r>
                      <a:r>
                        <a:rPr kumimoji="0" lang="en-US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credits</a:t>
                      </a:r>
                      <a:r>
                        <a:rPr kumimoji="0" lang="en-US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of</a:t>
                      </a:r>
                      <a:r>
                        <a:rPr kumimoji="0" lang="en-US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the</a:t>
                      </a:r>
                      <a:r>
                        <a:rPr kumimoji="0" lang="en-US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taught</a:t>
                      </a:r>
                      <a:r>
                        <a:rPr kumimoji="0" lang="en-US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modules</a:t>
                      </a:r>
                      <a:r>
                        <a:rPr kumimoji="0" lang="en-US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+</a:t>
                      </a:r>
                      <a:r>
                        <a:rPr kumimoji="0" lang="en-US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the</a:t>
                      </a:r>
                      <a:r>
                        <a:rPr kumimoji="0" lang="en-US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dissertation.</a:t>
                      </a: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ACDD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74375386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0B8693BC-51B7-41A1-A3E1-F16B1930BE47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marL="127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sz="2800" spc="-15" dirty="0"/>
              <a:t>Exte</a:t>
            </a:r>
            <a:r>
              <a:rPr sz="2800" spc="-20" dirty="0"/>
              <a:t>n</a:t>
            </a:r>
            <a:r>
              <a:rPr sz="2800" spc="-30" dirty="0"/>
              <a:t>u</a:t>
            </a:r>
            <a:r>
              <a:rPr sz="2800" spc="-25" dirty="0"/>
              <a:t>a</a:t>
            </a:r>
            <a:r>
              <a:rPr sz="2800" spc="-5" dirty="0"/>
              <a:t>t</a:t>
            </a:r>
            <a:r>
              <a:rPr sz="2800" spc="-15" dirty="0"/>
              <a:t>ing</a:t>
            </a:r>
            <a:r>
              <a:rPr sz="2800" spc="20" dirty="0">
                <a:latin typeface="Times New Roman"/>
                <a:cs typeface="Times New Roman"/>
              </a:rPr>
              <a:t> </a:t>
            </a:r>
            <a:r>
              <a:rPr sz="2800" spc="-40" dirty="0"/>
              <a:t>C</a:t>
            </a:r>
            <a:r>
              <a:rPr sz="2800" spc="-20" dirty="0"/>
              <a:t>ircu</a:t>
            </a:r>
            <a:r>
              <a:rPr sz="2800" spc="-45" dirty="0"/>
              <a:t>m</a:t>
            </a:r>
            <a:r>
              <a:rPr sz="2800" spc="-25" dirty="0"/>
              <a:t>sta</a:t>
            </a:r>
            <a:r>
              <a:rPr sz="2800" spc="-45" dirty="0"/>
              <a:t>n</a:t>
            </a:r>
            <a:r>
              <a:rPr sz="2800" spc="-25" dirty="0"/>
              <a:t>ces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4" name="object 4">
            <a:extLst>
              <a:ext uri="{FF2B5EF4-FFF2-40B4-BE49-F238E27FC236}">
                <a16:creationId xmlns:a16="http://schemas.microsoft.com/office/drawing/2014/main" id="{AD9AEA3B-FF27-4B34-A4F2-C995CF4EA24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 vert="horz" rtlCol="0"/>
          <a:lstStyle/>
          <a:p>
            <a:pPr>
              <a:defRPr/>
            </a:pPr>
            <a:r>
              <a:t>Brunel</a:t>
            </a:r>
            <a:r>
              <a:rPr>
                <a:latin typeface="Times New Roman"/>
                <a:cs typeface="Times New Roman"/>
              </a:rPr>
              <a:t>  </a:t>
            </a:r>
            <a:r>
              <a:rPr spc="-5"/>
              <a:t>Un</a:t>
            </a:r>
            <a:r>
              <a:rPr spc="5"/>
              <a:t>i</a:t>
            </a:r>
            <a:r>
              <a:rPr spc="-10"/>
              <a:t>v</a:t>
            </a:r>
            <a:r>
              <a:t>er</a:t>
            </a:r>
            <a:r>
              <a:rPr spc="-10"/>
              <a:t>s</a:t>
            </a:r>
            <a:r>
              <a:t>i</a:t>
            </a:r>
            <a:r>
              <a:rPr spc="-5"/>
              <a:t>ty</a:t>
            </a:r>
            <a:r>
              <a:rPr>
                <a:latin typeface="Times New Roman"/>
                <a:cs typeface="Times New Roman"/>
              </a:rPr>
              <a:t> </a:t>
            </a:r>
            <a:r>
              <a:rPr spc="-90">
                <a:latin typeface="Times New Roman"/>
                <a:cs typeface="Times New Roman"/>
              </a:rPr>
              <a:t> </a:t>
            </a:r>
            <a:r>
              <a:rPr spc="-10"/>
              <a:t>London</a:t>
            </a:r>
          </a:p>
        </p:txBody>
      </p:sp>
      <p:sp>
        <p:nvSpPr>
          <p:cNvPr id="99332" name="object 3">
            <a:extLst>
              <a:ext uri="{FF2B5EF4-FFF2-40B4-BE49-F238E27FC236}">
                <a16:creationId xmlns:a16="http://schemas.microsoft.com/office/drawing/2014/main" id="{33069308-5D38-4A38-AF7A-3D6407DD568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3688" y="1847850"/>
            <a:ext cx="7956550" cy="4232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marL="357188" indent="-344488">
              <a:tabLst>
                <a:tab pos="358775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550863" indent="-273050">
              <a:tabLst>
                <a:tab pos="358775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tabLst>
                <a:tab pos="358775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tabLst>
                <a:tab pos="358775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tabLst>
                <a:tab pos="358775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58775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58775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58775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58775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ts val="2625"/>
              </a:lnSpc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US" altLang="en-US" sz="2200">
                <a:solidFill>
                  <a:srgbClr val="00305B"/>
                </a:solidFill>
                <a:latin typeface="Arial" panose="020B0604020202020204" pitchFamily="34" charset="0"/>
              </a:rPr>
              <a:t>Boards</a:t>
            </a:r>
            <a:r>
              <a:rPr lang="en-US" altLang="en-US" sz="22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>
                <a:solidFill>
                  <a:srgbClr val="00305B"/>
                </a:solidFill>
                <a:latin typeface="Arial" panose="020B0604020202020204" pitchFamily="34" charset="0"/>
              </a:rPr>
              <a:t>of</a:t>
            </a:r>
            <a:r>
              <a:rPr lang="en-US" altLang="en-US" sz="22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>
                <a:solidFill>
                  <a:srgbClr val="00305B"/>
                </a:solidFill>
                <a:latin typeface="Arial" panose="020B0604020202020204" pitchFamily="34" charset="0"/>
              </a:rPr>
              <a:t>Examiners</a:t>
            </a:r>
            <a:r>
              <a:rPr lang="en-US" altLang="en-US" sz="22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>
                <a:solidFill>
                  <a:srgbClr val="00305B"/>
                </a:solidFill>
                <a:latin typeface="Arial" panose="020B0604020202020204" pitchFamily="34" charset="0"/>
              </a:rPr>
              <a:t>have</a:t>
            </a:r>
            <a:r>
              <a:rPr lang="en-US" altLang="en-US" sz="22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>
                <a:solidFill>
                  <a:srgbClr val="00305B"/>
                </a:solidFill>
                <a:latin typeface="Arial" panose="020B0604020202020204" pitchFamily="34" charset="0"/>
              </a:rPr>
              <a:t>the</a:t>
            </a:r>
            <a:r>
              <a:rPr lang="en-US" altLang="en-US" sz="22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>
                <a:solidFill>
                  <a:srgbClr val="00305B"/>
                </a:solidFill>
                <a:latin typeface="Arial" panose="020B0604020202020204" pitchFamily="34" charset="0"/>
              </a:rPr>
              <a:t>following</a:t>
            </a:r>
            <a:r>
              <a:rPr lang="en-US" altLang="en-US" sz="22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>
                <a:solidFill>
                  <a:srgbClr val="00305B"/>
                </a:solidFill>
                <a:latin typeface="Arial" panose="020B0604020202020204" pitchFamily="34" charset="0"/>
              </a:rPr>
              <a:t>options</a:t>
            </a:r>
            <a:r>
              <a:rPr lang="en-US" altLang="en-US" sz="22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>
                <a:solidFill>
                  <a:srgbClr val="00305B"/>
                </a:solidFill>
                <a:latin typeface="Arial" panose="020B0604020202020204" pitchFamily="34" charset="0"/>
              </a:rPr>
              <a:t>when</a:t>
            </a:r>
            <a:r>
              <a:rPr lang="en-US" altLang="en-US" sz="22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>
                <a:solidFill>
                  <a:srgbClr val="00305B"/>
                </a:solidFill>
                <a:latin typeface="Arial" panose="020B0604020202020204" pitchFamily="34" charset="0"/>
              </a:rPr>
              <a:t>dealing</a:t>
            </a:r>
            <a:r>
              <a:rPr lang="en-US" altLang="en-US" sz="22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>
                <a:solidFill>
                  <a:srgbClr val="00305B"/>
                </a:solidFill>
                <a:latin typeface="Arial" panose="020B0604020202020204" pitchFamily="34" charset="0"/>
              </a:rPr>
              <a:t>with</a:t>
            </a:r>
            <a:r>
              <a:rPr lang="en-US" altLang="en-US" sz="22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u="sng">
                <a:solidFill>
                  <a:srgbClr val="00305B"/>
                </a:solidFill>
                <a:latin typeface="Arial" panose="020B0604020202020204" pitchFamily="34" charset="0"/>
              </a:rPr>
              <a:t>accepted</a:t>
            </a:r>
            <a:r>
              <a:rPr lang="en-US" altLang="en-US" sz="22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>
                <a:solidFill>
                  <a:srgbClr val="00305B"/>
                </a:solidFill>
                <a:latin typeface="Arial" panose="020B0604020202020204" pitchFamily="34" charset="0"/>
              </a:rPr>
              <a:t>extenuating</a:t>
            </a:r>
            <a:r>
              <a:rPr lang="en-US" altLang="en-US" sz="22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>
                <a:solidFill>
                  <a:srgbClr val="00305B"/>
                </a:solidFill>
                <a:latin typeface="Arial" panose="020B0604020202020204" pitchFamily="34" charset="0"/>
              </a:rPr>
              <a:t>circumstances:</a:t>
            </a:r>
            <a:endParaRPr lang="en-US" altLang="en-US" sz="2200">
              <a:latin typeface="Arial" panose="020B0604020202020204" pitchFamily="34" charset="0"/>
            </a:endParaRPr>
          </a:p>
          <a:p>
            <a:pPr lvl="1" eaLnBrk="1" hangingPunct="1">
              <a:spcBef>
                <a:spcPts val="1125"/>
              </a:spcBef>
              <a:buClr>
                <a:srgbClr val="BC0E34"/>
              </a:buClr>
              <a:buFont typeface="Wingdings" panose="05000000000000000000" pitchFamily="2" charset="2"/>
              <a:buChar char=""/>
            </a:pPr>
            <a:r>
              <a:rPr lang="en-US" altLang="en-US" sz="2200">
                <a:solidFill>
                  <a:srgbClr val="00305B"/>
                </a:solidFill>
                <a:latin typeface="Arial" panose="020B0604020202020204" pitchFamily="34" charset="0"/>
              </a:rPr>
              <a:t>Re-assessment</a:t>
            </a:r>
            <a:r>
              <a:rPr lang="en-US" altLang="en-US" sz="22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>
                <a:solidFill>
                  <a:srgbClr val="00305B"/>
                </a:solidFill>
                <a:latin typeface="Arial" panose="020B0604020202020204" pitchFamily="34" charset="0"/>
              </a:rPr>
              <a:t>(at</a:t>
            </a:r>
            <a:r>
              <a:rPr lang="en-US" altLang="en-US" sz="22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>
                <a:solidFill>
                  <a:srgbClr val="00305B"/>
                </a:solidFill>
                <a:latin typeface="Arial" panose="020B0604020202020204" pitchFamily="34" charset="0"/>
              </a:rPr>
              <a:t>the</a:t>
            </a:r>
            <a:r>
              <a:rPr lang="en-US" altLang="en-US" sz="22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>
                <a:solidFill>
                  <a:srgbClr val="00305B"/>
                </a:solidFill>
                <a:latin typeface="Arial" panose="020B0604020202020204" pitchFamily="34" charset="0"/>
              </a:rPr>
              <a:t>same</a:t>
            </a:r>
            <a:r>
              <a:rPr lang="en-US" altLang="en-US" sz="22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>
                <a:solidFill>
                  <a:srgbClr val="00305B"/>
                </a:solidFill>
                <a:latin typeface="Arial" panose="020B0604020202020204" pitchFamily="34" charset="0"/>
              </a:rPr>
              <a:t>attempt)</a:t>
            </a:r>
            <a:endParaRPr lang="en-US" altLang="en-US" sz="2200">
              <a:latin typeface="Arial" panose="020B0604020202020204" pitchFamily="34" charset="0"/>
            </a:endParaRPr>
          </a:p>
          <a:p>
            <a:pPr lvl="1" eaLnBrk="1" hangingPunct="1">
              <a:spcBef>
                <a:spcPts val="1188"/>
              </a:spcBef>
              <a:buClr>
                <a:srgbClr val="BC0E34"/>
              </a:buClr>
              <a:buFont typeface="Wingdings" panose="05000000000000000000" pitchFamily="2" charset="2"/>
              <a:buChar char=""/>
            </a:pPr>
            <a:r>
              <a:rPr lang="en-US" altLang="en-US" sz="2200">
                <a:solidFill>
                  <a:srgbClr val="00305B"/>
                </a:solidFill>
                <a:latin typeface="Arial" panose="020B0604020202020204" pitchFamily="34" charset="0"/>
              </a:rPr>
              <a:t>Waive</a:t>
            </a:r>
            <a:r>
              <a:rPr lang="en-US" altLang="en-US" sz="22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>
                <a:solidFill>
                  <a:srgbClr val="00305B"/>
                </a:solidFill>
                <a:latin typeface="Arial" panose="020B0604020202020204" pitchFamily="34" charset="0"/>
              </a:rPr>
              <a:t>an</a:t>
            </a:r>
            <a:r>
              <a:rPr lang="en-US" altLang="en-US" sz="22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>
                <a:solidFill>
                  <a:srgbClr val="00305B"/>
                </a:solidFill>
                <a:latin typeface="Arial" panose="020B0604020202020204" pitchFamily="34" charset="0"/>
              </a:rPr>
              <a:t>affected</a:t>
            </a:r>
            <a:r>
              <a:rPr lang="en-US" altLang="en-US" sz="22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>
                <a:solidFill>
                  <a:srgbClr val="00305B"/>
                </a:solidFill>
                <a:latin typeface="Arial" panose="020B0604020202020204" pitchFamily="34" charset="0"/>
              </a:rPr>
              <a:t>assessment</a:t>
            </a:r>
            <a:endParaRPr lang="en-US" altLang="en-US" sz="2200">
              <a:latin typeface="Arial" panose="020B0604020202020204" pitchFamily="34" charset="0"/>
            </a:endParaRPr>
          </a:p>
          <a:p>
            <a:pPr lvl="1" eaLnBrk="1" hangingPunct="1">
              <a:spcBef>
                <a:spcPts val="1200"/>
              </a:spcBef>
              <a:buClr>
                <a:srgbClr val="BC0E34"/>
              </a:buClr>
              <a:buFont typeface="Wingdings" panose="05000000000000000000" pitchFamily="2" charset="2"/>
              <a:buChar char=""/>
            </a:pPr>
            <a:r>
              <a:rPr lang="en-US" altLang="en-US" sz="2200">
                <a:solidFill>
                  <a:srgbClr val="00305B"/>
                </a:solidFill>
                <a:latin typeface="Arial" panose="020B0604020202020204" pitchFamily="34" charset="0"/>
              </a:rPr>
              <a:t>Note</a:t>
            </a:r>
            <a:r>
              <a:rPr lang="en-US" altLang="en-US" sz="22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>
                <a:solidFill>
                  <a:srgbClr val="00305B"/>
                </a:solidFill>
                <a:latin typeface="Arial" panose="020B0604020202020204" pitchFamily="34" charset="0"/>
              </a:rPr>
              <a:t>affected</a:t>
            </a:r>
            <a:r>
              <a:rPr lang="en-US" altLang="en-US" sz="22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>
                <a:solidFill>
                  <a:srgbClr val="00305B"/>
                </a:solidFill>
                <a:latin typeface="Arial" panose="020B0604020202020204" pitchFamily="34" charset="0"/>
              </a:rPr>
              <a:t>assessment</a:t>
            </a:r>
            <a:r>
              <a:rPr lang="en-US" altLang="en-US" sz="22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>
                <a:solidFill>
                  <a:srgbClr val="00305B"/>
                </a:solidFill>
                <a:latin typeface="Arial" panose="020B0604020202020204" pitchFamily="34" charset="0"/>
              </a:rPr>
              <a:t>and</a:t>
            </a:r>
            <a:r>
              <a:rPr lang="en-US" altLang="en-US" sz="22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>
                <a:solidFill>
                  <a:srgbClr val="00305B"/>
                </a:solidFill>
                <a:latin typeface="Arial" panose="020B0604020202020204" pitchFamily="34" charset="0"/>
              </a:rPr>
              <a:t>consider</a:t>
            </a:r>
            <a:r>
              <a:rPr lang="en-US" altLang="en-US" sz="22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>
                <a:solidFill>
                  <a:srgbClr val="00305B"/>
                </a:solidFill>
                <a:latin typeface="Arial" panose="020B0604020202020204" pitchFamily="34" charset="0"/>
              </a:rPr>
              <a:t>at</a:t>
            </a:r>
            <a:r>
              <a:rPr lang="en-US" altLang="en-US" sz="22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>
                <a:solidFill>
                  <a:srgbClr val="00305B"/>
                </a:solidFill>
                <a:latin typeface="Arial" panose="020B0604020202020204" pitchFamily="34" charset="0"/>
              </a:rPr>
              <a:t>award</a:t>
            </a:r>
            <a:r>
              <a:rPr lang="en-US" altLang="en-US" sz="22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>
                <a:solidFill>
                  <a:srgbClr val="00305B"/>
                </a:solidFill>
                <a:latin typeface="Arial" panose="020B0604020202020204" pitchFamily="34" charset="0"/>
              </a:rPr>
              <a:t>board</a:t>
            </a:r>
            <a:endParaRPr lang="en-US" altLang="en-US" sz="2200">
              <a:latin typeface="Arial" panose="020B0604020202020204" pitchFamily="34" charset="0"/>
            </a:endParaRPr>
          </a:p>
          <a:p>
            <a:pPr lvl="1" eaLnBrk="1" hangingPunct="1">
              <a:spcBef>
                <a:spcPts val="1200"/>
              </a:spcBef>
              <a:buClr>
                <a:srgbClr val="BC0E34"/>
              </a:buClr>
              <a:buFont typeface="Wingdings" panose="05000000000000000000" pitchFamily="2" charset="2"/>
              <a:buChar char=""/>
            </a:pPr>
            <a:r>
              <a:rPr lang="en-US" altLang="en-US" sz="2200">
                <a:solidFill>
                  <a:srgbClr val="00305B"/>
                </a:solidFill>
                <a:latin typeface="Arial" panose="020B0604020202020204" pitchFamily="34" charset="0"/>
              </a:rPr>
              <a:t>Exceptionally,</a:t>
            </a:r>
            <a:r>
              <a:rPr lang="en-US" altLang="en-US" sz="22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>
                <a:solidFill>
                  <a:srgbClr val="00305B"/>
                </a:solidFill>
                <a:latin typeface="Arial" panose="020B0604020202020204" pitchFamily="34" charset="0"/>
              </a:rPr>
              <a:t>assign</a:t>
            </a:r>
            <a:r>
              <a:rPr lang="en-US" altLang="en-US" sz="22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>
                <a:solidFill>
                  <a:srgbClr val="00305B"/>
                </a:solidFill>
                <a:latin typeface="Arial" panose="020B0604020202020204" pitchFamily="34" charset="0"/>
              </a:rPr>
              <a:t>a</a:t>
            </a:r>
            <a:r>
              <a:rPr lang="en-US" altLang="en-US" sz="22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>
                <a:solidFill>
                  <a:srgbClr val="00305B"/>
                </a:solidFill>
                <a:latin typeface="Arial" panose="020B0604020202020204" pitchFamily="34" charset="0"/>
              </a:rPr>
              <a:t>grade</a:t>
            </a:r>
            <a:r>
              <a:rPr lang="en-US" altLang="en-US" sz="22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>
                <a:solidFill>
                  <a:srgbClr val="00305B"/>
                </a:solidFill>
                <a:latin typeface="Arial" panose="020B0604020202020204" pitchFamily="34" charset="0"/>
              </a:rPr>
              <a:t>to</a:t>
            </a:r>
            <a:r>
              <a:rPr lang="en-US" altLang="en-US" sz="22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>
                <a:solidFill>
                  <a:srgbClr val="00305B"/>
                </a:solidFill>
                <a:latin typeface="Arial" panose="020B0604020202020204" pitchFamily="34" charset="0"/>
              </a:rPr>
              <a:t>an</a:t>
            </a:r>
            <a:r>
              <a:rPr lang="en-US" altLang="en-US" sz="22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>
                <a:solidFill>
                  <a:srgbClr val="00305B"/>
                </a:solidFill>
                <a:latin typeface="Arial" panose="020B0604020202020204" pitchFamily="34" charset="0"/>
              </a:rPr>
              <a:t>affected</a:t>
            </a:r>
            <a:r>
              <a:rPr lang="en-US" altLang="en-US" sz="22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>
                <a:solidFill>
                  <a:srgbClr val="00305B"/>
                </a:solidFill>
                <a:latin typeface="Arial" panose="020B0604020202020204" pitchFamily="34" charset="0"/>
              </a:rPr>
              <a:t>assessment</a:t>
            </a:r>
            <a:endParaRPr lang="en-US" altLang="en-US" sz="2200">
              <a:latin typeface="Arial" panose="020B0604020202020204" pitchFamily="34" charset="0"/>
            </a:endParaRPr>
          </a:p>
          <a:p>
            <a:pPr lvl="1" eaLnBrk="1" hangingPunct="1">
              <a:spcBef>
                <a:spcPts val="1200"/>
              </a:spcBef>
              <a:buClr>
                <a:srgbClr val="BC0E34"/>
              </a:buClr>
              <a:buFont typeface="Wingdings" panose="05000000000000000000" pitchFamily="2" charset="2"/>
              <a:buChar char=""/>
            </a:pPr>
            <a:r>
              <a:rPr lang="en-US" altLang="en-US" sz="2200">
                <a:solidFill>
                  <a:srgbClr val="00305B"/>
                </a:solidFill>
                <a:latin typeface="Arial" panose="020B0604020202020204" pitchFamily="34" charset="0"/>
              </a:rPr>
              <a:t>Exceptionally,</a:t>
            </a:r>
            <a:r>
              <a:rPr lang="en-US" altLang="en-US" sz="22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>
                <a:solidFill>
                  <a:srgbClr val="00305B"/>
                </a:solidFill>
                <a:latin typeface="Arial" panose="020B0604020202020204" pitchFamily="34" charset="0"/>
              </a:rPr>
              <a:t>consider</a:t>
            </a:r>
            <a:r>
              <a:rPr lang="en-US" altLang="en-US" sz="22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>
                <a:solidFill>
                  <a:srgbClr val="00305B"/>
                </a:solidFill>
                <a:latin typeface="Arial" panose="020B0604020202020204" pitchFamily="34" charset="0"/>
              </a:rPr>
              <a:t>an</a:t>
            </a:r>
            <a:r>
              <a:rPr lang="en-US" altLang="en-US" sz="22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>
                <a:solidFill>
                  <a:srgbClr val="00305B"/>
                </a:solidFill>
                <a:latin typeface="Arial" panose="020B0604020202020204" pitchFamily="34" charset="0"/>
              </a:rPr>
              <a:t>aegrotat</a:t>
            </a:r>
            <a:r>
              <a:rPr lang="en-US" altLang="en-US" sz="22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>
                <a:solidFill>
                  <a:srgbClr val="00305B"/>
                </a:solidFill>
                <a:latin typeface="Arial" panose="020B0604020202020204" pitchFamily="34" charset="0"/>
              </a:rPr>
              <a:t>award</a:t>
            </a:r>
            <a:endParaRPr lang="en-US" altLang="en-US" sz="2200">
              <a:latin typeface="Arial" panose="020B0604020202020204" pitchFamily="34" charset="0"/>
            </a:endParaRPr>
          </a:p>
          <a:p>
            <a:pPr eaLnBrk="1" hangingPunct="1">
              <a:lnSpc>
                <a:spcPts val="2625"/>
              </a:lnSpc>
              <a:spcBef>
                <a:spcPts val="1300"/>
              </a:spcBef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US" altLang="en-US" sz="2200">
                <a:solidFill>
                  <a:srgbClr val="00305B"/>
                </a:solidFill>
                <a:latin typeface="Arial" panose="020B0604020202020204" pitchFamily="34" charset="0"/>
              </a:rPr>
              <a:t>If</a:t>
            </a:r>
            <a:r>
              <a:rPr lang="en-US" altLang="en-US" sz="22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>
                <a:solidFill>
                  <a:srgbClr val="00305B"/>
                </a:solidFill>
                <a:latin typeface="Arial" panose="020B0604020202020204" pitchFamily="34" charset="0"/>
              </a:rPr>
              <a:t>the</a:t>
            </a:r>
            <a:r>
              <a:rPr lang="en-US" altLang="en-US" sz="22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>
                <a:solidFill>
                  <a:srgbClr val="00305B"/>
                </a:solidFill>
                <a:latin typeface="Arial" panose="020B0604020202020204" pitchFamily="34" charset="0"/>
              </a:rPr>
              <a:t>above</a:t>
            </a:r>
            <a:r>
              <a:rPr lang="en-US" altLang="en-US" sz="22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>
                <a:solidFill>
                  <a:srgbClr val="00305B"/>
                </a:solidFill>
                <a:latin typeface="Arial" panose="020B0604020202020204" pitchFamily="34" charset="0"/>
              </a:rPr>
              <a:t>resolutions</a:t>
            </a:r>
            <a:r>
              <a:rPr lang="en-US" altLang="en-US" sz="22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>
                <a:solidFill>
                  <a:srgbClr val="00305B"/>
                </a:solidFill>
                <a:latin typeface="Arial" panose="020B0604020202020204" pitchFamily="34" charset="0"/>
              </a:rPr>
              <a:t>are</a:t>
            </a:r>
            <a:r>
              <a:rPr lang="en-US" altLang="en-US" sz="22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>
                <a:solidFill>
                  <a:srgbClr val="00305B"/>
                </a:solidFill>
                <a:latin typeface="Arial" panose="020B0604020202020204" pitchFamily="34" charset="0"/>
              </a:rPr>
              <a:t>not</a:t>
            </a:r>
            <a:r>
              <a:rPr lang="en-US" altLang="en-US" sz="22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>
                <a:solidFill>
                  <a:srgbClr val="00305B"/>
                </a:solidFill>
                <a:latin typeface="Arial" panose="020B0604020202020204" pitchFamily="34" charset="0"/>
              </a:rPr>
              <a:t>appropriate,</a:t>
            </a:r>
            <a:r>
              <a:rPr lang="en-US" altLang="en-US" sz="22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>
                <a:solidFill>
                  <a:srgbClr val="00305B"/>
                </a:solidFill>
                <a:latin typeface="Arial" panose="020B0604020202020204" pitchFamily="34" charset="0"/>
              </a:rPr>
              <a:t>the</a:t>
            </a:r>
            <a:r>
              <a:rPr lang="en-US" altLang="en-US" sz="22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>
                <a:solidFill>
                  <a:srgbClr val="00305B"/>
                </a:solidFill>
                <a:latin typeface="Arial" panose="020B0604020202020204" pitchFamily="34" charset="0"/>
              </a:rPr>
              <a:t>Board</a:t>
            </a:r>
            <a:r>
              <a:rPr lang="en-US" altLang="en-US" sz="22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>
                <a:solidFill>
                  <a:srgbClr val="00305B"/>
                </a:solidFill>
                <a:latin typeface="Arial" panose="020B0604020202020204" pitchFamily="34" charset="0"/>
              </a:rPr>
              <a:t>may</a:t>
            </a:r>
            <a:r>
              <a:rPr lang="en-US" altLang="en-US" sz="22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>
                <a:solidFill>
                  <a:srgbClr val="00305B"/>
                </a:solidFill>
                <a:latin typeface="Arial" panose="020B0604020202020204" pitchFamily="34" charset="0"/>
              </a:rPr>
              <a:t>(exceptionally),</a:t>
            </a:r>
            <a:r>
              <a:rPr lang="en-US" altLang="en-US" sz="22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>
                <a:solidFill>
                  <a:srgbClr val="00305B"/>
                </a:solidFill>
                <a:latin typeface="Arial" panose="020B0604020202020204" pitchFamily="34" charset="0"/>
              </a:rPr>
              <a:t>present</a:t>
            </a:r>
            <a:r>
              <a:rPr lang="en-US" altLang="en-US" sz="22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>
                <a:solidFill>
                  <a:srgbClr val="00305B"/>
                </a:solidFill>
                <a:latin typeface="Arial" panose="020B0604020202020204" pitchFamily="34" charset="0"/>
              </a:rPr>
              <a:t>a</a:t>
            </a:r>
            <a:r>
              <a:rPr lang="en-US" altLang="en-US" sz="22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>
                <a:solidFill>
                  <a:srgbClr val="00305B"/>
                </a:solidFill>
                <a:latin typeface="Arial" panose="020B0604020202020204" pitchFamily="34" charset="0"/>
              </a:rPr>
              <a:t>recommendation</a:t>
            </a:r>
            <a:r>
              <a:rPr lang="en-US" altLang="en-US" sz="22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>
                <a:solidFill>
                  <a:srgbClr val="00305B"/>
                </a:solidFill>
                <a:latin typeface="Arial" panose="020B0604020202020204" pitchFamily="34" charset="0"/>
              </a:rPr>
              <a:t>to</a:t>
            </a:r>
            <a:r>
              <a:rPr lang="en-US" altLang="en-US" sz="22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>
                <a:solidFill>
                  <a:srgbClr val="00305B"/>
                </a:solidFill>
                <a:latin typeface="Arial" panose="020B0604020202020204" pitchFamily="34" charset="0"/>
              </a:rPr>
              <a:t>the</a:t>
            </a:r>
            <a:r>
              <a:rPr lang="en-US" altLang="en-US" sz="22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>
                <a:solidFill>
                  <a:srgbClr val="00305B"/>
                </a:solidFill>
                <a:latin typeface="Arial" panose="020B0604020202020204" pitchFamily="34" charset="0"/>
              </a:rPr>
              <a:t>Chair</a:t>
            </a:r>
            <a:r>
              <a:rPr lang="en-US" altLang="en-US" sz="22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>
                <a:solidFill>
                  <a:srgbClr val="00305B"/>
                </a:solidFill>
                <a:latin typeface="Arial" panose="020B0604020202020204" pitchFamily="34" charset="0"/>
              </a:rPr>
              <a:t>of</a:t>
            </a:r>
            <a:r>
              <a:rPr lang="en-US" altLang="en-US" sz="22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>
                <a:solidFill>
                  <a:srgbClr val="00305B"/>
                </a:solidFill>
                <a:latin typeface="Arial" panose="020B0604020202020204" pitchFamily="34" charset="0"/>
              </a:rPr>
              <a:t>the</a:t>
            </a:r>
            <a:r>
              <a:rPr lang="en-US" altLang="en-US" sz="22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>
                <a:solidFill>
                  <a:srgbClr val="00305B"/>
                </a:solidFill>
                <a:latin typeface="Arial" panose="020B0604020202020204" pitchFamily="34" charset="0"/>
              </a:rPr>
              <a:t>University</a:t>
            </a:r>
            <a:r>
              <a:rPr lang="en-US" altLang="en-US" sz="22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>
                <a:solidFill>
                  <a:srgbClr val="00305B"/>
                </a:solidFill>
                <a:latin typeface="Arial" panose="020B0604020202020204" pitchFamily="34" charset="0"/>
              </a:rPr>
              <a:t>Education</a:t>
            </a:r>
            <a:r>
              <a:rPr lang="en-US" altLang="en-US" sz="22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>
                <a:solidFill>
                  <a:srgbClr val="00305B"/>
                </a:solidFill>
                <a:latin typeface="Arial" panose="020B0604020202020204" pitchFamily="34" charset="0"/>
              </a:rPr>
              <a:t>and</a:t>
            </a:r>
            <a:r>
              <a:rPr lang="en-US" altLang="en-US" sz="22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>
                <a:solidFill>
                  <a:srgbClr val="00305B"/>
                </a:solidFill>
                <a:latin typeface="Arial" panose="020B0604020202020204" pitchFamily="34" charset="0"/>
              </a:rPr>
              <a:t>Student</a:t>
            </a:r>
            <a:r>
              <a:rPr lang="en-US" altLang="en-US" sz="22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>
                <a:solidFill>
                  <a:srgbClr val="00305B"/>
                </a:solidFill>
                <a:latin typeface="Arial" panose="020B0604020202020204" pitchFamily="34" charset="0"/>
              </a:rPr>
              <a:t>Experience</a:t>
            </a:r>
            <a:r>
              <a:rPr lang="en-US" altLang="en-US" sz="22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>
                <a:solidFill>
                  <a:srgbClr val="00305B"/>
                </a:solidFill>
                <a:latin typeface="Arial" panose="020B0604020202020204" pitchFamily="34" charset="0"/>
              </a:rPr>
              <a:t>Committee.</a:t>
            </a:r>
            <a:endParaRPr lang="en-US" altLang="en-US" sz="2200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90422FAB-8BD6-4BAB-A518-048ABC0F7F4F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marL="127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sz="2800" spc="-25" dirty="0"/>
              <a:t>Brune</a:t>
            </a:r>
            <a:r>
              <a:rPr sz="2800" spc="-10" dirty="0"/>
              <a:t>l</a:t>
            </a:r>
            <a:r>
              <a:rPr sz="2800" spc="45" dirty="0">
                <a:latin typeface="Times New Roman"/>
                <a:cs typeface="Times New Roman"/>
              </a:rPr>
              <a:t> </a:t>
            </a:r>
            <a:r>
              <a:rPr sz="2800" spc="-25" dirty="0"/>
              <a:t>2</a:t>
            </a:r>
            <a:r>
              <a:rPr sz="2800" spc="-50" dirty="0"/>
              <a:t>0</a:t>
            </a:r>
            <a:r>
              <a:rPr sz="2800" spc="-40" dirty="0"/>
              <a:t>3</a:t>
            </a:r>
            <a:r>
              <a:rPr sz="2800" spc="-20" dirty="0"/>
              <a:t>0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4" name="object 4">
            <a:extLst>
              <a:ext uri="{FF2B5EF4-FFF2-40B4-BE49-F238E27FC236}">
                <a16:creationId xmlns:a16="http://schemas.microsoft.com/office/drawing/2014/main" id="{2E00B9F3-F805-4099-AF27-D39D136D6D9E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 vert="horz" rtlCol="0"/>
          <a:lstStyle/>
          <a:p>
            <a:pPr>
              <a:defRPr/>
            </a:pPr>
            <a:r>
              <a:t>Brunel</a:t>
            </a:r>
            <a:r>
              <a:rPr>
                <a:latin typeface="Times New Roman"/>
                <a:cs typeface="Times New Roman"/>
              </a:rPr>
              <a:t>  </a:t>
            </a:r>
            <a:r>
              <a:rPr spc="-5"/>
              <a:t>Un</a:t>
            </a:r>
            <a:r>
              <a:rPr spc="5"/>
              <a:t>i</a:t>
            </a:r>
            <a:r>
              <a:rPr spc="-10"/>
              <a:t>v</a:t>
            </a:r>
            <a:r>
              <a:t>er</a:t>
            </a:r>
            <a:r>
              <a:rPr spc="-10"/>
              <a:t>s</a:t>
            </a:r>
            <a:r>
              <a:t>i</a:t>
            </a:r>
            <a:r>
              <a:rPr spc="-5"/>
              <a:t>ty</a:t>
            </a:r>
            <a:r>
              <a:rPr>
                <a:latin typeface="Times New Roman"/>
                <a:cs typeface="Times New Roman"/>
              </a:rPr>
              <a:t> </a:t>
            </a:r>
            <a:r>
              <a:rPr spc="-90">
                <a:latin typeface="Times New Roman"/>
                <a:cs typeface="Times New Roman"/>
              </a:rPr>
              <a:t> </a:t>
            </a:r>
            <a:r>
              <a:rPr spc="-10"/>
              <a:t>London</a:t>
            </a:r>
          </a:p>
        </p:txBody>
      </p:sp>
      <p:sp>
        <p:nvSpPr>
          <p:cNvPr id="11268" name="object 3">
            <a:extLst>
              <a:ext uri="{FF2B5EF4-FFF2-40B4-BE49-F238E27FC236}">
                <a16:creationId xmlns:a16="http://schemas.microsoft.com/office/drawing/2014/main" id="{4A39FD36-98B1-4932-8243-8FBE9C81AA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3688" y="1441450"/>
            <a:ext cx="7793037" cy="4168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marL="357188" indent="-344488">
              <a:tabLst>
                <a:tab pos="358775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815975" indent="-346075">
              <a:tabLst>
                <a:tab pos="358775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tabLst>
                <a:tab pos="358775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tabLst>
                <a:tab pos="358775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tabLst>
                <a:tab pos="358775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58775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58775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58775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58775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ts val="2875"/>
              </a:lnSpc>
              <a:buClr>
                <a:srgbClr val="BC0E34"/>
              </a:buClr>
              <a:buFont typeface="Arial" panose="020B0604020202020204" pitchFamily="34" charset="0"/>
              <a:buChar char="•"/>
            </a:pPr>
            <a:r>
              <a:rPr lang="en-US" altLang="en-US" sz="2400">
                <a:solidFill>
                  <a:srgbClr val="00305B"/>
                </a:solidFill>
                <a:latin typeface="Arial" panose="020B0604020202020204" pitchFamily="34" charset="0"/>
              </a:rPr>
              <a:t>The</a:t>
            </a:r>
            <a:r>
              <a:rPr lang="en-US" altLang="en-US" sz="24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>
                <a:solidFill>
                  <a:srgbClr val="00305B"/>
                </a:solidFill>
                <a:latin typeface="Arial" panose="020B0604020202020204" pitchFamily="34" charset="0"/>
              </a:rPr>
              <a:t>University’s</a:t>
            </a:r>
            <a:r>
              <a:rPr lang="en-US" altLang="en-US" sz="24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>
                <a:solidFill>
                  <a:srgbClr val="00305B"/>
                </a:solidFill>
                <a:latin typeface="Arial" panose="020B0604020202020204" pitchFamily="34" charset="0"/>
              </a:rPr>
              <a:t>Strategy</a:t>
            </a:r>
            <a:r>
              <a:rPr lang="en-US" altLang="en-US" sz="24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>
                <a:solidFill>
                  <a:srgbClr val="00305B"/>
                </a:solidFill>
                <a:latin typeface="Arial" panose="020B0604020202020204" pitchFamily="34" charset="0"/>
              </a:rPr>
              <a:t>identifies</a:t>
            </a:r>
            <a:r>
              <a:rPr lang="en-US" altLang="en-US" sz="24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>
                <a:solidFill>
                  <a:srgbClr val="00305B"/>
                </a:solidFill>
                <a:latin typeface="Arial" panose="020B0604020202020204" pitchFamily="34" charset="0"/>
              </a:rPr>
              <a:t>five</a:t>
            </a:r>
            <a:r>
              <a:rPr lang="en-US" altLang="en-US" sz="24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>
                <a:solidFill>
                  <a:srgbClr val="00305B"/>
                </a:solidFill>
                <a:latin typeface="Arial" panose="020B0604020202020204" pitchFamily="34" charset="0"/>
              </a:rPr>
              <a:t>distinct</a:t>
            </a:r>
            <a:r>
              <a:rPr lang="en-US" altLang="en-US" sz="24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>
                <a:solidFill>
                  <a:srgbClr val="00305B"/>
                </a:solidFill>
                <a:latin typeface="Arial" panose="020B0604020202020204" pitchFamily="34" charset="0"/>
              </a:rPr>
              <a:t>areas</a:t>
            </a:r>
            <a:r>
              <a:rPr lang="en-US" altLang="en-US" sz="24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>
                <a:solidFill>
                  <a:srgbClr val="00305B"/>
                </a:solidFill>
                <a:latin typeface="Arial" panose="020B0604020202020204" pitchFamily="34" charset="0"/>
              </a:rPr>
              <a:t>of</a:t>
            </a:r>
            <a:r>
              <a:rPr lang="en-US" altLang="en-US" sz="24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>
                <a:solidFill>
                  <a:srgbClr val="00305B"/>
                </a:solidFill>
                <a:latin typeface="Arial" panose="020B0604020202020204" pitchFamily="34" charset="0"/>
              </a:rPr>
              <a:t>focus:</a:t>
            </a:r>
            <a:endParaRPr lang="en-US" altLang="en-US" sz="2400">
              <a:latin typeface="Arial" panose="020B0604020202020204" pitchFamily="34" charset="0"/>
            </a:endParaRPr>
          </a:p>
          <a:p>
            <a:pPr lvl="1" eaLnBrk="1" hangingPunct="1">
              <a:spcBef>
                <a:spcPts val="1113"/>
              </a:spcBef>
              <a:buClr>
                <a:srgbClr val="BC0E34"/>
              </a:buClr>
              <a:buFont typeface="Wingdings" panose="05000000000000000000" pitchFamily="2" charset="2"/>
              <a:buChar char=""/>
            </a:pPr>
            <a:r>
              <a:rPr lang="en-US" altLang="en-US" sz="2400">
                <a:solidFill>
                  <a:srgbClr val="00305B"/>
                </a:solidFill>
                <a:latin typeface="Arial" panose="020B0604020202020204" pitchFamily="34" charset="0"/>
              </a:rPr>
              <a:t>World</a:t>
            </a:r>
            <a:r>
              <a:rPr lang="en-US" altLang="en-US" sz="24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>
                <a:solidFill>
                  <a:srgbClr val="00305B"/>
                </a:solidFill>
                <a:latin typeface="Arial" panose="020B0604020202020204" pitchFamily="34" charset="0"/>
              </a:rPr>
              <a:t>leading</a:t>
            </a:r>
            <a:r>
              <a:rPr lang="en-US" altLang="en-US" sz="24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>
                <a:solidFill>
                  <a:srgbClr val="00305B"/>
                </a:solidFill>
                <a:latin typeface="Arial" panose="020B0604020202020204" pitchFamily="34" charset="0"/>
              </a:rPr>
              <a:t>Technical</a:t>
            </a:r>
            <a:r>
              <a:rPr lang="en-US" altLang="en-US" sz="24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>
                <a:solidFill>
                  <a:srgbClr val="00305B"/>
                </a:solidFill>
                <a:latin typeface="Arial" panose="020B0604020202020204" pitchFamily="34" charset="0"/>
              </a:rPr>
              <a:t>University</a:t>
            </a:r>
            <a:endParaRPr lang="en-US" altLang="en-US" sz="2400">
              <a:latin typeface="Arial" panose="020B0604020202020204" pitchFamily="34" charset="0"/>
            </a:endParaRPr>
          </a:p>
          <a:p>
            <a:pPr lvl="1" eaLnBrk="1" hangingPunct="1">
              <a:spcBef>
                <a:spcPts val="1200"/>
              </a:spcBef>
              <a:buClr>
                <a:srgbClr val="BC0E34"/>
              </a:buClr>
              <a:buFont typeface="Wingdings" panose="05000000000000000000" pitchFamily="2" charset="2"/>
              <a:buChar char=""/>
            </a:pPr>
            <a:r>
              <a:rPr lang="en-US" altLang="en-US" sz="2400">
                <a:solidFill>
                  <a:srgbClr val="00305B"/>
                </a:solidFill>
                <a:latin typeface="Arial" panose="020B0604020202020204" pitchFamily="34" charset="0"/>
              </a:rPr>
              <a:t>Powered</a:t>
            </a:r>
            <a:r>
              <a:rPr lang="en-US" altLang="en-US" sz="24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>
                <a:solidFill>
                  <a:srgbClr val="00305B"/>
                </a:solidFill>
                <a:latin typeface="Arial" panose="020B0604020202020204" pitchFamily="34" charset="0"/>
              </a:rPr>
              <a:t>by</a:t>
            </a:r>
            <a:r>
              <a:rPr lang="en-US" altLang="en-US" sz="24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>
                <a:solidFill>
                  <a:srgbClr val="00305B"/>
                </a:solidFill>
                <a:latin typeface="Arial" panose="020B0604020202020204" pitchFamily="34" charset="0"/>
              </a:rPr>
              <a:t>Diversity</a:t>
            </a:r>
            <a:endParaRPr lang="en-US" altLang="en-US" sz="2400">
              <a:latin typeface="Arial" panose="020B0604020202020204" pitchFamily="34" charset="0"/>
            </a:endParaRPr>
          </a:p>
          <a:p>
            <a:pPr lvl="1" eaLnBrk="1" hangingPunct="1">
              <a:spcBef>
                <a:spcPts val="1200"/>
              </a:spcBef>
              <a:buClr>
                <a:srgbClr val="BC0E34"/>
              </a:buClr>
              <a:buFont typeface="Wingdings" panose="05000000000000000000" pitchFamily="2" charset="2"/>
              <a:buChar char=""/>
            </a:pPr>
            <a:r>
              <a:rPr lang="en-US" altLang="en-US" sz="2400">
                <a:solidFill>
                  <a:srgbClr val="00305B"/>
                </a:solidFill>
                <a:latin typeface="Arial" panose="020B0604020202020204" pitchFamily="34" charset="0"/>
              </a:rPr>
              <a:t>London</a:t>
            </a:r>
            <a:r>
              <a:rPr lang="en-US" altLang="en-US" sz="24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>
                <a:solidFill>
                  <a:srgbClr val="00305B"/>
                </a:solidFill>
                <a:latin typeface="Arial" panose="020B0604020202020204" pitchFamily="34" charset="0"/>
              </a:rPr>
              <a:t>campus</a:t>
            </a:r>
            <a:r>
              <a:rPr lang="en-US" altLang="en-US" sz="24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>
                <a:solidFill>
                  <a:srgbClr val="00305B"/>
                </a:solidFill>
                <a:latin typeface="Arial" panose="020B0604020202020204" pitchFamily="34" charset="0"/>
              </a:rPr>
              <a:t>with</a:t>
            </a:r>
            <a:r>
              <a:rPr lang="en-US" altLang="en-US" sz="24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>
                <a:solidFill>
                  <a:srgbClr val="00305B"/>
                </a:solidFill>
                <a:latin typeface="Arial" panose="020B0604020202020204" pitchFamily="34" charset="0"/>
              </a:rPr>
              <a:t>unparallel</a:t>
            </a:r>
            <a:r>
              <a:rPr lang="en-US" altLang="en-US" sz="24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>
                <a:solidFill>
                  <a:srgbClr val="00305B"/>
                </a:solidFill>
                <a:latin typeface="Arial" panose="020B0604020202020204" pitchFamily="34" charset="0"/>
              </a:rPr>
              <a:t>global</a:t>
            </a:r>
            <a:r>
              <a:rPr lang="en-US" altLang="en-US" sz="24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>
                <a:solidFill>
                  <a:srgbClr val="00305B"/>
                </a:solidFill>
                <a:latin typeface="Arial" panose="020B0604020202020204" pitchFamily="34" charset="0"/>
              </a:rPr>
              <a:t>reach</a:t>
            </a:r>
            <a:endParaRPr lang="en-US" altLang="en-US" sz="2400">
              <a:latin typeface="Arial" panose="020B0604020202020204" pitchFamily="34" charset="0"/>
            </a:endParaRPr>
          </a:p>
          <a:p>
            <a:pPr lvl="1" eaLnBrk="1" hangingPunct="1">
              <a:spcBef>
                <a:spcPts val="1200"/>
              </a:spcBef>
              <a:buClr>
                <a:srgbClr val="BC0E34"/>
              </a:buClr>
              <a:buFont typeface="Wingdings" panose="05000000000000000000" pitchFamily="2" charset="2"/>
              <a:buChar char=""/>
            </a:pPr>
            <a:r>
              <a:rPr lang="en-US" altLang="en-US" sz="2400">
                <a:solidFill>
                  <a:srgbClr val="00305B"/>
                </a:solidFill>
                <a:latin typeface="Arial" panose="020B0604020202020204" pitchFamily="34" charset="0"/>
              </a:rPr>
              <a:t>Driven</a:t>
            </a:r>
            <a:r>
              <a:rPr lang="en-US" altLang="en-US" sz="24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>
                <a:solidFill>
                  <a:srgbClr val="00305B"/>
                </a:solidFill>
                <a:latin typeface="Arial" panose="020B0604020202020204" pitchFamily="34" charset="0"/>
              </a:rPr>
              <a:t>by</a:t>
            </a:r>
            <a:r>
              <a:rPr lang="en-US" altLang="en-US" sz="24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>
                <a:solidFill>
                  <a:srgbClr val="00305B"/>
                </a:solidFill>
                <a:latin typeface="Arial" panose="020B0604020202020204" pitchFamily="34" charset="0"/>
              </a:rPr>
              <a:t>Social</a:t>
            </a:r>
            <a:r>
              <a:rPr lang="en-US" altLang="en-US" sz="24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>
                <a:solidFill>
                  <a:srgbClr val="00305B"/>
                </a:solidFill>
                <a:latin typeface="Arial" panose="020B0604020202020204" pitchFamily="34" charset="0"/>
              </a:rPr>
              <a:t>Mission</a:t>
            </a:r>
            <a:endParaRPr lang="en-US" altLang="en-US" sz="2400">
              <a:latin typeface="Arial" panose="020B0604020202020204" pitchFamily="34" charset="0"/>
            </a:endParaRPr>
          </a:p>
          <a:p>
            <a:pPr lvl="1" eaLnBrk="1" hangingPunct="1">
              <a:spcBef>
                <a:spcPts val="1200"/>
              </a:spcBef>
              <a:buClr>
                <a:srgbClr val="BC0E34"/>
              </a:buClr>
              <a:buFont typeface="Wingdings" panose="05000000000000000000" pitchFamily="2" charset="2"/>
              <a:buChar char=""/>
            </a:pPr>
            <a:r>
              <a:rPr lang="en-US" altLang="en-US" sz="2400">
                <a:solidFill>
                  <a:srgbClr val="00305B"/>
                </a:solidFill>
                <a:latin typeface="Arial" panose="020B0604020202020204" pitchFamily="34" charset="0"/>
              </a:rPr>
              <a:t>Co-creating</a:t>
            </a:r>
            <a:r>
              <a:rPr lang="en-US" altLang="en-US" sz="24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>
                <a:solidFill>
                  <a:srgbClr val="00305B"/>
                </a:solidFill>
                <a:latin typeface="Arial" panose="020B0604020202020204" pitchFamily="34" charset="0"/>
              </a:rPr>
              <a:t>with</a:t>
            </a:r>
            <a:r>
              <a:rPr lang="en-US" altLang="en-US" sz="24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>
                <a:solidFill>
                  <a:srgbClr val="00305B"/>
                </a:solidFill>
                <a:latin typeface="Arial" panose="020B0604020202020204" pitchFamily="34" charset="0"/>
              </a:rPr>
              <a:t>business</a:t>
            </a:r>
            <a:r>
              <a:rPr lang="en-US" altLang="en-US" sz="24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>
                <a:solidFill>
                  <a:srgbClr val="00305B"/>
                </a:solidFill>
                <a:latin typeface="Arial" panose="020B0604020202020204" pitchFamily="34" charset="0"/>
              </a:rPr>
              <a:t>and</a:t>
            </a:r>
            <a:r>
              <a:rPr lang="en-US" altLang="en-US" sz="24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>
                <a:solidFill>
                  <a:srgbClr val="00305B"/>
                </a:solidFill>
                <a:latin typeface="Arial" panose="020B0604020202020204" pitchFamily="34" charset="0"/>
              </a:rPr>
              <a:t>industry</a:t>
            </a:r>
            <a:endParaRPr lang="en-US" altLang="en-US" sz="2400">
              <a:latin typeface="Arial" panose="020B0604020202020204" pitchFamily="34" charset="0"/>
            </a:endParaRPr>
          </a:p>
          <a:p>
            <a:pPr eaLnBrk="1" hangingPunct="1">
              <a:lnSpc>
                <a:spcPts val="2875"/>
              </a:lnSpc>
              <a:spcBef>
                <a:spcPts val="1300"/>
              </a:spcBef>
              <a:buClr>
                <a:srgbClr val="BC0E34"/>
              </a:buClr>
              <a:buFont typeface="Arial" panose="020B0604020202020204" pitchFamily="34" charset="0"/>
              <a:buChar char="•"/>
            </a:pPr>
            <a:r>
              <a:rPr lang="en-US" altLang="en-US" sz="2400">
                <a:solidFill>
                  <a:srgbClr val="00305B"/>
                </a:solidFill>
                <a:latin typeface="Arial" panose="020B0604020202020204" pitchFamily="34" charset="0"/>
              </a:rPr>
              <a:t>More</a:t>
            </a:r>
            <a:r>
              <a:rPr lang="en-US" altLang="en-US" sz="24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>
                <a:solidFill>
                  <a:srgbClr val="00305B"/>
                </a:solidFill>
                <a:latin typeface="Arial" panose="020B0604020202020204" pitchFamily="34" charset="0"/>
              </a:rPr>
              <a:t>information</a:t>
            </a:r>
            <a:r>
              <a:rPr lang="en-US" altLang="en-US" sz="24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>
                <a:solidFill>
                  <a:srgbClr val="00305B"/>
                </a:solidFill>
                <a:latin typeface="Arial" panose="020B0604020202020204" pitchFamily="34" charset="0"/>
              </a:rPr>
              <a:t>on</a:t>
            </a:r>
            <a:r>
              <a:rPr lang="en-US" altLang="en-US" sz="24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>
                <a:solidFill>
                  <a:srgbClr val="00305B"/>
                </a:solidFill>
                <a:latin typeface="Arial" panose="020B0604020202020204" pitchFamily="34" charset="0"/>
              </a:rPr>
              <a:t>the</a:t>
            </a:r>
            <a:r>
              <a:rPr lang="en-US" altLang="en-US" sz="24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>
                <a:solidFill>
                  <a:srgbClr val="00305B"/>
                </a:solidFill>
                <a:latin typeface="Arial" panose="020B0604020202020204" pitchFamily="34" charset="0"/>
              </a:rPr>
              <a:t>University’s</a:t>
            </a:r>
            <a:r>
              <a:rPr lang="en-US" altLang="en-US" sz="24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>
                <a:solidFill>
                  <a:srgbClr val="00305B"/>
                </a:solidFill>
                <a:latin typeface="Arial" panose="020B0604020202020204" pitchFamily="34" charset="0"/>
              </a:rPr>
              <a:t>strategy</a:t>
            </a:r>
            <a:r>
              <a:rPr lang="en-US" altLang="en-US" sz="24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>
                <a:solidFill>
                  <a:srgbClr val="00305B"/>
                </a:solidFill>
                <a:latin typeface="Arial" panose="020B0604020202020204" pitchFamily="34" charset="0"/>
              </a:rPr>
              <a:t>can</a:t>
            </a:r>
            <a:r>
              <a:rPr lang="en-US" altLang="en-US" sz="24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>
                <a:solidFill>
                  <a:srgbClr val="00305B"/>
                </a:solidFill>
                <a:latin typeface="Arial" panose="020B0604020202020204" pitchFamily="34" charset="0"/>
              </a:rPr>
              <a:t>be</a:t>
            </a:r>
            <a:r>
              <a:rPr lang="en-US" altLang="en-US" sz="24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>
                <a:solidFill>
                  <a:srgbClr val="00305B"/>
                </a:solidFill>
                <a:latin typeface="Arial" panose="020B0604020202020204" pitchFamily="34" charset="0"/>
              </a:rPr>
              <a:t>found</a:t>
            </a:r>
            <a:r>
              <a:rPr lang="en-US" altLang="en-US" sz="24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u="sng">
                <a:solidFill>
                  <a:srgbClr val="0000FF"/>
                </a:solidFill>
                <a:latin typeface="Arial" panose="020B0604020202020204" pitchFamily="34" charset="0"/>
              </a:rPr>
              <a:t>here</a:t>
            </a:r>
            <a:r>
              <a:rPr lang="en-US" altLang="en-US" sz="2400">
                <a:solidFill>
                  <a:srgbClr val="00305B"/>
                </a:solidFill>
                <a:latin typeface="Arial" panose="020B0604020202020204" pitchFamily="34" charset="0"/>
              </a:rPr>
              <a:t>.</a:t>
            </a:r>
            <a:endParaRPr lang="en-US" altLang="en-US" sz="2400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C741FD98-CF9E-40BC-87D7-F2168A633F52}"/>
              </a:ext>
            </a:extLst>
          </p:cNvPr>
          <p:cNvSpPr txBox="1"/>
          <p:nvPr/>
        </p:nvSpPr>
        <p:spPr>
          <a:xfrm>
            <a:off x="1847850" y="1989138"/>
            <a:ext cx="5124450" cy="711200"/>
          </a:xfrm>
          <a:prstGeom prst="rect">
            <a:avLst/>
          </a:prstGeom>
        </p:spPr>
        <p:txBody>
          <a:bodyPr lIns="0" tIns="0" rIns="0" bIns="0">
            <a:spAutoFit/>
          </a:bodyPr>
          <a:lstStyle/>
          <a:p>
            <a:pPr marL="127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sz="5400" b="1" spc="-5" dirty="0">
                <a:solidFill>
                  <a:srgbClr val="00305B"/>
                </a:solidFill>
                <a:latin typeface="Arial"/>
                <a:cs typeface="Arial"/>
              </a:rPr>
              <a:t>Annua</a:t>
            </a:r>
            <a:r>
              <a:rPr sz="5400" b="1" dirty="0">
                <a:solidFill>
                  <a:srgbClr val="00305B"/>
                </a:solidFill>
                <a:latin typeface="Arial"/>
                <a:cs typeface="Arial"/>
              </a:rPr>
              <a:t>l</a:t>
            </a:r>
            <a:r>
              <a:rPr sz="5400" b="1" spc="135" dirty="0">
                <a:solidFill>
                  <a:srgbClr val="00305B"/>
                </a:solidFill>
                <a:latin typeface="Times New Roman"/>
                <a:cs typeface="Times New Roman"/>
              </a:rPr>
              <a:t> </a:t>
            </a:r>
            <a:r>
              <a:rPr sz="5400" b="1" spc="-5" dirty="0">
                <a:solidFill>
                  <a:srgbClr val="00305B"/>
                </a:solidFill>
                <a:latin typeface="Arial"/>
                <a:cs typeface="Arial"/>
              </a:rPr>
              <a:t>R</a:t>
            </a:r>
            <a:r>
              <a:rPr sz="5400" b="1" spc="-30" dirty="0">
                <a:solidFill>
                  <a:srgbClr val="00305B"/>
                </a:solidFill>
                <a:latin typeface="Arial"/>
                <a:cs typeface="Arial"/>
              </a:rPr>
              <a:t>e</a:t>
            </a:r>
            <a:r>
              <a:rPr sz="5400" b="1" dirty="0">
                <a:solidFill>
                  <a:srgbClr val="00305B"/>
                </a:solidFill>
                <a:latin typeface="Arial"/>
                <a:cs typeface="Arial"/>
              </a:rPr>
              <a:t>po</a:t>
            </a:r>
            <a:r>
              <a:rPr sz="5400" b="1" spc="-30" dirty="0">
                <a:solidFill>
                  <a:srgbClr val="00305B"/>
                </a:solidFill>
                <a:latin typeface="Arial"/>
                <a:cs typeface="Arial"/>
              </a:rPr>
              <a:t>r</a:t>
            </a:r>
            <a:r>
              <a:rPr sz="5400" b="1" dirty="0">
                <a:solidFill>
                  <a:srgbClr val="00305B"/>
                </a:solidFill>
                <a:latin typeface="Arial"/>
                <a:cs typeface="Arial"/>
              </a:rPr>
              <a:t>ts</a:t>
            </a:r>
            <a:endParaRPr sz="5400">
              <a:latin typeface="Arial"/>
              <a:cs typeface="Arial"/>
            </a:endParaRPr>
          </a:p>
        </p:txBody>
      </p:sp>
      <p:sp>
        <p:nvSpPr>
          <p:cNvPr id="3" name="object 3">
            <a:extLst>
              <a:ext uri="{FF2B5EF4-FFF2-40B4-BE49-F238E27FC236}">
                <a16:creationId xmlns:a16="http://schemas.microsoft.com/office/drawing/2014/main" id="{0CFB877D-4FA0-4F1F-8256-B0F7C27A7C81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 vert="horz" rtlCol="0"/>
          <a:lstStyle/>
          <a:p>
            <a:pPr>
              <a:defRPr/>
            </a:pPr>
            <a:r>
              <a:t>Brunel</a:t>
            </a:r>
            <a:r>
              <a:rPr>
                <a:latin typeface="Times New Roman"/>
                <a:cs typeface="Times New Roman"/>
              </a:rPr>
              <a:t>  </a:t>
            </a:r>
            <a:r>
              <a:rPr spc="-5"/>
              <a:t>Un</a:t>
            </a:r>
            <a:r>
              <a:rPr spc="5"/>
              <a:t>i</a:t>
            </a:r>
            <a:r>
              <a:rPr spc="-10"/>
              <a:t>v</a:t>
            </a:r>
            <a:r>
              <a:t>er</a:t>
            </a:r>
            <a:r>
              <a:rPr spc="-10"/>
              <a:t>s</a:t>
            </a:r>
            <a:r>
              <a:t>i</a:t>
            </a:r>
            <a:r>
              <a:rPr spc="-5"/>
              <a:t>ty</a:t>
            </a:r>
            <a:r>
              <a:rPr>
                <a:latin typeface="Times New Roman"/>
                <a:cs typeface="Times New Roman"/>
              </a:rPr>
              <a:t> </a:t>
            </a:r>
            <a:r>
              <a:rPr spc="-90">
                <a:latin typeface="Times New Roman"/>
                <a:cs typeface="Times New Roman"/>
              </a:rPr>
              <a:t> </a:t>
            </a:r>
            <a:r>
              <a:rPr spc="-10"/>
              <a:t>London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D0DB6A6F-DC30-4591-8F61-95B2C3783586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marL="127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sz="2800" spc="-25" dirty="0"/>
              <a:t>Annua</a:t>
            </a:r>
            <a:r>
              <a:rPr sz="2800" spc="-10" dirty="0"/>
              <a:t>l</a:t>
            </a:r>
            <a:r>
              <a:rPr sz="2800" spc="125" dirty="0">
                <a:latin typeface="Times New Roman"/>
                <a:cs typeface="Times New Roman"/>
              </a:rPr>
              <a:t> </a:t>
            </a:r>
            <a:r>
              <a:rPr sz="2800" spc="-25" dirty="0"/>
              <a:t>Repor</a:t>
            </a:r>
            <a:r>
              <a:rPr sz="2800" spc="-10" dirty="0"/>
              <a:t>t</a:t>
            </a:r>
            <a:r>
              <a:rPr sz="2800" spc="50" dirty="0">
                <a:latin typeface="Times New Roman"/>
                <a:cs typeface="Times New Roman"/>
              </a:rPr>
              <a:t> </a:t>
            </a:r>
            <a:r>
              <a:rPr sz="2800" spc="-10" dirty="0"/>
              <a:t>-</a:t>
            </a:r>
            <a:r>
              <a:rPr sz="2800" spc="25" dirty="0">
                <a:latin typeface="Times New Roman"/>
                <a:cs typeface="Times New Roman"/>
              </a:rPr>
              <a:t> </a:t>
            </a:r>
            <a:r>
              <a:rPr sz="2800" spc="-40" dirty="0"/>
              <a:t>T</a:t>
            </a:r>
            <a:r>
              <a:rPr sz="2800" spc="-20" dirty="0"/>
              <a:t>i</a:t>
            </a:r>
            <a:r>
              <a:rPr sz="2800" spc="-40" dirty="0"/>
              <a:t>m</a:t>
            </a:r>
            <a:r>
              <a:rPr sz="2800" spc="-25" dirty="0"/>
              <a:t>e</a:t>
            </a:r>
            <a:r>
              <a:rPr sz="2800" spc="-35" dirty="0"/>
              <a:t>s</a:t>
            </a:r>
            <a:r>
              <a:rPr sz="2800" spc="-25" dirty="0"/>
              <a:t>c</a:t>
            </a:r>
            <a:r>
              <a:rPr sz="2800" spc="-35" dirty="0"/>
              <a:t>a</a:t>
            </a:r>
            <a:r>
              <a:rPr sz="2800" spc="-15" dirty="0"/>
              <a:t>les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4" name="object 4">
            <a:extLst>
              <a:ext uri="{FF2B5EF4-FFF2-40B4-BE49-F238E27FC236}">
                <a16:creationId xmlns:a16="http://schemas.microsoft.com/office/drawing/2014/main" id="{B406D005-C8C8-4905-AF7E-0CD1890CE952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 vert="horz" rtlCol="0"/>
          <a:lstStyle/>
          <a:p>
            <a:pPr>
              <a:defRPr/>
            </a:pPr>
            <a:r>
              <a:t>Brunel</a:t>
            </a:r>
            <a:r>
              <a:rPr>
                <a:latin typeface="Times New Roman"/>
                <a:cs typeface="Times New Roman"/>
              </a:rPr>
              <a:t>  </a:t>
            </a:r>
            <a:r>
              <a:rPr spc="-5"/>
              <a:t>Un</a:t>
            </a:r>
            <a:r>
              <a:rPr spc="5"/>
              <a:t>i</a:t>
            </a:r>
            <a:r>
              <a:rPr spc="-10"/>
              <a:t>v</a:t>
            </a:r>
            <a:r>
              <a:t>er</a:t>
            </a:r>
            <a:r>
              <a:rPr spc="-10"/>
              <a:t>s</a:t>
            </a:r>
            <a:r>
              <a:t>i</a:t>
            </a:r>
            <a:r>
              <a:rPr spc="-5"/>
              <a:t>ty</a:t>
            </a:r>
            <a:r>
              <a:rPr>
                <a:latin typeface="Times New Roman"/>
                <a:cs typeface="Times New Roman"/>
              </a:rPr>
              <a:t> </a:t>
            </a:r>
            <a:r>
              <a:rPr spc="-90">
                <a:latin typeface="Times New Roman"/>
                <a:cs typeface="Times New Roman"/>
              </a:rPr>
              <a:t> </a:t>
            </a:r>
            <a:r>
              <a:rPr spc="-10"/>
              <a:t>London</a:t>
            </a:r>
          </a:p>
        </p:txBody>
      </p:sp>
      <p:sp>
        <p:nvSpPr>
          <p:cNvPr id="103428" name="object 3">
            <a:extLst>
              <a:ext uri="{FF2B5EF4-FFF2-40B4-BE49-F238E27FC236}">
                <a16:creationId xmlns:a16="http://schemas.microsoft.com/office/drawing/2014/main" id="{D2E553A7-3C6C-4DE4-8210-40C8E9CA37D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3688" y="1851025"/>
            <a:ext cx="7821612" cy="2459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marL="357188" indent="-344488">
              <a:tabLst>
                <a:tab pos="358775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tabLst>
                <a:tab pos="358775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tabLst>
                <a:tab pos="358775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tabLst>
                <a:tab pos="358775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tabLst>
                <a:tab pos="358775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58775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58775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58775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58775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just" eaLnBrk="1" hangingPunct="1">
              <a:lnSpc>
                <a:spcPct val="99000"/>
              </a:lnSpc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US" altLang="en-US" sz="2400">
                <a:solidFill>
                  <a:srgbClr val="00305B"/>
                </a:solidFill>
                <a:latin typeface="Arial" panose="020B0604020202020204" pitchFamily="34" charset="0"/>
              </a:rPr>
              <a:t>Requested</a:t>
            </a:r>
            <a:r>
              <a:rPr lang="en-US" altLang="en-US" sz="24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>
                <a:solidFill>
                  <a:srgbClr val="00305B"/>
                </a:solidFill>
                <a:latin typeface="Arial" panose="020B0604020202020204" pitchFamily="34" charset="0"/>
              </a:rPr>
              <a:t>in</a:t>
            </a:r>
            <a:r>
              <a:rPr lang="en-US" altLang="en-US" sz="24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>
                <a:solidFill>
                  <a:srgbClr val="00305B"/>
                </a:solidFill>
                <a:latin typeface="Arial" panose="020B0604020202020204" pitchFamily="34" charset="0"/>
              </a:rPr>
              <a:t>late</a:t>
            </a:r>
            <a:r>
              <a:rPr lang="en-US" altLang="en-US" sz="24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>
                <a:solidFill>
                  <a:srgbClr val="00305B"/>
                </a:solidFill>
                <a:latin typeface="Arial" panose="020B0604020202020204" pitchFamily="34" charset="0"/>
              </a:rPr>
              <a:t>June</a:t>
            </a:r>
            <a:r>
              <a:rPr lang="en-US" altLang="en-US" sz="24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>
                <a:solidFill>
                  <a:srgbClr val="00305B"/>
                </a:solidFill>
                <a:latin typeface="Arial" panose="020B0604020202020204" pitchFamily="34" charset="0"/>
              </a:rPr>
              <a:t>by</a:t>
            </a:r>
            <a:r>
              <a:rPr lang="en-US" altLang="en-US" sz="24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>
                <a:solidFill>
                  <a:srgbClr val="00305B"/>
                </a:solidFill>
                <a:latin typeface="Arial" panose="020B0604020202020204" pitchFamily="34" charset="0"/>
              </a:rPr>
              <a:t>the</a:t>
            </a:r>
            <a:r>
              <a:rPr lang="en-US" altLang="en-US" sz="24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>
                <a:solidFill>
                  <a:srgbClr val="00305B"/>
                </a:solidFill>
                <a:latin typeface="Arial" panose="020B0604020202020204" pitchFamily="34" charset="0"/>
              </a:rPr>
              <a:t>Quality</a:t>
            </a:r>
            <a:r>
              <a:rPr lang="en-US" altLang="en-US" sz="24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>
                <a:solidFill>
                  <a:srgbClr val="00305B"/>
                </a:solidFill>
                <a:latin typeface="Arial" panose="020B0604020202020204" pitchFamily="34" charset="0"/>
              </a:rPr>
              <a:t>Assurance</a:t>
            </a:r>
            <a:r>
              <a:rPr lang="en-US" altLang="en-US" sz="24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>
                <a:solidFill>
                  <a:srgbClr val="00305B"/>
                </a:solidFill>
                <a:latin typeface="Arial" panose="020B0604020202020204" pitchFamily="34" charset="0"/>
              </a:rPr>
              <a:t>Team</a:t>
            </a:r>
            <a:r>
              <a:rPr lang="en-US" altLang="en-US" sz="24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>
                <a:solidFill>
                  <a:srgbClr val="00305B"/>
                </a:solidFill>
                <a:latin typeface="Arial" panose="020B0604020202020204" pitchFamily="34" charset="0"/>
              </a:rPr>
              <a:t>(external)</a:t>
            </a:r>
            <a:r>
              <a:rPr lang="en-US" altLang="en-US" sz="24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>
                <a:solidFill>
                  <a:srgbClr val="00305B"/>
                </a:solidFill>
                <a:latin typeface="Arial" panose="020B0604020202020204" pitchFamily="34" charset="0"/>
              </a:rPr>
              <a:t>and</a:t>
            </a:r>
            <a:r>
              <a:rPr lang="en-US" altLang="en-US" sz="24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>
                <a:solidFill>
                  <a:srgbClr val="00305B"/>
                </a:solidFill>
                <a:latin typeface="Arial" panose="020B0604020202020204" pitchFamily="34" charset="0"/>
              </a:rPr>
              <a:t>should</a:t>
            </a:r>
            <a:r>
              <a:rPr lang="en-US" altLang="en-US" sz="24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>
                <a:solidFill>
                  <a:srgbClr val="00305B"/>
                </a:solidFill>
                <a:latin typeface="Arial" panose="020B0604020202020204" pitchFamily="34" charset="0"/>
              </a:rPr>
              <a:t>be</a:t>
            </a:r>
            <a:r>
              <a:rPr lang="en-US" altLang="en-US" sz="24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>
                <a:solidFill>
                  <a:srgbClr val="00305B"/>
                </a:solidFill>
                <a:latin typeface="Arial" panose="020B0604020202020204" pitchFamily="34" charset="0"/>
              </a:rPr>
              <a:t>completed</a:t>
            </a:r>
            <a:r>
              <a:rPr lang="en-US" altLang="en-US" sz="24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>
                <a:solidFill>
                  <a:srgbClr val="00305B"/>
                </a:solidFill>
                <a:latin typeface="Arial" panose="020B0604020202020204" pitchFamily="34" charset="0"/>
              </a:rPr>
              <a:t>following</a:t>
            </a:r>
            <a:r>
              <a:rPr lang="en-US" altLang="en-US" sz="24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>
                <a:solidFill>
                  <a:srgbClr val="00305B"/>
                </a:solidFill>
                <a:latin typeface="Arial" panose="020B0604020202020204" pitchFamily="34" charset="0"/>
              </a:rPr>
              <a:t>Boards</a:t>
            </a:r>
            <a:r>
              <a:rPr lang="en-US" altLang="en-US" sz="24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>
                <a:solidFill>
                  <a:srgbClr val="00305B"/>
                </a:solidFill>
                <a:latin typeface="Arial" panose="020B0604020202020204" pitchFamily="34" charset="0"/>
              </a:rPr>
              <a:t>of</a:t>
            </a:r>
            <a:r>
              <a:rPr lang="en-US" altLang="en-US" sz="24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>
                <a:solidFill>
                  <a:srgbClr val="00305B"/>
                </a:solidFill>
                <a:latin typeface="Arial" panose="020B0604020202020204" pitchFamily="34" charset="0"/>
              </a:rPr>
              <a:t>Examiners.</a:t>
            </a:r>
            <a:endParaRPr lang="en-US" altLang="en-US" sz="2400">
              <a:latin typeface="Arial" panose="020B0604020202020204" pitchFamily="34" charset="0"/>
            </a:endParaRPr>
          </a:p>
          <a:p>
            <a:pPr eaLnBrk="1" hangingPunct="1">
              <a:spcBef>
                <a:spcPts val="1213"/>
              </a:spcBef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US" altLang="en-US" sz="2400">
                <a:solidFill>
                  <a:srgbClr val="00305B"/>
                </a:solidFill>
                <a:latin typeface="Arial" panose="020B0604020202020204" pitchFamily="34" charset="0"/>
              </a:rPr>
              <a:t>Reports</a:t>
            </a:r>
            <a:r>
              <a:rPr lang="en-US" altLang="en-US" sz="24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>
                <a:solidFill>
                  <a:srgbClr val="00305B"/>
                </a:solidFill>
                <a:latin typeface="Arial" panose="020B0604020202020204" pitchFamily="34" charset="0"/>
              </a:rPr>
              <a:t>should</a:t>
            </a:r>
            <a:r>
              <a:rPr lang="en-US" altLang="en-US" sz="24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>
                <a:solidFill>
                  <a:srgbClr val="00305B"/>
                </a:solidFill>
                <a:latin typeface="Arial" panose="020B0604020202020204" pitchFamily="34" charset="0"/>
              </a:rPr>
              <a:t>be</a:t>
            </a:r>
            <a:r>
              <a:rPr lang="en-US" altLang="en-US" sz="24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>
                <a:solidFill>
                  <a:srgbClr val="00305B"/>
                </a:solidFill>
                <a:latin typeface="Arial" panose="020B0604020202020204" pitchFamily="34" charset="0"/>
              </a:rPr>
              <a:t>submitted</a:t>
            </a:r>
            <a:r>
              <a:rPr lang="en-US" altLang="en-US" sz="24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>
                <a:solidFill>
                  <a:srgbClr val="00305B"/>
                </a:solidFill>
                <a:latin typeface="Arial" panose="020B0604020202020204" pitchFamily="34" charset="0"/>
              </a:rPr>
              <a:t>by</a:t>
            </a:r>
            <a:r>
              <a:rPr lang="en-US" altLang="en-US" sz="24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>
                <a:solidFill>
                  <a:srgbClr val="00305B"/>
                </a:solidFill>
                <a:latin typeface="Arial" panose="020B0604020202020204" pitchFamily="34" charset="0"/>
              </a:rPr>
              <a:t>the</a:t>
            </a:r>
            <a:r>
              <a:rPr lang="en-US" altLang="en-US" sz="24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>
                <a:solidFill>
                  <a:srgbClr val="00305B"/>
                </a:solidFill>
                <a:latin typeface="Arial" panose="020B0604020202020204" pitchFamily="34" charset="0"/>
              </a:rPr>
              <a:t>end</a:t>
            </a:r>
            <a:r>
              <a:rPr lang="en-US" altLang="en-US" sz="24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>
                <a:solidFill>
                  <a:srgbClr val="00305B"/>
                </a:solidFill>
                <a:latin typeface="Arial" panose="020B0604020202020204" pitchFamily="34" charset="0"/>
              </a:rPr>
              <a:t>of</a:t>
            </a:r>
            <a:r>
              <a:rPr lang="en-US" altLang="en-US" sz="24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>
                <a:solidFill>
                  <a:srgbClr val="00305B"/>
                </a:solidFill>
                <a:latin typeface="Arial" panose="020B0604020202020204" pitchFamily="34" charset="0"/>
              </a:rPr>
              <a:t>July.</a:t>
            </a:r>
            <a:endParaRPr lang="en-US" altLang="en-US" sz="2400">
              <a:latin typeface="Arial" panose="020B0604020202020204" pitchFamily="34" charset="0"/>
            </a:endParaRPr>
          </a:p>
          <a:p>
            <a:pPr eaLnBrk="1" hangingPunct="1">
              <a:lnSpc>
                <a:spcPts val="2863"/>
              </a:lnSpc>
              <a:spcBef>
                <a:spcPts val="1313"/>
              </a:spcBef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US" altLang="en-US" sz="2400">
                <a:solidFill>
                  <a:srgbClr val="00305B"/>
                </a:solidFill>
                <a:latin typeface="Arial" panose="020B0604020202020204" pitchFamily="34" charset="0"/>
              </a:rPr>
              <a:t>Completed</a:t>
            </a:r>
            <a:r>
              <a:rPr lang="en-US" altLang="en-US" sz="24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>
                <a:solidFill>
                  <a:srgbClr val="00305B"/>
                </a:solidFill>
                <a:latin typeface="Arial" panose="020B0604020202020204" pitchFamily="34" charset="0"/>
              </a:rPr>
              <a:t>and</a:t>
            </a:r>
            <a:r>
              <a:rPr lang="en-US" altLang="en-US" sz="24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>
                <a:solidFill>
                  <a:srgbClr val="00305B"/>
                </a:solidFill>
                <a:latin typeface="Arial" panose="020B0604020202020204" pitchFamily="34" charset="0"/>
              </a:rPr>
              <a:t>submitted</a:t>
            </a:r>
            <a:r>
              <a:rPr lang="en-US" altLang="en-US" sz="24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>
                <a:solidFill>
                  <a:srgbClr val="00305B"/>
                </a:solidFill>
                <a:latin typeface="Arial" panose="020B0604020202020204" pitchFamily="34" charset="0"/>
              </a:rPr>
              <a:t>online</a:t>
            </a:r>
            <a:r>
              <a:rPr lang="en-US" altLang="en-US" sz="24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>
                <a:solidFill>
                  <a:srgbClr val="00305B"/>
                </a:solidFill>
                <a:latin typeface="Arial" panose="020B0604020202020204" pitchFamily="34" charset="0"/>
              </a:rPr>
              <a:t>via</a:t>
            </a:r>
            <a:r>
              <a:rPr lang="en-US" altLang="en-US" sz="24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>
                <a:solidFill>
                  <a:srgbClr val="00305B"/>
                </a:solidFill>
                <a:latin typeface="Arial" panose="020B0604020202020204" pitchFamily="34" charset="0"/>
              </a:rPr>
              <a:t>the</a:t>
            </a:r>
            <a:r>
              <a:rPr lang="en-US" altLang="en-US" sz="24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>
                <a:solidFill>
                  <a:srgbClr val="00305B"/>
                </a:solidFill>
                <a:latin typeface="Arial" panose="020B0604020202020204" pitchFamily="34" charset="0"/>
              </a:rPr>
              <a:t>University’s</a:t>
            </a:r>
            <a:r>
              <a:rPr lang="en-US" altLang="en-US" sz="24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>
                <a:solidFill>
                  <a:srgbClr val="00305B"/>
                </a:solidFill>
                <a:latin typeface="Arial" panose="020B0604020202020204" pitchFamily="34" charset="0"/>
              </a:rPr>
              <a:t>Intranet.</a:t>
            </a:r>
            <a:endParaRPr lang="en-US" altLang="en-US" sz="2400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BDF308C1-9E11-4D01-8038-873BB03289B1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marL="127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sz="2800" spc="-25" dirty="0"/>
              <a:t>Annua</a:t>
            </a:r>
            <a:r>
              <a:rPr sz="2800" spc="-10" dirty="0"/>
              <a:t>l</a:t>
            </a:r>
            <a:r>
              <a:rPr sz="2800" spc="135" dirty="0">
                <a:latin typeface="Times New Roman"/>
                <a:cs typeface="Times New Roman"/>
              </a:rPr>
              <a:t> </a:t>
            </a:r>
            <a:r>
              <a:rPr sz="2800" spc="-25" dirty="0"/>
              <a:t>Repor</a:t>
            </a:r>
            <a:r>
              <a:rPr sz="2800" spc="-10" dirty="0"/>
              <a:t>t</a:t>
            </a:r>
            <a:r>
              <a:rPr sz="2800" spc="50" dirty="0">
                <a:latin typeface="Times New Roman"/>
                <a:cs typeface="Times New Roman"/>
              </a:rPr>
              <a:t> </a:t>
            </a:r>
            <a:r>
              <a:rPr sz="2800" spc="-20" dirty="0"/>
              <a:t>–</a:t>
            </a:r>
            <a:r>
              <a:rPr sz="2800" spc="-45" dirty="0"/>
              <a:t> </a:t>
            </a:r>
            <a:r>
              <a:rPr sz="2800" spc="-20" dirty="0"/>
              <a:t>F</a:t>
            </a:r>
            <a:r>
              <a:rPr sz="2800" spc="-30" dirty="0"/>
              <a:t>o</a:t>
            </a:r>
            <a:r>
              <a:rPr sz="2800" spc="-25" dirty="0"/>
              <a:t>cu</a:t>
            </a:r>
            <a:r>
              <a:rPr sz="2800" spc="-20" dirty="0"/>
              <a:t>s</a:t>
            </a:r>
            <a:r>
              <a:rPr sz="2800" spc="70" dirty="0">
                <a:latin typeface="Times New Roman"/>
                <a:cs typeface="Times New Roman"/>
              </a:rPr>
              <a:t> </a:t>
            </a:r>
            <a:r>
              <a:rPr sz="2800" spc="-25" dirty="0"/>
              <a:t>o</a:t>
            </a:r>
            <a:r>
              <a:rPr sz="2800" spc="-10" dirty="0"/>
              <a:t>f</a:t>
            </a:r>
            <a:r>
              <a:rPr sz="2800" spc="60" dirty="0">
                <a:latin typeface="Times New Roman"/>
                <a:cs typeface="Times New Roman"/>
              </a:rPr>
              <a:t> </a:t>
            </a:r>
            <a:r>
              <a:rPr sz="2800" spc="-40" dirty="0"/>
              <a:t>R</a:t>
            </a:r>
            <a:r>
              <a:rPr sz="2800" spc="-25" dirty="0"/>
              <a:t>e</a:t>
            </a:r>
            <a:r>
              <a:rPr sz="2800" spc="-35" dirty="0"/>
              <a:t>p</a:t>
            </a:r>
            <a:r>
              <a:rPr sz="2800" spc="-40" dirty="0"/>
              <a:t>o</a:t>
            </a:r>
            <a:r>
              <a:rPr sz="2800" spc="-20" dirty="0"/>
              <a:t>rt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4" name="object 4">
            <a:extLst>
              <a:ext uri="{FF2B5EF4-FFF2-40B4-BE49-F238E27FC236}">
                <a16:creationId xmlns:a16="http://schemas.microsoft.com/office/drawing/2014/main" id="{66E7837D-6D3C-4A36-957E-47BD40CD5E79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 vert="horz" rtlCol="0"/>
          <a:lstStyle/>
          <a:p>
            <a:pPr>
              <a:defRPr/>
            </a:pPr>
            <a:r>
              <a:t>Brunel</a:t>
            </a:r>
            <a:r>
              <a:rPr>
                <a:latin typeface="Times New Roman"/>
                <a:cs typeface="Times New Roman"/>
              </a:rPr>
              <a:t>  </a:t>
            </a:r>
            <a:r>
              <a:rPr spc="-5"/>
              <a:t>Un</a:t>
            </a:r>
            <a:r>
              <a:rPr spc="5"/>
              <a:t>i</a:t>
            </a:r>
            <a:r>
              <a:rPr spc="-10"/>
              <a:t>v</a:t>
            </a:r>
            <a:r>
              <a:t>er</a:t>
            </a:r>
            <a:r>
              <a:rPr spc="-10"/>
              <a:t>s</a:t>
            </a:r>
            <a:r>
              <a:t>i</a:t>
            </a:r>
            <a:r>
              <a:rPr spc="-5"/>
              <a:t>ty</a:t>
            </a:r>
            <a:r>
              <a:rPr>
                <a:latin typeface="Times New Roman"/>
                <a:cs typeface="Times New Roman"/>
              </a:rPr>
              <a:t> </a:t>
            </a:r>
            <a:r>
              <a:rPr spc="-90">
                <a:latin typeface="Times New Roman"/>
                <a:cs typeface="Times New Roman"/>
              </a:rPr>
              <a:t> </a:t>
            </a:r>
            <a:r>
              <a:rPr spc="-10"/>
              <a:t>London</a:t>
            </a:r>
          </a:p>
        </p:txBody>
      </p:sp>
      <p:sp>
        <p:nvSpPr>
          <p:cNvPr id="105476" name="object 3">
            <a:extLst>
              <a:ext uri="{FF2B5EF4-FFF2-40B4-BE49-F238E27FC236}">
                <a16:creationId xmlns:a16="http://schemas.microsoft.com/office/drawing/2014/main" id="{C7A17F75-FDCC-4CB5-B14B-D5D32BAA1E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3688" y="1851025"/>
            <a:ext cx="7923212" cy="4013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marL="357188" indent="-344488">
              <a:tabLst>
                <a:tab pos="358775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815975" indent="-346075">
              <a:tabLst>
                <a:tab pos="358775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tabLst>
                <a:tab pos="358775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tabLst>
                <a:tab pos="358775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tabLst>
                <a:tab pos="358775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58775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58775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58775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58775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US" altLang="en-US" sz="2400">
                <a:solidFill>
                  <a:srgbClr val="00305B"/>
                </a:solidFill>
                <a:latin typeface="Arial" panose="020B0604020202020204" pitchFamily="34" charset="0"/>
              </a:rPr>
              <a:t>Annual</a:t>
            </a:r>
            <a:r>
              <a:rPr lang="en-US" altLang="en-US" sz="24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>
                <a:solidFill>
                  <a:srgbClr val="00305B"/>
                </a:solidFill>
                <a:latin typeface="Arial" panose="020B0604020202020204" pitchFamily="34" charset="0"/>
              </a:rPr>
              <a:t>Report</a:t>
            </a:r>
            <a:r>
              <a:rPr lang="en-US" altLang="en-US" sz="24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>
                <a:solidFill>
                  <a:srgbClr val="00305B"/>
                </a:solidFill>
                <a:latin typeface="Arial" panose="020B0604020202020204" pitchFamily="34" charset="0"/>
              </a:rPr>
              <a:t>asks</a:t>
            </a:r>
            <a:r>
              <a:rPr lang="en-US" altLang="en-US" sz="24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>
                <a:solidFill>
                  <a:srgbClr val="00305B"/>
                </a:solidFill>
                <a:latin typeface="Arial" panose="020B0604020202020204" pitchFamily="34" charset="0"/>
              </a:rPr>
              <a:t>External</a:t>
            </a:r>
            <a:r>
              <a:rPr lang="en-US" altLang="en-US" sz="24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>
                <a:solidFill>
                  <a:srgbClr val="00305B"/>
                </a:solidFill>
                <a:latin typeface="Arial" panose="020B0604020202020204" pitchFamily="34" charset="0"/>
              </a:rPr>
              <a:t>Examiners</a:t>
            </a:r>
            <a:r>
              <a:rPr lang="en-US" altLang="en-US" sz="24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>
                <a:solidFill>
                  <a:srgbClr val="00305B"/>
                </a:solidFill>
                <a:latin typeface="Arial" panose="020B0604020202020204" pitchFamily="34" charset="0"/>
              </a:rPr>
              <a:t>to</a:t>
            </a:r>
            <a:r>
              <a:rPr lang="en-US" altLang="en-US" sz="24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>
                <a:solidFill>
                  <a:srgbClr val="00305B"/>
                </a:solidFill>
                <a:latin typeface="Arial" panose="020B0604020202020204" pitchFamily="34" charset="0"/>
              </a:rPr>
              <a:t>comment</a:t>
            </a:r>
            <a:r>
              <a:rPr lang="en-US" altLang="en-US" sz="24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>
                <a:solidFill>
                  <a:srgbClr val="00305B"/>
                </a:solidFill>
                <a:latin typeface="Arial" panose="020B0604020202020204" pitchFamily="34" charset="0"/>
              </a:rPr>
              <a:t>on:</a:t>
            </a:r>
            <a:endParaRPr lang="en-US" altLang="en-US" sz="2400">
              <a:latin typeface="Arial" panose="020B0604020202020204" pitchFamily="34" charset="0"/>
            </a:endParaRPr>
          </a:p>
          <a:p>
            <a:pPr lvl="1" eaLnBrk="1" hangingPunct="1">
              <a:lnSpc>
                <a:spcPts val="2875"/>
              </a:lnSpc>
              <a:spcBef>
                <a:spcPts val="1288"/>
              </a:spcBef>
              <a:buClr>
                <a:srgbClr val="BC0E34"/>
              </a:buClr>
              <a:buFont typeface="Wingdings" panose="05000000000000000000" pitchFamily="2" charset="2"/>
              <a:buChar char=""/>
            </a:pPr>
            <a:r>
              <a:rPr lang="en-US" altLang="en-US" sz="2400">
                <a:solidFill>
                  <a:srgbClr val="00305B"/>
                </a:solidFill>
                <a:latin typeface="Arial" panose="020B0604020202020204" pitchFamily="34" charset="0"/>
              </a:rPr>
              <a:t>Academic</a:t>
            </a:r>
            <a:r>
              <a:rPr lang="en-US" altLang="en-US" sz="24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>
                <a:solidFill>
                  <a:srgbClr val="00305B"/>
                </a:solidFill>
                <a:latin typeface="Arial" panose="020B0604020202020204" pitchFamily="34" charset="0"/>
              </a:rPr>
              <a:t>standards</a:t>
            </a:r>
            <a:r>
              <a:rPr lang="en-US" altLang="en-US" sz="24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>
                <a:solidFill>
                  <a:srgbClr val="00305B"/>
                </a:solidFill>
                <a:latin typeface="Arial" panose="020B0604020202020204" pitchFamily="34" charset="0"/>
              </a:rPr>
              <a:t>and</a:t>
            </a:r>
            <a:r>
              <a:rPr lang="en-US" altLang="en-US" sz="24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>
                <a:solidFill>
                  <a:srgbClr val="00305B"/>
                </a:solidFill>
                <a:latin typeface="Arial" panose="020B0604020202020204" pitchFamily="34" charset="0"/>
              </a:rPr>
              <a:t>comparability</a:t>
            </a:r>
            <a:r>
              <a:rPr lang="en-US" altLang="en-US" sz="24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>
                <a:solidFill>
                  <a:srgbClr val="00305B"/>
                </a:solidFill>
                <a:latin typeface="Arial" panose="020B0604020202020204" pitchFamily="34" charset="0"/>
              </a:rPr>
              <a:t>with</a:t>
            </a:r>
            <a:r>
              <a:rPr lang="en-US" altLang="en-US" sz="24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>
                <a:solidFill>
                  <a:srgbClr val="00305B"/>
                </a:solidFill>
                <a:latin typeface="Arial" panose="020B0604020202020204" pitchFamily="34" charset="0"/>
              </a:rPr>
              <a:t>other</a:t>
            </a:r>
            <a:r>
              <a:rPr lang="en-US" altLang="en-US" sz="24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>
                <a:solidFill>
                  <a:srgbClr val="00305B"/>
                </a:solidFill>
                <a:latin typeface="Arial" panose="020B0604020202020204" pitchFamily="34" charset="0"/>
              </a:rPr>
              <a:t>HEIs</a:t>
            </a:r>
            <a:endParaRPr lang="en-US" altLang="en-US" sz="2400">
              <a:latin typeface="Arial" panose="020B0604020202020204" pitchFamily="34" charset="0"/>
            </a:endParaRPr>
          </a:p>
          <a:p>
            <a:pPr lvl="1" eaLnBrk="1" hangingPunct="1">
              <a:spcBef>
                <a:spcPts val="1125"/>
              </a:spcBef>
              <a:buClr>
                <a:srgbClr val="BC0E34"/>
              </a:buClr>
              <a:buFont typeface="Wingdings" panose="05000000000000000000" pitchFamily="2" charset="2"/>
              <a:buChar char=""/>
            </a:pPr>
            <a:r>
              <a:rPr lang="en-US" altLang="en-US" sz="2400">
                <a:solidFill>
                  <a:srgbClr val="00305B"/>
                </a:solidFill>
                <a:latin typeface="Arial" panose="020B0604020202020204" pitchFamily="34" charset="0"/>
              </a:rPr>
              <a:t>Assessment</a:t>
            </a:r>
            <a:r>
              <a:rPr lang="en-US" altLang="en-US" sz="24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>
                <a:solidFill>
                  <a:srgbClr val="00305B"/>
                </a:solidFill>
                <a:latin typeface="Arial" panose="020B0604020202020204" pitchFamily="34" charset="0"/>
              </a:rPr>
              <a:t>processes</a:t>
            </a:r>
            <a:endParaRPr lang="en-US" altLang="en-US" sz="2400">
              <a:latin typeface="Arial" panose="020B0604020202020204" pitchFamily="34" charset="0"/>
            </a:endParaRPr>
          </a:p>
          <a:p>
            <a:pPr lvl="1" eaLnBrk="1" hangingPunct="1">
              <a:lnSpc>
                <a:spcPts val="2875"/>
              </a:lnSpc>
              <a:spcBef>
                <a:spcPts val="1288"/>
              </a:spcBef>
              <a:buClr>
                <a:srgbClr val="BC0E34"/>
              </a:buClr>
              <a:buFont typeface="Wingdings" panose="05000000000000000000" pitchFamily="2" charset="2"/>
              <a:buChar char=""/>
            </a:pPr>
            <a:r>
              <a:rPr lang="en-US" altLang="en-US" sz="2400">
                <a:solidFill>
                  <a:srgbClr val="00305B"/>
                </a:solidFill>
                <a:latin typeface="Arial" panose="020B0604020202020204" pitchFamily="34" charset="0"/>
              </a:rPr>
              <a:t>Standards</a:t>
            </a:r>
            <a:r>
              <a:rPr lang="en-US" altLang="en-US" sz="24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>
                <a:solidFill>
                  <a:srgbClr val="00305B"/>
                </a:solidFill>
                <a:latin typeface="Arial" panose="020B0604020202020204" pitchFamily="34" charset="0"/>
              </a:rPr>
              <a:t>demonstrated</a:t>
            </a:r>
            <a:r>
              <a:rPr lang="en-US" altLang="en-US" sz="24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>
                <a:solidFill>
                  <a:srgbClr val="00305B"/>
                </a:solidFill>
                <a:latin typeface="Arial" panose="020B0604020202020204" pitchFamily="34" charset="0"/>
              </a:rPr>
              <a:t>by</a:t>
            </a:r>
            <a:r>
              <a:rPr lang="en-US" altLang="en-US" sz="24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>
                <a:solidFill>
                  <a:srgbClr val="00305B"/>
                </a:solidFill>
                <a:latin typeface="Arial" panose="020B0604020202020204" pitchFamily="34" charset="0"/>
              </a:rPr>
              <a:t>students</a:t>
            </a:r>
            <a:r>
              <a:rPr lang="en-US" altLang="en-US" sz="24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>
                <a:solidFill>
                  <a:srgbClr val="00305B"/>
                </a:solidFill>
                <a:latin typeface="Arial" panose="020B0604020202020204" pitchFamily="34" charset="0"/>
              </a:rPr>
              <a:t>and</a:t>
            </a:r>
            <a:r>
              <a:rPr lang="en-US" altLang="en-US" sz="24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>
                <a:solidFill>
                  <a:srgbClr val="00305B"/>
                </a:solidFill>
                <a:latin typeface="Arial" panose="020B0604020202020204" pitchFamily="34" charset="0"/>
              </a:rPr>
              <a:t>comparability</a:t>
            </a:r>
            <a:r>
              <a:rPr lang="en-US" altLang="en-US" sz="24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>
                <a:solidFill>
                  <a:srgbClr val="00305B"/>
                </a:solidFill>
                <a:latin typeface="Arial" panose="020B0604020202020204" pitchFamily="34" charset="0"/>
              </a:rPr>
              <a:t>with</a:t>
            </a:r>
            <a:r>
              <a:rPr lang="en-US" altLang="en-US" sz="24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>
                <a:solidFill>
                  <a:srgbClr val="00305B"/>
                </a:solidFill>
                <a:latin typeface="Arial" panose="020B0604020202020204" pitchFamily="34" charset="0"/>
              </a:rPr>
              <a:t>other</a:t>
            </a:r>
            <a:r>
              <a:rPr lang="en-US" altLang="en-US" sz="24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>
                <a:solidFill>
                  <a:srgbClr val="00305B"/>
                </a:solidFill>
                <a:latin typeface="Arial" panose="020B0604020202020204" pitchFamily="34" charset="0"/>
              </a:rPr>
              <a:t>HEIs</a:t>
            </a:r>
            <a:endParaRPr lang="en-US" altLang="en-US" sz="2400">
              <a:latin typeface="Arial" panose="020B0604020202020204" pitchFamily="34" charset="0"/>
            </a:endParaRPr>
          </a:p>
          <a:p>
            <a:pPr lvl="1" eaLnBrk="1" hangingPunct="1">
              <a:spcBef>
                <a:spcPts val="1125"/>
              </a:spcBef>
              <a:buClr>
                <a:srgbClr val="BC0E34"/>
              </a:buClr>
              <a:buFont typeface="Wingdings" panose="05000000000000000000" pitchFamily="2" charset="2"/>
              <a:buChar char=""/>
            </a:pPr>
            <a:r>
              <a:rPr lang="en-US" altLang="en-US" sz="2400">
                <a:solidFill>
                  <a:srgbClr val="00305B"/>
                </a:solidFill>
                <a:latin typeface="Arial" panose="020B0604020202020204" pitchFamily="34" charset="0"/>
              </a:rPr>
              <a:t>Good</a:t>
            </a:r>
            <a:r>
              <a:rPr lang="en-US" altLang="en-US" sz="24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>
                <a:solidFill>
                  <a:srgbClr val="00305B"/>
                </a:solidFill>
                <a:latin typeface="Arial" panose="020B0604020202020204" pitchFamily="34" charset="0"/>
              </a:rPr>
              <a:t>practice,</a:t>
            </a:r>
            <a:r>
              <a:rPr lang="en-US" altLang="en-US" sz="24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>
                <a:solidFill>
                  <a:srgbClr val="00305B"/>
                </a:solidFill>
                <a:latin typeface="Arial" panose="020B0604020202020204" pitchFamily="34" charset="0"/>
              </a:rPr>
              <a:t>concerns</a:t>
            </a:r>
            <a:r>
              <a:rPr lang="en-US" altLang="en-US" sz="24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>
                <a:solidFill>
                  <a:srgbClr val="00305B"/>
                </a:solidFill>
                <a:latin typeface="Arial" panose="020B0604020202020204" pitchFamily="34" charset="0"/>
              </a:rPr>
              <a:t>and</a:t>
            </a:r>
            <a:r>
              <a:rPr lang="en-US" altLang="en-US" sz="24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>
                <a:solidFill>
                  <a:srgbClr val="00305B"/>
                </a:solidFill>
                <a:latin typeface="Arial" panose="020B0604020202020204" pitchFamily="34" charset="0"/>
              </a:rPr>
              <a:t>areas</a:t>
            </a:r>
            <a:r>
              <a:rPr lang="en-US" altLang="en-US" sz="24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>
                <a:solidFill>
                  <a:srgbClr val="00305B"/>
                </a:solidFill>
                <a:latin typeface="Arial" panose="020B0604020202020204" pitchFamily="34" charset="0"/>
              </a:rPr>
              <a:t>of</a:t>
            </a:r>
            <a:r>
              <a:rPr lang="en-US" altLang="en-US" sz="24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>
                <a:solidFill>
                  <a:srgbClr val="00305B"/>
                </a:solidFill>
                <a:latin typeface="Arial" panose="020B0604020202020204" pitchFamily="34" charset="0"/>
              </a:rPr>
              <a:t>enhancement</a:t>
            </a:r>
            <a:endParaRPr lang="en-US" altLang="en-US" sz="2400">
              <a:latin typeface="Arial" panose="020B0604020202020204" pitchFamily="34" charset="0"/>
            </a:endParaRPr>
          </a:p>
          <a:p>
            <a:pPr lvl="1" eaLnBrk="1" hangingPunct="1">
              <a:lnSpc>
                <a:spcPts val="2875"/>
              </a:lnSpc>
              <a:spcBef>
                <a:spcPts val="1288"/>
              </a:spcBef>
              <a:buClr>
                <a:srgbClr val="BC0E34"/>
              </a:buClr>
              <a:buFont typeface="Wingdings" panose="05000000000000000000" pitchFamily="2" charset="2"/>
              <a:buChar char=""/>
            </a:pPr>
            <a:r>
              <a:rPr lang="en-US" altLang="en-US" sz="2400">
                <a:solidFill>
                  <a:srgbClr val="00305B"/>
                </a:solidFill>
                <a:latin typeface="Arial" panose="020B0604020202020204" pitchFamily="34" charset="0"/>
              </a:rPr>
              <a:t>Issues</a:t>
            </a:r>
            <a:r>
              <a:rPr lang="en-US" altLang="en-US" sz="24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>
                <a:solidFill>
                  <a:srgbClr val="00305B"/>
                </a:solidFill>
                <a:latin typeface="Arial" panose="020B0604020202020204" pitchFamily="34" charset="0"/>
              </a:rPr>
              <a:t>that</a:t>
            </a:r>
            <a:r>
              <a:rPr lang="en-US" altLang="en-US" sz="24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>
                <a:solidFill>
                  <a:srgbClr val="00305B"/>
                </a:solidFill>
                <a:latin typeface="Arial" panose="020B0604020202020204" pitchFamily="34" charset="0"/>
              </a:rPr>
              <a:t>should</a:t>
            </a:r>
            <a:r>
              <a:rPr lang="en-US" altLang="en-US" sz="24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>
                <a:solidFill>
                  <a:srgbClr val="00305B"/>
                </a:solidFill>
                <a:latin typeface="Arial" panose="020B0604020202020204" pitchFamily="34" charset="0"/>
              </a:rPr>
              <a:t>be</a:t>
            </a:r>
            <a:r>
              <a:rPr lang="en-US" altLang="en-US" sz="24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>
                <a:solidFill>
                  <a:srgbClr val="00305B"/>
                </a:solidFill>
                <a:latin typeface="Arial" panose="020B0604020202020204" pitchFamily="34" charset="0"/>
              </a:rPr>
              <a:t>considered</a:t>
            </a:r>
            <a:r>
              <a:rPr lang="en-US" altLang="en-US" sz="24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>
                <a:solidFill>
                  <a:srgbClr val="00305B"/>
                </a:solidFill>
                <a:latin typeface="Arial" panose="020B0604020202020204" pitchFamily="34" charset="0"/>
              </a:rPr>
              <a:t>centrally</a:t>
            </a:r>
            <a:r>
              <a:rPr lang="en-US" altLang="en-US" sz="24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>
                <a:solidFill>
                  <a:srgbClr val="00305B"/>
                </a:solidFill>
                <a:latin typeface="Arial" panose="020B0604020202020204" pitchFamily="34" charset="0"/>
              </a:rPr>
              <a:t>(Head</a:t>
            </a:r>
            <a:r>
              <a:rPr lang="en-US" altLang="en-US" sz="24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>
                <a:solidFill>
                  <a:srgbClr val="00305B"/>
                </a:solidFill>
                <a:latin typeface="Arial" panose="020B0604020202020204" pitchFamily="34" charset="0"/>
              </a:rPr>
              <a:t>of</a:t>
            </a:r>
            <a:r>
              <a:rPr lang="en-US" altLang="en-US" sz="24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>
                <a:solidFill>
                  <a:srgbClr val="00305B"/>
                </a:solidFill>
                <a:latin typeface="Arial" panose="020B0604020202020204" pitchFamily="34" charset="0"/>
              </a:rPr>
              <a:t>QA;</a:t>
            </a:r>
            <a:r>
              <a:rPr lang="en-US" altLang="en-US" sz="24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>
                <a:solidFill>
                  <a:srgbClr val="00305B"/>
                </a:solidFill>
                <a:latin typeface="Arial" panose="020B0604020202020204" pitchFamily="34" charset="0"/>
              </a:rPr>
              <a:t>Vice-Chancellor).</a:t>
            </a:r>
            <a:endParaRPr lang="en-US" altLang="en-US" sz="2400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BBBC4CC0-5DE5-44AE-8880-15B646F85FD7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marL="127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sz="2800" spc="-25" dirty="0"/>
              <a:t>Annua</a:t>
            </a:r>
            <a:r>
              <a:rPr sz="2800" spc="-10" dirty="0"/>
              <a:t>l</a:t>
            </a:r>
            <a:r>
              <a:rPr sz="2800" spc="110" dirty="0">
                <a:latin typeface="Times New Roman"/>
                <a:cs typeface="Times New Roman"/>
              </a:rPr>
              <a:t> </a:t>
            </a:r>
            <a:r>
              <a:rPr sz="2800" spc="-25" dirty="0"/>
              <a:t>Repor</a:t>
            </a:r>
            <a:r>
              <a:rPr sz="2800" spc="-10" dirty="0"/>
              <a:t>t</a:t>
            </a:r>
            <a:r>
              <a:rPr sz="2800" spc="50" dirty="0">
                <a:latin typeface="Times New Roman"/>
                <a:cs typeface="Times New Roman"/>
              </a:rPr>
              <a:t> </a:t>
            </a:r>
            <a:r>
              <a:rPr sz="2800" spc="-20" dirty="0"/>
              <a:t>–</a:t>
            </a:r>
            <a:r>
              <a:rPr sz="2800" spc="-65" dirty="0"/>
              <a:t> </a:t>
            </a:r>
            <a:r>
              <a:rPr sz="2800" spc="-40" dirty="0"/>
              <a:t>Gu</a:t>
            </a:r>
            <a:r>
              <a:rPr sz="2800" spc="-10" dirty="0"/>
              <a:t>i</a:t>
            </a:r>
            <a:r>
              <a:rPr sz="2800" spc="-35" dirty="0"/>
              <a:t>d</a:t>
            </a:r>
            <a:r>
              <a:rPr sz="2800" spc="-25" dirty="0"/>
              <a:t>a</a:t>
            </a:r>
            <a:r>
              <a:rPr sz="2800" spc="-35" dirty="0"/>
              <a:t>n</a:t>
            </a:r>
            <a:r>
              <a:rPr sz="2800" spc="-25" dirty="0"/>
              <a:t>ce</a:t>
            </a:r>
            <a:endParaRPr sz="2800"/>
          </a:p>
        </p:txBody>
      </p:sp>
      <p:sp>
        <p:nvSpPr>
          <p:cNvPr id="4" name="object 4">
            <a:extLst>
              <a:ext uri="{FF2B5EF4-FFF2-40B4-BE49-F238E27FC236}">
                <a16:creationId xmlns:a16="http://schemas.microsoft.com/office/drawing/2014/main" id="{2BDD7159-9068-4E57-BF15-C47E6A3ACD1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 vert="horz" rtlCol="0"/>
          <a:lstStyle/>
          <a:p>
            <a:pPr>
              <a:defRPr/>
            </a:pPr>
            <a:r>
              <a:t>Brunel</a:t>
            </a:r>
            <a:r>
              <a:rPr>
                <a:latin typeface="Times New Roman"/>
                <a:cs typeface="Times New Roman"/>
              </a:rPr>
              <a:t>  </a:t>
            </a:r>
            <a:r>
              <a:rPr spc="-5"/>
              <a:t>Un</a:t>
            </a:r>
            <a:r>
              <a:rPr spc="5"/>
              <a:t>i</a:t>
            </a:r>
            <a:r>
              <a:rPr spc="-10"/>
              <a:t>v</a:t>
            </a:r>
            <a:r>
              <a:t>er</a:t>
            </a:r>
            <a:r>
              <a:rPr spc="-10"/>
              <a:t>s</a:t>
            </a:r>
            <a:r>
              <a:t>i</a:t>
            </a:r>
            <a:r>
              <a:rPr spc="-5"/>
              <a:t>ty</a:t>
            </a:r>
            <a:r>
              <a:rPr>
                <a:latin typeface="Times New Roman"/>
                <a:cs typeface="Times New Roman"/>
              </a:rPr>
              <a:t> </a:t>
            </a:r>
            <a:r>
              <a:rPr spc="-90">
                <a:latin typeface="Times New Roman"/>
                <a:cs typeface="Times New Roman"/>
              </a:rPr>
              <a:t> </a:t>
            </a:r>
            <a:r>
              <a:rPr spc="-10"/>
              <a:t>London</a:t>
            </a:r>
          </a:p>
        </p:txBody>
      </p:sp>
      <p:sp>
        <p:nvSpPr>
          <p:cNvPr id="107524" name="object 3">
            <a:extLst>
              <a:ext uri="{FF2B5EF4-FFF2-40B4-BE49-F238E27FC236}">
                <a16:creationId xmlns:a16="http://schemas.microsoft.com/office/drawing/2014/main" id="{92AEE538-09E8-4AEE-B45B-6FDF825B515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3688" y="1310481"/>
            <a:ext cx="8393112" cy="4312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marL="357188" indent="-344488">
              <a:tabLst>
                <a:tab pos="358775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815975" indent="-346075">
              <a:tabLst>
                <a:tab pos="358775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tabLst>
                <a:tab pos="358775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tabLst>
                <a:tab pos="358775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tabLst>
                <a:tab pos="358775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58775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58775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58775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58775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Report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is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at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00305B"/>
                </a:solidFill>
                <a:latin typeface="Arial" panose="020B0604020202020204" pitchFamily="34" charset="0"/>
              </a:rPr>
              <a:t>programme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/award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level,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and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should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provide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an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overview/overall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assessment.</a:t>
            </a:r>
            <a:endParaRPr lang="en-US" altLang="en-US" sz="2000" dirty="0">
              <a:latin typeface="Arial" panose="020B0604020202020204" pitchFamily="34" charset="0"/>
            </a:endParaRPr>
          </a:p>
          <a:p>
            <a:pPr eaLnBrk="1" hangingPunct="1">
              <a:lnSpc>
                <a:spcPts val="2388"/>
              </a:lnSpc>
              <a:spcBef>
                <a:spcPts val="1288"/>
              </a:spcBef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Exception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– Q2.2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asks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for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detailed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observations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regarding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individual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modules,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modular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blocks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or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assessment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blocks.</a:t>
            </a:r>
            <a:endParaRPr lang="en-US" altLang="en-US" sz="2000" dirty="0">
              <a:latin typeface="Arial" panose="020B0604020202020204" pitchFamily="34" charset="0"/>
            </a:endParaRPr>
          </a:p>
          <a:p>
            <a:pPr eaLnBrk="1" hangingPunct="1">
              <a:lnSpc>
                <a:spcPct val="99000"/>
              </a:lnSpc>
              <a:spcBef>
                <a:spcPts val="1150"/>
              </a:spcBef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If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detailed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block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or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Panel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reports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are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provided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to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the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00305B"/>
                </a:solidFill>
                <a:latin typeface="Arial" panose="020B0604020202020204" pitchFamily="34" charset="0"/>
              </a:rPr>
              <a:t>programme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team,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please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do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not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replicate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all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of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the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detail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in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the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annual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report,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just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the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main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comments/headlines.</a:t>
            </a:r>
            <a:endParaRPr lang="en-US" altLang="en-US" sz="2000" dirty="0">
              <a:latin typeface="Arial" panose="020B0604020202020204" pitchFamily="34" charset="0"/>
            </a:endParaRPr>
          </a:p>
          <a:p>
            <a:pPr eaLnBrk="1" hangingPunct="1">
              <a:spcBef>
                <a:spcPts val="1200"/>
              </a:spcBef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Reports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are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published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and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available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to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all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students,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therefore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please:</a:t>
            </a:r>
            <a:endParaRPr lang="en-US" altLang="en-US" sz="2000" dirty="0">
              <a:latin typeface="Arial" panose="020B0604020202020204" pitchFamily="34" charset="0"/>
            </a:endParaRPr>
          </a:p>
          <a:p>
            <a:pPr lvl="1" eaLnBrk="1" hangingPunct="1">
              <a:spcBef>
                <a:spcPts val="1200"/>
              </a:spcBef>
              <a:buClr>
                <a:srgbClr val="BC0E34"/>
              </a:buClr>
              <a:buFont typeface="Wingdings" panose="05000000000000000000" pitchFamily="2" charset="2"/>
              <a:buChar char=""/>
            </a:pP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Do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not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include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student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numbers</a:t>
            </a:r>
            <a:endParaRPr lang="en-US" altLang="en-US" sz="2000" dirty="0">
              <a:latin typeface="Arial" panose="020B0604020202020204" pitchFamily="34" charset="0"/>
            </a:endParaRPr>
          </a:p>
          <a:p>
            <a:pPr lvl="1" eaLnBrk="1" hangingPunct="1">
              <a:spcBef>
                <a:spcPts val="1200"/>
              </a:spcBef>
              <a:buClr>
                <a:srgbClr val="BC0E34"/>
              </a:buClr>
              <a:buFont typeface="Wingdings" panose="05000000000000000000" pitchFamily="2" charset="2"/>
              <a:buChar char=""/>
            </a:pP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avoid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referring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to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or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explaining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individual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cases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or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students</a:t>
            </a:r>
            <a:endParaRPr lang="en-US" altLang="en-US" sz="2000" dirty="0">
              <a:latin typeface="Arial" panose="020B0604020202020204" pitchFamily="34" charset="0"/>
            </a:endParaRPr>
          </a:p>
          <a:p>
            <a:pPr lvl="1" eaLnBrk="1" hangingPunct="1">
              <a:spcBef>
                <a:spcPts val="1200"/>
              </a:spcBef>
              <a:buClr>
                <a:srgbClr val="BC0E34"/>
              </a:buClr>
              <a:buFont typeface="Wingdings" panose="05000000000000000000" pitchFamily="2" charset="2"/>
              <a:buChar char=""/>
            </a:pP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avoid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inadvertently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identifying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students</a:t>
            </a:r>
            <a:endParaRPr lang="en-US" altLang="en-US" sz="20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CC866F3C-A0EE-4476-B835-C6A78934C8E0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marL="127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sz="2800" spc="-25" dirty="0"/>
              <a:t>Annua</a:t>
            </a:r>
            <a:r>
              <a:rPr sz="2800" spc="-10" dirty="0"/>
              <a:t>l</a:t>
            </a:r>
            <a:r>
              <a:rPr sz="2800" spc="110" dirty="0">
                <a:latin typeface="Times New Roman"/>
                <a:cs typeface="Times New Roman"/>
              </a:rPr>
              <a:t> </a:t>
            </a:r>
            <a:r>
              <a:rPr sz="2800" spc="-25" dirty="0"/>
              <a:t>Repor</a:t>
            </a:r>
            <a:r>
              <a:rPr sz="2800" spc="-10" dirty="0"/>
              <a:t>t</a:t>
            </a:r>
            <a:r>
              <a:rPr sz="2800" spc="50" dirty="0">
                <a:latin typeface="Times New Roman"/>
                <a:cs typeface="Times New Roman"/>
              </a:rPr>
              <a:t> </a:t>
            </a:r>
            <a:r>
              <a:rPr sz="2800" spc="-20" dirty="0"/>
              <a:t>–</a:t>
            </a:r>
            <a:r>
              <a:rPr sz="2800" spc="-65" dirty="0"/>
              <a:t> </a:t>
            </a:r>
            <a:r>
              <a:rPr sz="2800" spc="-40" dirty="0"/>
              <a:t>Gu</a:t>
            </a:r>
            <a:r>
              <a:rPr sz="2800" spc="-10" dirty="0"/>
              <a:t>i</a:t>
            </a:r>
            <a:r>
              <a:rPr sz="2800" spc="-35" dirty="0"/>
              <a:t>d</a:t>
            </a:r>
            <a:r>
              <a:rPr sz="2800" spc="-25" dirty="0"/>
              <a:t>a</a:t>
            </a:r>
            <a:r>
              <a:rPr sz="2800" spc="-35" dirty="0"/>
              <a:t>n</a:t>
            </a:r>
            <a:r>
              <a:rPr sz="2800" spc="-25" dirty="0"/>
              <a:t>ce</a:t>
            </a:r>
            <a:endParaRPr sz="2800"/>
          </a:p>
        </p:txBody>
      </p:sp>
      <p:sp>
        <p:nvSpPr>
          <p:cNvPr id="4" name="object 4">
            <a:extLst>
              <a:ext uri="{FF2B5EF4-FFF2-40B4-BE49-F238E27FC236}">
                <a16:creationId xmlns:a16="http://schemas.microsoft.com/office/drawing/2014/main" id="{6E27083D-1DC4-48CE-9BA4-4D8DB81B18E6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 vert="horz" rtlCol="0"/>
          <a:lstStyle/>
          <a:p>
            <a:pPr>
              <a:defRPr/>
            </a:pPr>
            <a:r>
              <a:t>Brunel</a:t>
            </a:r>
            <a:r>
              <a:rPr>
                <a:latin typeface="Times New Roman"/>
                <a:cs typeface="Times New Roman"/>
              </a:rPr>
              <a:t>  </a:t>
            </a:r>
            <a:r>
              <a:rPr spc="-5"/>
              <a:t>Un</a:t>
            </a:r>
            <a:r>
              <a:rPr spc="5"/>
              <a:t>i</a:t>
            </a:r>
            <a:r>
              <a:rPr spc="-10"/>
              <a:t>v</a:t>
            </a:r>
            <a:r>
              <a:t>er</a:t>
            </a:r>
            <a:r>
              <a:rPr spc="-10"/>
              <a:t>s</a:t>
            </a:r>
            <a:r>
              <a:t>i</a:t>
            </a:r>
            <a:r>
              <a:rPr spc="-5"/>
              <a:t>ty</a:t>
            </a:r>
            <a:r>
              <a:rPr>
                <a:latin typeface="Times New Roman"/>
                <a:cs typeface="Times New Roman"/>
              </a:rPr>
              <a:t> </a:t>
            </a:r>
            <a:r>
              <a:rPr spc="-90">
                <a:latin typeface="Times New Roman"/>
                <a:cs typeface="Times New Roman"/>
              </a:rPr>
              <a:t> </a:t>
            </a:r>
            <a:r>
              <a:rPr spc="-10"/>
              <a:t>London</a:t>
            </a:r>
          </a:p>
        </p:txBody>
      </p:sp>
      <p:sp>
        <p:nvSpPr>
          <p:cNvPr id="109572" name="object 3">
            <a:extLst>
              <a:ext uri="{FF2B5EF4-FFF2-40B4-BE49-F238E27FC236}">
                <a16:creationId xmlns:a16="http://schemas.microsoft.com/office/drawing/2014/main" id="{43DEC07E-38A3-44EA-A598-D08C3264435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3688" y="1851025"/>
            <a:ext cx="8128000" cy="2822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marL="357188" indent="-344488">
              <a:tabLst>
                <a:tab pos="358775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tabLst>
                <a:tab pos="358775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tabLst>
                <a:tab pos="358775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tabLst>
                <a:tab pos="358775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tabLst>
                <a:tab pos="358775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58775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58775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58775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58775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ts val="2875"/>
              </a:lnSpc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US" altLang="en-US" sz="2400">
                <a:solidFill>
                  <a:srgbClr val="00305B"/>
                </a:solidFill>
                <a:latin typeface="Arial" panose="020B0604020202020204" pitchFamily="34" charset="0"/>
              </a:rPr>
              <a:t>Please</a:t>
            </a:r>
            <a:r>
              <a:rPr lang="en-US" altLang="en-US" sz="24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>
                <a:solidFill>
                  <a:srgbClr val="00305B"/>
                </a:solidFill>
                <a:latin typeface="Arial" panose="020B0604020202020204" pitchFamily="34" charset="0"/>
              </a:rPr>
              <a:t>provide</a:t>
            </a:r>
            <a:r>
              <a:rPr lang="en-US" altLang="en-US" sz="24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>
                <a:solidFill>
                  <a:srgbClr val="00305B"/>
                </a:solidFill>
                <a:latin typeface="Arial" panose="020B0604020202020204" pitchFamily="34" charset="0"/>
              </a:rPr>
              <a:t>appropriately</a:t>
            </a:r>
            <a:r>
              <a:rPr lang="en-US" altLang="en-US" sz="24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>
                <a:solidFill>
                  <a:srgbClr val="00305B"/>
                </a:solidFill>
                <a:latin typeface="Arial" panose="020B0604020202020204" pitchFamily="34" charset="0"/>
              </a:rPr>
              <a:t>detailed</a:t>
            </a:r>
            <a:r>
              <a:rPr lang="en-US" altLang="en-US" sz="24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>
                <a:solidFill>
                  <a:srgbClr val="00305B"/>
                </a:solidFill>
                <a:latin typeface="Arial" panose="020B0604020202020204" pitchFamily="34" charset="0"/>
              </a:rPr>
              <a:t>comments</a:t>
            </a:r>
            <a:r>
              <a:rPr lang="en-US" altLang="en-US" sz="24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>
                <a:solidFill>
                  <a:srgbClr val="00305B"/>
                </a:solidFill>
                <a:latin typeface="Arial" panose="020B0604020202020204" pitchFamily="34" charset="0"/>
              </a:rPr>
              <a:t>– avoid</a:t>
            </a:r>
            <a:endParaRPr lang="en-US" altLang="en-US" sz="2400">
              <a:latin typeface="Arial" panose="020B0604020202020204" pitchFamily="34" charset="0"/>
            </a:endParaRPr>
          </a:p>
          <a:p>
            <a:pPr eaLnBrk="1" hangingPunct="1">
              <a:lnSpc>
                <a:spcPts val="2875"/>
              </a:lnSpc>
            </a:pPr>
            <a:r>
              <a:rPr lang="en-US" altLang="en-US" sz="2400">
                <a:solidFill>
                  <a:srgbClr val="00305B"/>
                </a:solidFill>
                <a:latin typeface="Arial" panose="020B0604020202020204" pitchFamily="34" charset="0"/>
              </a:rPr>
              <a:t>“no</a:t>
            </a:r>
            <a:r>
              <a:rPr lang="en-US" altLang="en-US" sz="24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>
                <a:solidFill>
                  <a:srgbClr val="00305B"/>
                </a:solidFill>
                <a:latin typeface="Arial" panose="020B0604020202020204" pitchFamily="34" charset="0"/>
              </a:rPr>
              <a:t>issues”.</a:t>
            </a:r>
            <a:endParaRPr lang="en-US" altLang="en-US" sz="2400">
              <a:latin typeface="Arial" panose="020B0604020202020204" pitchFamily="34" charset="0"/>
            </a:endParaRPr>
          </a:p>
          <a:p>
            <a:pPr eaLnBrk="1" hangingPunct="1">
              <a:lnSpc>
                <a:spcPct val="99000"/>
              </a:lnSpc>
              <a:spcBef>
                <a:spcPts val="1225"/>
              </a:spcBef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US" altLang="en-US" sz="2400">
                <a:solidFill>
                  <a:srgbClr val="00305B"/>
                </a:solidFill>
                <a:latin typeface="Arial" panose="020B0604020202020204" pitchFamily="34" charset="0"/>
              </a:rPr>
              <a:t>If</a:t>
            </a:r>
            <a:r>
              <a:rPr lang="en-US" altLang="en-US" sz="24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>
                <a:solidFill>
                  <a:srgbClr val="00305B"/>
                </a:solidFill>
                <a:latin typeface="Arial" panose="020B0604020202020204" pitchFamily="34" charset="0"/>
              </a:rPr>
              <a:t>items</a:t>
            </a:r>
            <a:r>
              <a:rPr lang="en-US" altLang="en-US" sz="24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>
                <a:solidFill>
                  <a:srgbClr val="00305B"/>
                </a:solidFill>
                <a:latin typeface="Arial" panose="020B0604020202020204" pitchFamily="34" charset="0"/>
              </a:rPr>
              <a:t>are</a:t>
            </a:r>
            <a:r>
              <a:rPr lang="en-US" altLang="en-US" sz="24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>
                <a:solidFill>
                  <a:srgbClr val="00305B"/>
                </a:solidFill>
                <a:latin typeface="Arial" panose="020B0604020202020204" pitchFamily="34" charset="0"/>
              </a:rPr>
              <a:t>more</a:t>
            </a:r>
            <a:r>
              <a:rPr lang="en-US" altLang="en-US" sz="24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>
                <a:solidFill>
                  <a:srgbClr val="00305B"/>
                </a:solidFill>
                <a:latin typeface="Arial" panose="020B0604020202020204" pitchFamily="34" charset="0"/>
              </a:rPr>
              <a:t>easily</a:t>
            </a:r>
            <a:r>
              <a:rPr lang="en-US" altLang="en-US" sz="24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>
                <a:solidFill>
                  <a:srgbClr val="00305B"/>
                </a:solidFill>
                <a:latin typeface="Arial" panose="020B0604020202020204" pitchFamily="34" charset="0"/>
              </a:rPr>
              <a:t>discussed</a:t>
            </a:r>
            <a:r>
              <a:rPr lang="en-US" altLang="en-US" sz="24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>
                <a:solidFill>
                  <a:srgbClr val="00305B"/>
                </a:solidFill>
                <a:latin typeface="Arial" panose="020B0604020202020204" pitchFamily="34" charset="0"/>
              </a:rPr>
              <a:t>through</a:t>
            </a:r>
            <a:r>
              <a:rPr lang="en-US" altLang="en-US" sz="24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>
                <a:solidFill>
                  <a:srgbClr val="00305B"/>
                </a:solidFill>
                <a:latin typeface="Arial" panose="020B0604020202020204" pitchFamily="34" charset="0"/>
              </a:rPr>
              <a:t>a</a:t>
            </a:r>
            <a:r>
              <a:rPr lang="en-US" altLang="en-US" sz="24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>
                <a:solidFill>
                  <a:srgbClr val="00305B"/>
                </a:solidFill>
                <a:latin typeface="Arial" panose="020B0604020202020204" pitchFamily="34" charset="0"/>
              </a:rPr>
              <a:t>conversation</a:t>
            </a:r>
            <a:r>
              <a:rPr lang="en-US" altLang="en-US" sz="24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>
                <a:solidFill>
                  <a:srgbClr val="00305B"/>
                </a:solidFill>
                <a:latin typeface="Arial" panose="020B0604020202020204" pitchFamily="34" charset="0"/>
              </a:rPr>
              <a:t>with</a:t>
            </a:r>
            <a:r>
              <a:rPr lang="en-US" altLang="en-US" sz="24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>
                <a:solidFill>
                  <a:srgbClr val="00305B"/>
                </a:solidFill>
                <a:latin typeface="Arial" panose="020B0604020202020204" pitchFamily="34" charset="0"/>
              </a:rPr>
              <a:t>the</a:t>
            </a:r>
            <a:r>
              <a:rPr lang="en-US" altLang="en-US" sz="24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>
                <a:solidFill>
                  <a:srgbClr val="00305B"/>
                </a:solidFill>
                <a:latin typeface="Arial" panose="020B0604020202020204" pitchFamily="34" charset="0"/>
              </a:rPr>
              <a:t>programme</a:t>
            </a:r>
            <a:r>
              <a:rPr lang="en-US" altLang="en-US" sz="24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>
                <a:solidFill>
                  <a:srgbClr val="00305B"/>
                </a:solidFill>
                <a:latin typeface="Arial" panose="020B0604020202020204" pitchFamily="34" charset="0"/>
              </a:rPr>
              <a:t>team</a:t>
            </a:r>
            <a:r>
              <a:rPr lang="en-US" altLang="en-US" sz="24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>
                <a:solidFill>
                  <a:srgbClr val="00305B"/>
                </a:solidFill>
                <a:latin typeface="Arial" panose="020B0604020202020204" pitchFamily="34" charset="0"/>
              </a:rPr>
              <a:t>rather</a:t>
            </a:r>
            <a:r>
              <a:rPr lang="en-US" altLang="en-US" sz="24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>
                <a:solidFill>
                  <a:srgbClr val="00305B"/>
                </a:solidFill>
                <a:latin typeface="Arial" panose="020B0604020202020204" pitchFamily="34" charset="0"/>
              </a:rPr>
              <a:t>than</a:t>
            </a:r>
            <a:r>
              <a:rPr lang="en-US" altLang="en-US" sz="24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>
                <a:solidFill>
                  <a:srgbClr val="00305B"/>
                </a:solidFill>
                <a:latin typeface="Arial" panose="020B0604020202020204" pitchFamily="34" charset="0"/>
              </a:rPr>
              <a:t>the</a:t>
            </a:r>
            <a:r>
              <a:rPr lang="en-US" altLang="en-US" sz="24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>
                <a:solidFill>
                  <a:srgbClr val="00305B"/>
                </a:solidFill>
                <a:latin typeface="Arial" panose="020B0604020202020204" pitchFamily="34" charset="0"/>
              </a:rPr>
              <a:t>report,</a:t>
            </a:r>
            <a:r>
              <a:rPr lang="en-US" altLang="en-US" sz="24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>
                <a:solidFill>
                  <a:srgbClr val="00305B"/>
                </a:solidFill>
                <a:latin typeface="Arial" panose="020B0604020202020204" pitchFamily="34" charset="0"/>
              </a:rPr>
              <a:t>please</a:t>
            </a:r>
            <a:r>
              <a:rPr lang="en-US" altLang="en-US" sz="24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>
                <a:solidFill>
                  <a:srgbClr val="00305B"/>
                </a:solidFill>
                <a:latin typeface="Arial" panose="020B0604020202020204" pitchFamily="34" charset="0"/>
              </a:rPr>
              <a:t>consider</a:t>
            </a:r>
            <a:r>
              <a:rPr lang="en-US" altLang="en-US" sz="24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>
                <a:solidFill>
                  <a:srgbClr val="00305B"/>
                </a:solidFill>
                <a:latin typeface="Arial" panose="020B0604020202020204" pitchFamily="34" charset="0"/>
              </a:rPr>
              <a:t>that</a:t>
            </a:r>
            <a:r>
              <a:rPr lang="en-US" altLang="en-US" sz="24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>
                <a:solidFill>
                  <a:srgbClr val="00305B"/>
                </a:solidFill>
                <a:latin typeface="Arial" panose="020B0604020202020204" pitchFamily="34" charset="0"/>
              </a:rPr>
              <a:t>approach.</a:t>
            </a:r>
            <a:endParaRPr lang="en-US" altLang="en-US" sz="2400">
              <a:latin typeface="Arial" panose="020B0604020202020204" pitchFamily="34" charset="0"/>
            </a:endParaRPr>
          </a:p>
          <a:p>
            <a:pPr eaLnBrk="1" hangingPunct="1">
              <a:lnSpc>
                <a:spcPts val="2863"/>
              </a:lnSpc>
              <a:spcBef>
                <a:spcPts val="1325"/>
              </a:spcBef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US" altLang="en-US" sz="2400">
                <a:solidFill>
                  <a:srgbClr val="00305B"/>
                </a:solidFill>
                <a:latin typeface="Arial" panose="020B0604020202020204" pitchFamily="34" charset="0"/>
              </a:rPr>
              <a:t>Please</a:t>
            </a:r>
            <a:r>
              <a:rPr lang="en-US" altLang="en-US" sz="24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>
                <a:solidFill>
                  <a:srgbClr val="00305B"/>
                </a:solidFill>
                <a:latin typeface="Arial" panose="020B0604020202020204" pitchFamily="34" charset="0"/>
              </a:rPr>
              <a:t>act</a:t>
            </a:r>
            <a:r>
              <a:rPr lang="en-US" altLang="en-US" sz="24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>
                <a:solidFill>
                  <a:srgbClr val="00305B"/>
                </a:solidFill>
                <a:latin typeface="Arial" panose="020B0604020202020204" pitchFamily="34" charset="0"/>
              </a:rPr>
              <a:t>as</a:t>
            </a:r>
            <a:r>
              <a:rPr lang="en-US" altLang="en-US" sz="24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>
                <a:solidFill>
                  <a:srgbClr val="00305B"/>
                </a:solidFill>
                <a:latin typeface="Arial" panose="020B0604020202020204" pitchFamily="34" charset="0"/>
              </a:rPr>
              <a:t>a</a:t>
            </a:r>
            <a:r>
              <a:rPr lang="en-US" altLang="en-US" sz="24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>
                <a:solidFill>
                  <a:srgbClr val="00305B"/>
                </a:solidFill>
                <a:latin typeface="Arial" panose="020B0604020202020204" pitchFamily="34" charset="0"/>
              </a:rPr>
              <a:t>critical</a:t>
            </a:r>
            <a:r>
              <a:rPr lang="en-US" altLang="en-US" sz="24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>
                <a:solidFill>
                  <a:srgbClr val="00305B"/>
                </a:solidFill>
                <a:latin typeface="Arial" panose="020B0604020202020204" pitchFamily="34" charset="0"/>
              </a:rPr>
              <a:t>friend</a:t>
            </a:r>
            <a:r>
              <a:rPr lang="en-US" altLang="en-US" sz="24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>
                <a:solidFill>
                  <a:srgbClr val="00305B"/>
                </a:solidFill>
                <a:latin typeface="Arial" panose="020B0604020202020204" pitchFamily="34" charset="0"/>
              </a:rPr>
              <a:t>in</a:t>
            </a:r>
            <a:r>
              <a:rPr lang="en-US" altLang="en-US" sz="24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>
                <a:solidFill>
                  <a:srgbClr val="00305B"/>
                </a:solidFill>
                <a:latin typeface="Arial" panose="020B0604020202020204" pitchFamily="34" charset="0"/>
              </a:rPr>
              <a:t>the</a:t>
            </a:r>
            <a:r>
              <a:rPr lang="en-US" altLang="en-US" sz="24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>
                <a:solidFill>
                  <a:srgbClr val="00305B"/>
                </a:solidFill>
                <a:latin typeface="Arial" panose="020B0604020202020204" pitchFamily="34" charset="0"/>
              </a:rPr>
              <a:t>ongoing</a:t>
            </a:r>
            <a:r>
              <a:rPr lang="en-US" altLang="en-US" sz="24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>
                <a:solidFill>
                  <a:srgbClr val="00305B"/>
                </a:solidFill>
                <a:latin typeface="Arial" panose="020B0604020202020204" pitchFamily="34" charset="0"/>
              </a:rPr>
              <a:t>development</a:t>
            </a:r>
            <a:r>
              <a:rPr lang="en-US" altLang="en-US" sz="24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>
                <a:solidFill>
                  <a:srgbClr val="00305B"/>
                </a:solidFill>
                <a:latin typeface="Arial" panose="020B0604020202020204" pitchFamily="34" charset="0"/>
              </a:rPr>
              <a:t>and</a:t>
            </a:r>
            <a:r>
              <a:rPr lang="en-US" altLang="en-US" sz="24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>
                <a:solidFill>
                  <a:srgbClr val="00305B"/>
                </a:solidFill>
                <a:latin typeface="Arial" panose="020B0604020202020204" pitchFamily="34" charset="0"/>
              </a:rPr>
              <a:t>enhancement</a:t>
            </a:r>
            <a:r>
              <a:rPr lang="en-US" altLang="en-US" sz="24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>
                <a:solidFill>
                  <a:srgbClr val="00305B"/>
                </a:solidFill>
                <a:latin typeface="Arial" panose="020B0604020202020204" pitchFamily="34" charset="0"/>
              </a:rPr>
              <a:t>of</a:t>
            </a:r>
            <a:r>
              <a:rPr lang="en-US" altLang="en-US" sz="24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>
                <a:solidFill>
                  <a:srgbClr val="00305B"/>
                </a:solidFill>
                <a:latin typeface="Arial" panose="020B0604020202020204" pitchFamily="34" charset="0"/>
              </a:rPr>
              <a:t>a</a:t>
            </a:r>
            <a:r>
              <a:rPr lang="en-US" altLang="en-US" sz="24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>
                <a:solidFill>
                  <a:srgbClr val="00305B"/>
                </a:solidFill>
                <a:latin typeface="Arial" panose="020B0604020202020204" pitchFamily="34" charset="0"/>
              </a:rPr>
              <a:t>programme.</a:t>
            </a:r>
            <a:endParaRPr lang="en-US" altLang="en-US" sz="2400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AF1BE687-9FCE-44C2-9B5B-4775E15B3D15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 tIns="62738" rtlCol="0"/>
          <a:lstStyle/>
          <a:p>
            <a:pPr marL="48895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sz="2800" spc="-25" dirty="0"/>
              <a:t>Annua</a:t>
            </a:r>
            <a:r>
              <a:rPr sz="2800" spc="-10" dirty="0"/>
              <a:t>l</a:t>
            </a:r>
            <a:r>
              <a:rPr sz="2800" spc="135" dirty="0">
                <a:latin typeface="Times New Roman"/>
                <a:cs typeface="Times New Roman"/>
              </a:rPr>
              <a:t> </a:t>
            </a:r>
            <a:r>
              <a:rPr sz="2800" spc="-25" dirty="0"/>
              <a:t>Repor</a:t>
            </a:r>
            <a:r>
              <a:rPr sz="2800" spc="-10" dirty="0"/>
              <a:t>t</a:t>
            </a:r>
            <a:r>
              <a:rPr sz="2800" spc="50" dirty="0">
                <a:latin typeface="Times New Roman"/>
                <a:cs typeface="Times New Roman"/>
              </a:rPr>
              <a:t> </a:t>
            </a:r>
            <a:r>
              <a:rPr sz="2800" spc="-20" dirty="0"/>
              <a:t>–</a:t>
            </a:r>
            <a:r>
              <a:rPr sz="2800" spc="-45" dirty="0"/>
              <a:t> </a:t>
            </a:r>
            <a:r>
              <a:rPr sz="2800" spc="-20" dirty="0"/>
              <a:t>Submit</a:t>
            </a:r>
            <a:r>
              <a:rPr sz="2800" spc="-5" dirty="0"/>
              <a:t>t</a:t>
            </a:r>
            <a:r>
              <a:rPr sz="2800" spc="-15" dirty="0"/>
              <a:t>ing</a:t>
            </a:r>
            <a:r>
              <a:rPr sz="2800" spc="20" dirty="0">
                <a:latin typeface="Times New Roman"/>
                <a:cs typeface="Times New Roman"/>
              </a:rPr>
              <a:t> </a:t>
            </a:r>
            <a:r>
              <a:rPr sz="2800" spc="-15" dirty="0"/>
              <a:t>the</a:t>
            </a:r>
            <a:r>
              <a:rPr sz="2800" spc="60" dirty="0">
                <a:latin typeface="Times New Roman"/>
                <a:cs typeface="Times New Roman"/>
              </a:rPr>
              <a:t> </a:t>
            </a:r>
            <a:r>
              <a:rPr sz="2800" spc="-30" dirty="0"/>
              <a:t>Re</a:t>
            </a:r>
            <a:r>
              <a:rPr sz="2800" spc="-40" dirty="0"/>
              <a:t>po</a:t>
            </a:r>
            <a:r>
              <a:rPr sz="2800" spc="-20" dirty="0"/>
              <a:t>rt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4" name="object 4">
            <a:extLst>
              <a:ext uri="{FF2B5EF4-FFF2-40B4-BE49-F238E27FC236}">
                <a16:creationId xmlns:a16="http://schemas.microsoft.com/office/drawing/2014/main" id="{9CE2C4D5-5E38-4C05-8511-6CC0DB7DB33F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 vert="horz" rtlCol="0"/>
          <a:lstStyle/>
          <a:p>
            <a:pPr>
              <a:defRPr/>
            </a:pPr>
            <a:r>
              <a:t>Brunel</a:t>
            </a:r>
            <a:r>
              <a:rPr>
                <a:latin typeface="Times New Roman"/>
                <a:cs typeface="Times New Roman"/>
              </a:rPr>
              <a:t>  </a:t>
            </a:r>
            <a:r>
              <a:rPr spc="-5"/>
              <a:t>Un</a:t>
            </a:r>
            <a:r>
              <a:rPr spc="5"/>
              <a:t>i</a:t>
            </a:r>
            <a:r>
              <a:rPr spc="-10"/>
              <a:t>v</a:t>
            </a:r>
            <a:r>
              <a:t>er</a:t>
            </a:r>
            <a:r>
              <a:rPr spc="-10"/>
              <a:t>s</a:t>
            </a:r>
            <a:r>
              <a:t>i</a:t>
            </a:r>
            <a:r>
              <a:rPr spc="-5"/>
              <a:t>ty</a:t>
            </a:r>
            <a:r>
              <a:rPr>
                <a:latin typeface="Times New Roman"/>
                <a:cs typeface="Times New Roman"/>
              </a:rPr>
              <a:t> </a:t>
            </a:r>
            <a:r>
              <a:rPr spc="-90">
                <a:latin typeface="Times New Roman"/>
                <a:cs typeface="Times New Roman"/>
              </a:rPr>
              <a:t> </a:t>
            </a:r>
            <a:r>
              <a:rPr spc="-10"/>
              <a:t>London</a:t>
            </a:r>
          </a:p>
        </p:txBody>
      </p:sp>
      <p:sp>
        <p:nvSpPr>
          <p:cNvPr id="111620" name="object 3">
            <a:extLst>
              <a:ext uri="{FF2B5EF4-FFF2-40B4-BE49-F238E27FC236}">
                <a16:creationId xmlns:a16="http://schemas.microsoft.com/office/drawing/2014/main" id="{2308C243-57DD-4DAF-BFE6-D3D6D6CF237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3688" y="1276350"/>
            <a:ext cx="8093075" cy="332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marL="357188" indent="-344488">
              <a:tabLst>
                <a:tab pos="358775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tabLst>
                <a:tab pos="358775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tabLst>
                <a:tab pos="358775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tabLst>
                <a:tab pos="358775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tabLst>
                <a:tab pos="358775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58775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58775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58775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58775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80000"/>
              </a:lnSpc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US" altLang="en-US" sz="2200" dirty="0">
                <a:solidFill>
                  <a:srgbClr val="00305B"/>
                </a:solidFill>
                <a:latin typeface="Arial" panose="020B0604020202020204" pitchFamily="34" charset="0"/>
              </a:rPr>
              <a:t>External</a:t>
            </a:r>
            <a:r>
              <a:rPr lang="en-US" altLang="en-US" sz="22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dirty="0">
                <a:solidFill>
                  <a:srgbClr val="00305B"/>
                </a:solidFill>
                <a:latin typeface="Arial" panose="020B0604020202020204" pitchFamily="34" charset="0"/>
              </a:rPr>
              <a:t>Examiner</a:t>
            </a:r>
            <a:r>
              <a:rPr lang="en-US" altLang="en-US" sz="22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dirty="0">
                <a:solidFill>
                  <a:srgbClr val="00305B"/>
                </a:solidFill>
                <a:latin typeface="Arial" panose="020B0604020202020204" pitchFamily="34" charset="0"/>
              </a:rPr>
              <a:t>reports</a:t>
            </a:r>
            <a:r>
              <a:rPr lang="en-US" altLang="en-US" sz="22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dirty="0">
                <a:solidFill>
                  <a:srgbClr val="00305B"/>
                </a:solidFill>
                <a:latin typeface="Arial" panose="020B0604020202020204" pitchFamily="34" charset="0"/>
              </a:rPr>
              <a:t>are</a:t>
            </a:r>
            <a:r>
              <a:rPr lang="en-US" altLang="en-US" sz="22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dirty="0">
                <a:solidFill>
                  <a:srgbClr val="00305B"/>
                </a:solidFill>
                <a:latin typeface="Arial" panose="020B0604020202020204" pitchFamily="34" charset="0"/>
              </a:rPr>
              <a:t>submitted</a:t>
            </a:r>
            <a:r>
              <a:rPr lang="en-US" altLang="en-US" sz="22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dirty="0">
                <a:solidFill>
                  <a:srgbClr val="00305B"/>
                </a:solidFill>
                <a:latin typeface="Arial" panose="020B0604020202020204" pitchFamily="34" charset="0"/>
              </a:rPr>
              <a:t>via</a:t>
            </a:r>
            <a:r>
              <a:rPr lang="en-US" altLang="en-US" sz="22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dirty="0">
                <a:solidFill>
                  <a:srgbClr val="00305B"/>
                </a:solidFill>
                <a:latin typeface="Arial" panose="020B0604020202020204" pitchFamily="34" charset="0"/>
              </a:rPr>
              <a:t>an</a:t>
            </a:r>
            <a:r>
              <a:rPr lang="en-US" altLang="en-US" sz="22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dirty="0">
                <a:solidFill>
                  <a:srgbClr val="00305B"/>
                </a:solidFill>
                <a:latin typeface="Arial" panose="020B0604020202020204" pitchFamily="34" charset="0"/>
              </a:rPr>
              <a:t>online</a:t>
            </a:r>
            <a:r>
              <a:rPr lang="en-US" altLang="en-US" sz="22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dirty="0">
                <a:solidFill>
                  <a:srgbClr val="00305B"/>
                </a:solidFill>
                <a:latin typeface="Arial" panose="020B0604020202020204" pitchFamily="34" charset="0"/>
              </a:rPr>
              <a:t>portal:</a:t>
            </a:r>
            <a:r>
              <a:rPr lang="en-US" altLang="en-US" sz="22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u="sng" dirty="0">
                <a:solidFill>
                  <a:srgbClr val="0000FF"/>
                </a:solidFill>
                <a:latin typeface="Arial" panose="020B0604020202020204" pitchFamily="34" charset="0"/>
              </a:rPr>
              <a:t>https://brunel365.sharepoint.com/sites/ExternalExaminers</a:t>
            </a:r>
            <a:endParaRPr lang="en-US" altLang="en-US" sz="2200" dirty="0">
              <a:latin typeface="Arial" panose="020B0604020202020204" pitchFamily="34" charset="0"/>
            </a:endParaRPr>
          </a:p>
          <a:p>
            <a:pPr eaLnBrk="1" hangingPunct="1">
              <a:lnSpc>
                <a:spcPts val="2113"/>
              </a:lnSpc>
              <a:spcBef>
                <a:spcPts val="1175"/>
              </a:spcBef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US" altLang="en-US" sz="2200" dirty="0">
                <a:solidFill>
                  <a:srgbClr val="00305B"/>
                </a:solidFill>
                <a:latin typeface="Arial" panose="020B0604020202020204" pitchFamily="34" charset="0"/>
              </a:rPr>
              <a:t>Fields</a:t>
            </a:r>
            <a:r>
              <a:rPr lang="en-US" altLang="en-US" sz="22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dirty="0">
                <a:solidFill>
                  <a:srgbClr val="00305B"/>
                </a:solidFill>
                <a:latin typeface="Arial" panose="020B0604020202020204" pitchFamily="34" charset="0"/>
              </a:rPr>
              <a:t>marked</a:t>
            </a:r>
            <a:r>
              <a:rPr lang="en-US" altLang="en-US" sz="22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dirty="0">
                <a:solidFill>
                  <a:srgbClr val="00305B"/>
                </a:solidFill>
                <a:latin typeface="Arial" panose="020B0604020202020204" pitchFamily="34" charset="0"/>
              </a:rPr>
              <a:t>with</a:t>
            </a:r>
            <a:r>
              <a:rPr lang="en-US" altLang="en-US" sz="22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dirty="0">
                <a:solidFill>
                  <a:srgbClr val="00305B"/>
                </a:solidFill>
                <a:latin typeface="Arial" panose="020B0604020202020204" pitchFamily="34" charset="0"/>
              </a:rPr>
              <a:t>an</a:t>
            </a:r>
            <a:r>
              <a:rPr lang="en-US" altLang="en-US" sz="22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dirty="0">
                <a:solidFill>
                  <a:srgbClr val="00305B"/>
                </a:solidFill>
                <a:latin typeface="Arial" panose="020B0604020202020204" pitchFamily="34" charset="0"/>
              </a:rPr>
              <a:t>asterisk</a:t>
            </a:r>
            <a:r>
              <a:rPr lang="en-US" altLang="en-US" sz="22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dirty="0">
                <a:solidFill>
                  <a:srgbClr val="00305B"/>
                </a:solidFill>
                <a:latin typeface="Arial" panose="020B0604020202020204" pitchFamily="34" charset="0"/>
              </a:rPr>
              <a:t>are</a:t>
            </a:r>
            <a:r>
              <a:rPr lang="en-US" altLang="en-US" sz="22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dirty="0">
                <a:solidFill>
                  <a:srgbClr val="00305B"/>
                </a:solidFill>
                <a:latin typeface="Arial" panose="020B0604020202020204" pitchFamily="34" charset="0"/>
              </a:rPr>
              <a:t>mandatory</a:t>
            </a:r>
            <a:r>
              <a:rPr lang="en-US" altLang="en-US" sz="22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dirty="0">
                <a:solidFill>
                  <a:srgbClr val="00305B"/>
                </a:solidFill>
                <a:latin typeface="Arial" panose="020B0604020202020204" pitchFamily="34" charset="0"/>
              </a:rPr>
              <a:t>and</a:t>
            </a:r>
            <a:r>
              <a:rPr lang="en-US" altLang="en-US" sz="22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dirty="0">
                <a:solidFill>
                  <a:srgbClr val="00305B"/>
                </a:solidFill>
                <a:latin typeface="Arial" panose="020B0604020202020204" pitchFamily="34" charset="0"/>
              </a:rPr>
              <a:t>the</a:t>
            </a:r>
            <a:r>
              <a:rPr lang="en-US" altLang="en-US" sz="22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dirty="0">
                <a:solidFill>
                  <a:srgbClr val="00305B"/>
                </a:solidFill>
                <a:latin typeface="Arial" panose="020B0604020202020204" pitchFamily="34" charset="0"/>
              </a:rPr>
              <a:t>form</a:t>
            </a:r>
            <a:r>
              <a:rPr lang="en-US" altLang="en-US" sz="22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dirty="0">
                <a:solidFill>
                  <a:srgbClr val="00305B"/>
                </a:solidFill>
                <a:latin typeface="Arial" panose="020B0604020202020204" pitchFamily="34" charset="0"/>
              </a:rPr>
              <a:t>will</a:t>
            </a:r>
            <a:r>
              <a:rPr lang="en-US" altLang="en-US" sz="22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dirty="0">
                <a:solidFill>
                  <a:srgbClr val="00305B"/>
                </a:solidFill>
                <a:latin typeface="Arial" panose="020B0604020202020204" pitchFamily="34" charset="0"/>
              </a:rPr>
              <a:t>not</a:t>
            </a:r>
            <a:r>
              <a:rPr lang="en-US" altLang="en-US" sz="22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dirty="0">
                <a:solidFill>
                  <a:srgbClr val="00305B"/>
                </a:solidFill>
                <a:latin typeface="Arial" panose="020B0604020202020204" pitchFamily="34" charset="0"/>
              </a:rPr>
              <a:t>submit</a:t>
            </a:r>
            <a:r>
              <a:rPr lang="en-US" altLang="en-US" sz="22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dirty="0">
                <a:solidFill>
                  <a:srgbClr val="00305B"/>
                </a:solidFill>
                <a:latin typeface="Arial" panose="020B0604020202020204" pitchFamily="34" charset="0"/>
              </a:rPr>
              <a:t>if</a:t>
            </a:r>
            <a:r>
              <a:rPr lang="en-US" altLang="en-US" sz="22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dirty="0">
                <a:solidFill>
                  <a:srgbClr val="00305B"/>
                </a:solidFill>
                <a:latin typeface="Arial" panose="020B0604020202020204" pitchFamily="34" charset="0"/>
              </a:rPr>
              <a:t>they</a:t>
            </a:r>
            <a:r>
              <a:rPr lang="en-US" altLang="en-US" sz="22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dirty="0">
                <a:solidFill>
                  <a:srgbClr val="00305B"/>
                </a:solidFill>
                <a:latin typeface="Arial" panose="020B0604020202020204" pitchFamily="34" charset="0"/>
              </a:rPr>
              <a:t>are</a:t>
            </a:r>
            <a:r>
              <a:rPr lang="en-US" altLang="en-US" sz="22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dirty="0">
                <a:solidFill>
                  <a:srgbClr val="00305B"/>
                </a:solidFill>
                <a:latin typeface="Arial" panose="020B0604020202020204" pitchFamily="34" charset="0"/>
              </a:rPr>
              <a:t>empty.</a:t>
            </a:r>
            <a:endParaRPr lang="en-US" altLang="en-US" sz="2200" dirty="0">
              <a:latin typeface="Arial" panose="020B0604020202020204" pitchFamily="34" charset="0"/>
            </a:endParaRPr>
          </a:p>
          <a:p>
            <a:pPr eaLnBrk="1" hangingPunct="1">
              <a:lnSpc>
                <a:spcPts val="2125"/>
              </a:lnSpc>
              <a:spcBef>
                <a:spcPts val="1175"/>
              </a:spcBef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US" altLang="en-US" sz="2200" dirty="0">
                <a:solidFill>
                  <a:srgbClr val="00305B"/>
                </a:solidFill>
                <a:latin typeface="Arial" panose="020B0604020202020204" pitchFamily="34" charset="0"/>
              </a:rPr>
              <a:t>You</a:t>
            </a:r>
            <a:r>
              <a:rPr lang="en-US" altLang="en-US" sz="22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dirty="0">
                <a:solidFill>
                  <a:srgbClr val="00305B"/>
                </a:solidFill>
                <a:latin typeface="Arial" panose="020B0604020202020204" pitchFamily="34" charset="0"/>
              </a:rPr>
              <a:t>can</a:t>
            </a:r>
            <a:r>
              <a:rPr lang="en-US" altLang="en-US" sz="22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dirty="0">
                <a:solidFill>
                  <a:srgbClr val="00305B"/>
                </a:solidFill>
                <a:latin typeface="Arial" panose="020B0604020202020204" pitchFamily="34" charset="0"/>
              </a:rPr>
              <a:t>save</a:t>
            </a:r>
            <a:r>
              <a:rPr lang="en-US" altLang="en-US" sz="22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dirty="0">
                <a:solidFill>
                  <a:srgbClr val="00305B"/>
                </a:solidFill>
                <a:latin typeface="Arial" panose="020B0604020202020204" pitchFamily="34" charset="0"/>
              </a:rPr>
              <a:t>your</a:t>
            </a:r>
            <a:r>
              <a:rPr lang="en-US" altLang="en-US" sz="22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dirty="0">
                <a:solidFill>
                  <a:srgbClr val="00305B"/>
                </a:solidFill>
                <a:latin typeface="Arial" panose="020B0604020202020204" pitchFamily="34" charset="0"/>
              </a:rPr>
              <a:t>report</a:t>
            </a:r>
            <a:r>
              <a:rPr lang="en-US" altLang="en-US" sz="22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dirty="0">
                <a:solidFill>
                  <a:srgbClr val="00305B"/>
                </a:solidFill>
                <a:latin typeface="Arial" panose="020B0604020202020204" pitchFamily="34" charset="0"/>
              </a:rPr>
              <a:t>and</a:t>
            </a:r>
            <a:r>
              <a:rPr lang="en-US" altLang="en-US" sz="22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dirty="0">
                <a:solidFill>
                  <a:srgbClr val="00305B"/>
                </a:solidFill>
                <a:latin typeface="Arial" panose="020B0604020202020204" pitchFamily="34" charset="0"/>
              </a:rPr>
              <a:t>return</a:t>
            </a:r>
            <a:r>
              <a:rPr lang="en-US" altLang="en-US" sz="22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dirty="0">
                <a:solidFill>
                  <a:srgbClr val="00305B"/>
                </a:solidFill>
                <a:latin typeface="Arial" panose="020B0604020202020204" pitchFamily="34" charset="0"/>
              </a:rPr>
              <a:t>to</a:t>
            </a:r>
            <a:r>
              <a:rPr lang="en-US" altLang="en-US" sz="22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dirty="0">
                <a:solidFill>
                  <a:srgbClr val="00305B"/>
                </a:solidFill>
                <a:latin typeface="Arial" panose="020B0604020202020204" pitchFamily="34" charset="0"/>
              </a:rPr>
              <a:t>it</a:t>
            </a:r>
            <a:r>
              <a:rPr lang="en-US" altLang="en-US" sz="22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dirty="0">
                <a:solidFill>
                  <a:srgbClr val="00305B"/>
                </a:solidFill>
                <a:latin typeface="Arial" panose="020B0604020202020204" pitchFamily="34" charset="0"/>
              </a:rPr>
              <a:t>later,</a:t>
            </a:r>
            <a:r>
              <a:rPr lang="en-US" altLang="en-US" sz="22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dirty="0">
                <a:solidFill>
                  <a:srgbClr val="00305B"/>
                </a:solidFill>
                <a:latin typeface="Arial" panose="020B0604020202020204" pitchFamily="34" charset="0"/>
              </a:rPr>
              <a:t>we</a:t>
            </a:r>
            <a:r>
              <a:rPr lang="en-US" altLang="en-US" sz="22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dirty="0">
                <a:solidFill>
                  <a:srgbClr val="00305B"/>
                </a:solidFill>
                <a:latin typeface="Arial" panose="020B0604020202020204" pitchFamily="34" charset="0"/>
              </a:rPr>
              <a:t>recommend</a:t>
            </a:r>
            <a:r>
              <a:rPr lang="en-US" altLang="en-US" sz="22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dirty="0">
                <a:solidFill>
                  <a:srgbClr val="00305B"/>
                </a:solidFill>
                <a:latin typeface="Arial" panose="020B0604020202020204" pitchFamily="34" charset="0"/>
              </a:rPr>
              <a:t>saving</a:t>
            </a:r>
            <a:r>
              <a:rPr lang="en-US" altLang="en-US" sz="22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dirty="0">
                <a:solidFill>
                  <a:srgbClr val="00305B"/>
                </a:solidFill>
                <a:latin typeface="Arial" panose="020B0604020202020204" pitchFamily="34" charset="0"/>
              </a:rPr>
              <a:t>on</a:t>
            </a:r>
            <a:r>
              <a:rPr lang="en-US" altLang="en-US" sz="22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dirty="0">
                <a:solidFill>
                  <a:srgbClr val="00305B"/>
                </a:solidFill>
                <a:latin typeface="Arial" panose="020B0604020202020204" pitchFamily="34" charset="0"/>
              </a:rPr>
              <a:t>a</a:t>
            </a:r>
            <a:r>
              <a:rPr lang="en-US" altLang="en-US" sz="22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dirty="0">
                <a:solidFill>
                  <a:srgbClr val="00305B"/>
                </a:solidFill>
                <a:latin typeface="Arial" panose="020B0604020202020204" pitchFamily="34" charset="0"/>
              </a:rPr>
              <a:t>regular</a:t>
            </a:r>
            <a:r>
              <a:rPr lang="en-US" altLang="en-US" sz="22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dirty="0">
                <a:solidFill>
                  <a:srgbClr val="00305B"/>
                </a:solidFill>
                <a:latin typeface="Arial" panose="020B0604020202020204" pitchFamily="34" charset="0"/>
              </a:rPr>
              <a:t>basis</a:t>
            </a:r>
            <a:r>
              <a:rPr lang="en-US" altLang="en-US" sz="22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dirty="0">
                <a:solidFill>
                  <a:srgbClr val="00305B"/>
                </a:solidFill>
                <a:latin typeface="Arial" panose="020B0604020202020204" pitchFamily="34" charset="0"/>
              </a:rPr>
              <a:t>to</a:t>
            </a:r>
            <a:r>
              <a:rPr lang="en-US" altLang="en-US" sz="22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dirty="0">
                <a:solidFill>
                  <a:srgbClr val="00305B"/>
                </a:solidFill>
                <a:latin typeface="Arial" panose="020B0604020202020204" pitchFamily="34" charset="0"/>
              </a:rPr>
              <a:t>avoid</a:t>
            </a:r>
            <a:r>
              <a:rPr lang="en-US" altLang="en-US" sz="22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dirty="0">
                <a:solidFill>
                  <a:srgbClr val="00305B"/>
                </a:solidFill>
                <a:latin typeface="Arial" panose="020B0604020202020204" pitchFamily="34" charset="0"/>
              </a:rPr>
              <a:t>losing</a:t>
            </a:r>
            <a:r>
              <a:rPr lang="en-US" altLang="en-US" sz="22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dirty="0">
                <a:solidFill>
                  <a:srgbClr val="00305B"/>
                </a:solidFill>
                <a:latin typeface="Arial" panose="020B0604020202020204" pitchFamily="34" charset="0"/>
              </a:rPr>
              <a:t>work.</a:t>
            </a:r>
            <a:endParaRPr lang="en-US" altLang="en-US" sz="2200" dirty="0">
              <a:latin typeface="Arial" panose="020B0604020202020204" pitchFamily="34" charset="0"/>
            </a:endParaRPr>
          </a:p>
          <a:p>
            <a:pPr eaLnBrk="1" hangingPunct="1">
              <a:lnSpc>
                <a:spcPts val="2125"/>
              </a:lnSpc>
              <a:spcBef>
                <a:spcPts val="1175"/>
              </a:spcBef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US" altLang="en-US" sz="2200" dirty="0">
                <a:solidFill>
                  <a:srgbClr val="00305B"/>
                </a:solidFill>
                <a:latin typeface="Arial" panose="020B0604020202020204" pitchFamily="34" charset="0"/>
              </a:rPr>
              <a:t>We</a:t>
            </a:r>
            <a:r>
              <a:rPr lang="en-US" altLang="en-US" sz="22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dirty="0">
                <a:solidFill>
                  <a:srgbClr val="00305B"/>
                </a:solidFill>
                <a:latin typeface="Arial" panose="020B0604020202020204" pitchFamily="34" charset="0"/>
              </a:rPr>
              <a:t>may</a:t>
            </a:r>
            <a:r>
              <a:rPr lang="en-US" altLang="en-US" sz="22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dirty="0">
                <a:solidFill>
                  <a:srgbClr val="00305B"/>
                </a:solidFill>
                <a:latin typeface="Arial" panose="020B0604020202020204" pitchFamily="34" charset="0"/>
              </a:rPr>
              <a:t>return</a:t>
            </a:r>
            <a:r>
              <a:rPr lang="en-US" altLang="en-US" sz="22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dirty="0">
                <a:solidFill>
                  <a:srgbClr val="00305B"/>
                </a:solidFill>
                <a:latin typeface="Arial" panose="020B0604020202020204" pitchFamily="34" charset="0"/>
              </a:rPr>
              <a:t>a</a:t>
            </a:r>
            <a:r>
              <a:rPr lang="en-US" altLang="en-US" sz="22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dirty="0">
                <a:solidFill>
                  <a:srgbClr val="00305B"/>
                </a:solidFill>
                <a:latin typeface="Arial" panose="020B0604020202020204" pitchFamily="34" charset="0"/>
              </a:rPr>
              <a:t>report</a:t>
            </a:r>
            <a:r>
              <a:rPr lang="en-US" altLang="en-US" sz="22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dirty="0">
                <a:solidFill>
                  <a:srgbClr val="00305B"/>
                </a:solidFill>
                <a:latin typeface="Arial" panose="020B0604020202020204" pitchFamily="34" charset="0"/>
              </a:rPr>
              <a:t>if</a:t>
            </a:r>
            <a:r>
              <a:rPr lang="en-US" altLang="en-US" sz="22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dirty="0">
                <a:solidFill>
                  <a:srgbClr val="00305B"/>
                </a:solidFill>
                <a:latin typeface="Arial" panose="020B0604020202020204" pitchFamily="34" charset="0"/>
              </a:rPr>
              <a:t>more</a:t>
            </a:r>
            <a:r>
              <a:rPr lang="en-US" altLang="en-US" sz="22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dirty="0">
                <a:solidFill>
                  <a:srgbClr val="00305B"/>
                </a:solidFill>
                <a:latin typeface="Arial" panose="020B0604020202020204" pitchFamily="34" charset="0"/>
              </a:rPr>
              <a:t>information</a:t>
            </a:r>
            <a:r>
              <a:rPr lang="en-US" altLang="en-US" sz="22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dirty="0">
                <a:solidFill>
                  <a:srgbClr val="00305B"/>
                </a:solidFill>
                <a:latin typeface="Arial" panose="020B0604020202020204" pitchFamily="34" charset="0"/>
              </a:rPr>
              <a:t>is</a:t>
            </a:r>
            <a:r>
              <a:rPr lang="en-US" altLang="en-US" sz="22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dirty="0">
                <a:solidFill>
                  <a:srgbClr val="00305B"/>
                </a:solidFill>
                <a:latin typeface="Arial" panose="020B0604020202020204" pitchFamily="34" charset="0"/>
              </a:rPr>
              <a:t>required</a:t>
            </a:r>
            <a:r>
              <a:rPr lang="en-US" altLang="en-US" sz="22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dirty="0">
                <a:solidFill>
                  <a:srgbClr val="00305B"/>
                </a:solidFill>
                <a:latin typeface="Arial" panose="020B0604020202020204" pitchFamily="34" charset="0"/>
              </a:rPr>
              <a:t>or</a:t>
            </a:r>
            <a:r>
              <a:rPr lang="en-US" altLang="en-US" sz="22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dirty="0">
                <a:solidFill>
                  <a:srgbClr val="00305B"/>
                </a:solidFill>
                <a:latin typeface="Arial" panose="020B0604020202020204" pitchFamily="34" charset="0"/>
              </a:rPr>
              <a:t>if</a:t>
            </a:r>
            <a:r>
              <a:rPr lang="en-US" altLang="en-US" sz="22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dirty="0">
                <a:solidFill>
                  <a:srgbClr val="00305B"/>
                </a:solidFill>
                <a:latin typeface="Arial" panose="020B0604020202020204" pitchFamily="34" charset="0"/>
              </a:rPr>
              <a:t>a</a:t>
            </a:r>
            <a:r>
              <a:rPr lang="en-US" altLang="en-US" sz="22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dirty="0">
                <a:solidFill>
                  <a:srgbClr val="00305B"/>
                </a:solidFill>
                <a:latin typeface="Arial" panose="020B0604020202020204" pitchFamily="34" charset="0"/>
              </a:rPr>
              <a:t>statement</a:t>
            </a:r>
            <a:r>
              <a:rPr lang="en-US" altLang="en-US" sz="22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dirty="0">
                <a:solidFill>
                  <a:srgbClr val="00305B"/>
                </a:solidFill>
                <a:latin typeface="Arial" panose="020B0604020202020204" pitchFamily="34" charset="0"/>
              </a:rPr>
              <a:t>is</a:t>
            </a:r>
            <a:r>
              <a:rPr lang="en-US" altLang="en-US" sz="22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dirty="0">
                <a:solidFill>
                  <a:srgbClr val="00305B"/>
                </a:solidFill>
                <a:latin typeface="Arial" panose="020B0604020202020204" pitchFamily="34" charset="0"/>
              </a:rPr>
              <a:t>unclear.</a:t>
            </a:r>
            <a:endParaRPr lang="en-US" altLang="en-US" sz="2200" dirty="0">
              <a:latin typeface="Arial" panose="020B0604020202020204" pitchFamily="34" charset="0"/>
            </a:endParaRPr>
          </a:p>
          <a:p>
            <a:pPr eaLnBrk="1" hangingPunct="1">
              <a:spcBef>
                <a:spcPts val="675"/>
              </a:spcBef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US" altLang="en-US" sz="2200" u="sng" dirty="0">
                <a:solidFill>
                  <a:srgbClr val="0000FF"/>
                </a:solidFill>
                <a:latin typeface="Arial" panose="020B0604020202020204" pitchFamily="34" charset="0"/>
                <a:hlinkClick r:id="rId3"/>
              </a:rPr>
              <a:t>external@brunel.ac.uk</a:t>
            </a:r>
            <a:endParaRPr lang="en-US" altLang="en-US" sz="22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29FE3CCF-6EEB-4D8A-A3AB-64A2481BA1CB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marL="127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sz="2800" spc="-15" dirty="0"/>
              <a:t>Scruti</a:t>
            </a:r>
            <a:r>
              <a:rPr sz="2800" spc="5" dirty="0"/>
              <a:t>n</a:t>
            </a:r>
            <a:r>
              <a:rPr sz="2800" spc="-20" dirty="0"/>
              <a:t>y</a:t>
            </a:r>
            <a:r>
              <a:rPr sz="2800" spc="-10" dirty="0">
                <a:latin typeface="Times New Roman"/>
                <a:cs typeface="Times New Roman"/>
              </a:rPr>
              <a:t> </a:t>
            </a:r>
            <a:r>
              <a:rPr sz="2800" spc="-25" dirty="0"/>
              <a:t>o</a:t>
            </a:r>
            <a:r>
              <a:rPr sz="2800" spc="-10" dirty="0"/>
              <a:t>f</a:t>
            </a:r>
            <a:r>
              <a:rPr sz="2800" spc="70" dirty="0">
                <a:latin typeface="Times New Roman"/>
                <a:cs typeface="Times New Roman"/>
              </a:rPr>
              <a:t> </a:t>
            </a:r>
            <a:r>
              <a:rPr sz="2800" spc="-15" dirty="0"/>
              <a:t>Exte</a:t>
            </a:r>
            <a:r>
              <a:rPr sz="2800" spc="-20" dirty="0"/>
              <a:t>r</a:t>
            </a:r>
            <a:r>
              <a:rPr sz="2800" spc="-15" dirty="0"/>
              <a:t>n</a:t>
            </a:r>
            <a:r>
              <a:rPr sz="2800" spc="-25" dirty="0"/>
              <a:t>a</a:t>
            </a:r>
            <a:r>
              <a:rPr sz="2800" spc="-10" dirty="0"/>
              <a:t>l</a:t>
            </a:r>
            <a:r>
              <a:rPr sz="2800" spc="45" dirty="0">
                <a:latin typeface="Times New Roman"/>
                <a:cs typeface="Times New Roman"/>
              </a:rPr>
              <a:t> </a:t>
            </a:r>
            <a:r>
              <a:rPr sz="2800" spc="-20" dirty="0"/>
              <a:t>Examiner</a:t>
            </a:r>
            <a:r>
              <a:rPr sz="2800" spc="45" dirty="0">
                <a:latin typeface="Times New Roman"/>
                <a:cs typeface="Times New Roman"/>
              </a:rPr>
              <a:t> </a:t>
            </a:r>
            <a:r>
              <a:rPr sz="2800" spc="-40" dirty="0"/>
              <a:t>R</a:t>
            </a:r>
            <a:r>
              <a:rPr sz="2800" spc="-25" dirty="0"/>
              <a:t>e</a:t>
            </a:r>
            <a:r>
              <a:rPr sz="2800" spc="-35" dirty="0"/>
              <a:t>p</a:t>
            </a:r>
            <a:r>
              <a:rPr sz="2800" spc="-20" dirty="0"/>
              <a:t>o</a:t>
            </a:r>
            <a:r>
              <a:rPr sz="2800" spc="-30" dirty="0"/>
              <a:t>r</a:t>
            </a:r>
            <a:r>
              <a:rPr sz="2800" spc="-15" dirty="0"/>
              <a:t>ts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4" name="object 4">
            <a:extLst>
              <a:ext uri="{FF2B5EF4-FFF2-40B4-BE49-F238E27FC236}">
                <a16:creationId xmlns:a16="http://schemas.microsoft.com/office/drawing/2014/main" id="{8C010E46-97F9-4CB5-AE9E-7CBAFED1E93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 vert="horz" rtlCol="0"/>
          <a:lstStyle/>
          <a:p>
            <a:pPr>
              <a:defRPr/>
            </a:pPr>
            <a:r>
              <a:t>Brunel</a:t>
            </a:r>
            <a:r>
              <a:rPr>
                <a:latin typeface="Times New Roman"/>
                <a:cs typeface="Times New Roman"/>
              </a:rPr>
              <a:t>  </a:t>
            </a:r>
            <a:r>
              <a:rPr spc="-5"/>
              <a:t>Un</a:t>
            </a:r>
            <a:r>
              <a:rPr spc="5"/>
              <a:t>i</a:t>
            </a:r>
            <a:r>
              <a:rPr spc="-10"/>
              <a:t>v</a:t>
            </a:r>
            <a:r>
              <a:t>er</a:t>
            </a:r>
            <a:r>
              <a:rPr spc="-10"/>
              <a:t>s</a:t>
            </a:r>
            <a:r>
              <a:t>i</a:t>
            </a:r>
            <a:r>
              <a:rPr spc="-5"/>
              <a:t>ty</a:t>
            </a:r>
            <a:r>
              <a:rPr>
                <a:latin typeface="Times New Roman"/>
                <a:cs typeface="Times New Roman"/>
              </a:rPr>
              <a:t> </a:t>
            </a:r>
            <a:r>
              <a:rPr spc="-90">
                <a:latin typeface="Times New Roman"/>
                <a:cs typeface="Times New Roman"/>
              </a:rPr>
              <a:t> </a:t>
            </a:r>
            <a:r>
              <a:rPr spc="-10"/>
              <a:t>London</a:t>
            </a:r>
          </a:p>
        </p:txBody>
      </p:sp>
      <p:sp>
        <p:nvSpPr>
          <p:cNvPr id="113668" name="object 3">
            <a:extLst>
              <a:ext uri="{FF2B5EF4-FFF2-40B4-BE49-F238E27FC236}">
                <a16:creationId xmlns:a16="http://schemas.microsoft.com/office/drawing/2014/main" id="{EC6D34E0-E352-4A25-AB7E-333A4F4E6A5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1371600"/>
            <a:ext cx="7662862" cy="33470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marL="127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ts val="2863"/>
              </a:lnSpc>
            </a:pP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External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Examiner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Reports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are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reviewed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by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the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following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staff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before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a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formal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response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is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published:</a:t>
            </a:r>
            <a:endParaRPr lang="en-US" altLang="en-US" sz="2400" dirty="0">
              <a:latin typeface="Arial" panose="020B0604020202020204" pitchFamily="34" charset="0"/>
            </a:endParaRPr>
          </a:p>
          <a:p>
            <a:pPr eaLnBrk="1" hangingPunct="1">
              <a:spcBef>
                <a:spcPts val="1125"/>
              </a:spcBef>
              <a:buClr>
                <a:srgbClr val="BC0E34"/>
              </a:buClr>
              <a:buFont typeface="Arial" panose="020B0604020202020204" pitchFamily="34" charset="0"/>
              <a:buAutoNum type="arabicPeriod"/>
            </a:pPr>
            <a:r>
              <a:rPr lang="en-US" altLang="en-US" sz="2400" dirty="0" err="1">
                <a:solidFill>
                  <a:srgbClr val="00305B"/>
                </a:solidFill>
                <a:latin typeface="Arial" panose="020B0604020202020204" pitchFamily="34" charset="0"/>
              </a:rPr>
              <a:t>Programme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lead</a:t>
            </a:r>
            <a:endParaRPr lang="en-US" altLang="en-US" sz="2400" dirty="0">
              <a:latin typeface="Arial" panose="020B0604020202020204" pitchFamily="34" charset="0"/>
            </a:endParaRPr>
          </a:p>
          <a:p>
            <a:pPr eaLnBrk="1" hangingPunct="1">
              <a:spcBef>
                <a:spcPts val="1188"/>
              </a:spcBef>
              <a:buClr>
                <a:srgbClr val="BC0E34"/>
              </a:buClr>
              <a:buFont typeface="Arial" panose="020B0604020202020204" pitchFamily="34" charset="0"/>
              <a:buAutoNum type="arabicPeriod"/>
            </a:pP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 Vice Dean-Education</a:t>
            </a:r>
            <a:endParaRPr lang="en-US" altLang="en-US" sz="2400" dirty="0">
              <a:latin typeface="Arial" panose="020B0604020202020204" pitchFamily="34" charset="0"/>
            </a:endParaRPr>
          </a:p>
          <a:p>
            <a:pPr eaLnBrk="1" hangingPunct="1">
              <a:spcBef>
                <a:spcPts val="1200"/>
              </a:spcBef>
              <a:buClr>
                <a:srgbClr val="BC0E34"/>
              </a:buClr>
              <a:buFont typeface="Arial" panose="020B0604020202020204" pitchFamily="34" charset="0"/>
              <a:buAutoNum type="arabicPeriod"/>
            </a:pP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Quality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Assurance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Manager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for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the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College</a:t>
            </a:r>
            <a:endParaRPr lang="en-US" altLang="en-US" sz="2400" dirty="0">
              <a:latin typeface="Arial" panose="020B0604020202020204" pitchFamily="34" charset="0"/>
            </a:endParaRPr>
          </a:p>
          <a:p>
            <a:pPr eaLnBrk="1" hangingPunct="1">
              <a:spcBef>
                <a:spcPts val="1200"/>
              </a:spcBef>
              <a:buClr>
                <a:srgbClr val="BC0E34"/>
              </a:buClr>
              <a:buFont typeface="Arial" panose="020B0604020202020204" pitchFamily="34" charset="0"/>
              <a:buAutoNum type="arabicPeriod"/>
            </a:pP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Head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of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Quality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Assurance</a:t>
            </a:r>
            <a:endParaRPr lang="en-US" altLang="en-US" sz="2400" dirty="0">
              <a:latin typeface="Arial" panose="020B0604020202020204" pitchFamily="34" charset="0"/>
            </a:endParaRPr>
          </a:p>
          <a:p>
            <a:pPr eaLnBrk="1" hangingPunct="1">
              <a:spcBef>
                <a:spcPts val="1200"/>
              </a:spcBef>
              <a:buClr>
                <a:srgbClr val="BC0E34"/>
              </a:buClr>
              <a:buFont typeface="Arial" panose="020B0604020202020204" pitchFamily="34" charset="0"/>
              <a:buAutoNum type="arabicPeriod"/>
            </a:pP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Pro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Vice-Chancellor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Education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if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appropriate</a:t>
            </a:r>
            <a:endParaRPr lang="en-US" altLang="en-US" sz="24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757DE276-7971-49BA-B786-0B67910B19F6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marL="127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sz="2800" spc="-25" dirty="0"/>
              <a:t>Acc</a:t>
            </a:r>
            <a:r>
              <a:rPr sz="2800" spc="-10" dirty="0"/>
              <a:t>e</a:t>
            </a:r>
            <a:r>
              <a:rPr sz="2800" spc="-25" dirty="0"/>
              <a:t>s</a:t>
            </a:r>
            <a:r>
              <a:rPr sz="2800" spc="-15" dirty="0"/>
              <a:t>s</a:t>
            </a:r>
            <a:r>
              <a:rPr sz="2800" spc="-20" dirty="0"/>
              <a:t>ing</a:t>
            </a:r>
            <a:r>
              <a:rPr sz="2800" spc="65" dirty="0">
                <a:latin typeface="Times New Roman"/>
                <a:cs typeface="Times New Roman"/>
              </a:rPr>
              <a:t> </a:t>
            </a:r>
            <a:r>
              <a:rPr sz="2800" spc="-25" dirty="0"/>
              <a:t>Univ</a:t>
            </a:r>
            <a:r>
              <a:rPr sz="2800" spc="-5" dirty="0"/>
              <a:t>e</a:t>
            </a:r>
            <a:r>
              <a:rPr sz="2800" spc="-20" dirty="0"/>
              <a:t>r</a:t>
            </a:r>
            <a:r>
              <a:rPr sz="2800" spc="-15" dirty="0"/>
              <a:t>s</a:t>
            </a:r>
            <a:r>
              <a:rPr sz="2800" spc="-10" dirty="0"/>
              <a:t>i</a:t>
            </a:r>
            <a:r>
              <a:rPr sz="2800" dirty="0"/>
              <a:t>t</a:t>
            </a:r>
            <a:r>
              <a:rPr sz="2800" spc="-20" dirty="0"/>
              <a:t>y</a:t>
            </a:r>
            <a:r>
              <a:rPr sz="2800" spc="10" dirty="0">
                <a:latin typeface="Times New Roman"/>
                <a:cs typeface="Times New Roman"/>
              </a:rPr>
              <a:t> </a:t>
            </a:r>
            <a:r>
              <a:rPr sz="2800" spc="-20" dirty="0"/>
              <a:t>S</a:t>
            </a:r>
            <a:r>
              <a:rPr sz="2800" spc="-60" dirty="0"/>
              <a:t>y</a:t>
            </a:r>
            <a:r>
              <a:rPr sz="2800" spc="-20" dirty="0"/>
              <a:t>ste</a:t>
            </a:r>
            <a:r>
              <a:rPr sz="2800" spc="-50" dirty="0"/>
              <a:t>m</a:t>
            </a:r>
            <a:r>
              <a:rPr sz="2800" spc="-20" dirty="0"/>
              <a:t>s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4" name="object 4">
            <a:extLst>
              <a:ext uri="{FF2B5EF4-FFF2-40B4-BE49-F238E27FC236}">
                <a16:creationId xmlns:a16="http://schemas.microsoft.com/office/drawing/2014/main" id="{E45026E0-B6D7-4EA9-87E2-0CAED7165B27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 vert="horz" rtlCol="0"/>
          <a:lstStyle/>
          <a:p>
            <a:pPr>
              <a:defRPr/>
            </a:pPr>
            <a:r>
              <a:t>Brunel</a:t>
            </a:r>
            <a:r>
              <a:rPr>
                <a:latin typeface="Times New Roman"/>
                <a:cs typeface="Times New Roman"/>
              </a:rPr>
              <a:t>  </a:t>
            </a:r>
            <a:r>
              <a:rPr spc="-5"/>
              <a:t>Un</a:t>
            </a:r>
            <a:r>
              <a:rPr spc="5"/>
              <a:t>i</a:t>
            </a:r>
            <a:r>
              <a:rPr spc="-10"/>
              <a:t>v</a:t>
            </a:r>
            <a:r>
              <a:t>er</a:t>
            </a:r>
            <a:r>
              <a:rPr spc="-10"/>
              <a:t>s</a:t>
            </a:r>
            <a:r>
              <a:t>i</a:t>
            </a:r>
            <a:r>
              <a:rPr spc="-5"/>
              <a:t>ty</a:t>
            </a:r>
            <a:r>
              <a:rPr>
                <a:latin typeface="Times New Roman"/>
                <a:cs typeface="Times New Roman"/>
              </a:rPr>
              <a:t> </a:t>
            </a:r>
            <a:r>
              <a:rPr spc="-90">
                <a:latin typeface="Times New Roman"/>
                <a:cs typeface="Times New Roman"/>
              </a:rPr>
              <a:t> </a:t>
            </a:r>
            <a:r>
              <a:rPr spc="-10"/>
              <a:t>London</a:t>
            </a:r>
          </a:p>
        </p:txBody>
      </p:sp>
      <p:sp>
        <p:nvSpPr>
          <p:cNvPr id="115716" name="object 3">
            <a:extLst>
              <a:ext uri="{FF2B5EF4-FFF2-40B4-BE49-F238E27FC236}">
                <a16:creationId xmlns:a16="http://schemas.microsoft.com/office/drawing/2014/main" id="{AD62D2DA-ABA9-4543-97D6-A7AAD9B9B1F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3688" y="1814513"/>
            <a:ext cx="7680325" cy="4073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marL="357188" indent="-344488">
              <a:tabLst>
                <a:tab pos="358775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tabLst>
                <a:tab pos="358775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tabLst>
                <a:tab pos="358775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tabLst>
                <a:tab pos="358775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tabLst>
                <a:tab pos="358775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58775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58775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58775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58775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ts val="2575"/>
              </a:lnSpc>
              <a:buClr>
                <a:srgbClr val="BC0E34"/>
              </a:buClr>
              <a:buFont typeface="Arial" panose="020B0604020202020204" pitchFamily="34" charset="0"/>
              <a:buChar char="•"/>
            </a:pPr>
            <a:r>
              <a:rPr lang="en-US" altLang="en-US" sz="2400">
                <a:solidFill>
                  <a:srgbClr val="00305B"/>
                </a:solidFill>
                <a:latin typeface="Arial" panose="020B0604020202020204" pitchFamily="34" charset="0"/>
              </a:rPr>
              <a:t>To</a:t>
            </a:r>
            <a:r>
              <a:rPr lang="en-US" altLang="en-US" sz="24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>
                <a:solidFill>
                  <a:srgbClr val="00305B"/>
                </a:solidFill>
                <a:latin typeface="Arial" panose="020B0604020202020204" pitchFamily="34" charset="0"/>
              </a:rPr>
              <a:t>access</a:t>
            </a:r>
            <a:r>
              <a:rPr lang="en-US" altLang="en-US" sz="24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>
                <a:solidFill>
                  <a:srgbClr val="00305B"/>
                </a:solidFill>
                <a:latin typeface="Arial" panose="020B0604020202020204" pitchFamily="34" charset="0"/>
              </a:rPr>
              <a:t>the</a:t>
            </a:r>
            <a:r>
              <a:rPr lang="en-US" altLang="en-US" sz="24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>
                <a:solidFill>
                  <a:srgbClr val="00305B"/>
                </a:solidFill>
                <a:latin typeface="Arial" panose="020B0604020202020204" pitchFamily="34" charset="0"/>
              </a:rPr>
              <a:t>University</a:t>
            </a:r>
            <a:r>
              <a:rPr lang="en-US" altLang="en-US" sz="24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>
                <a:solidFill>
                  <a:srgbClr val="00305B"/>
                </a:solidFill>
                <a:latin typeface="Arial" panose="020B0604020202020204" pitchFamily="34" charset="0"/>
              </a:rPr>
              <a:t>intranet,</a:t>
            </a:r>
            <a:r>
              <a:rPr lang="en-US" altLang="en-US" sz="24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>
                <a:solidFill>
                  <a:srgbClr val="00305B"/>
                </a:solidFill>
                <a:latin typeface="Arial" panose="020B0604020202020204" pitchFamily="34" charset="0"/>
              </a:rPr>
              <a:t>you</a:t>
            </a:r>
            <a:r>
              <a:rPr lang="en-US" altLang="en-US" sz="24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>
                <a:solidFill>
                  <a:srgbClr val="00305B"/>
                </a:solidFill>
                <a:latin typeface="Arial" panose="020B0604020202020204" pitchFamily="34" charset="0"/>
              </a:rPr>
              <a:t>will</a:t>
            </a:r>
            <a:r>
              <a:rPr lang="en-US" altLang="en-US" sz="24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>
                <a:solidFill>
                  <a:srgbClr val="00305B"/>
                </a:solidFill>
                <a:latin typeface="Arial" panose="020B0604020202020204" pitchFamily="34" charset="0"/>
              </a:rPr>
              <a:t>need</a:t>
            </a:r>
            <a:r>
              <a:rPr lang="en-US" altLang="en-US" sz="24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>
                <a:solidFill>
                  <a:srgbClr val="00305B"/>
                </a:solidFill>
                <a:latin typeface="Arial" panose="020B0604020202020204" pitchFamily="34" charset="0"/>
              </a:rPr>
              <a:t>your</a:t>
            </a:r>
            <a:r>
              <a:rPr lang="en-US" altLang="en-US" sz="24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>
                <a:solidFill>
                  <a:srgbClr val="00305B"/>
                </a:solidFill>
                <a:latin typeface="Arial" panose="020B0604020202020204" pitchFamily="34" charset="0"/>
              </a:rPr>
              <a:t>account</a:t>
            </a:r>
            <a:r>
              <a:rPr lang="en-US" altLang="en-US" sz="24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>
                <a:solidFill>
                  <a:srgbClr val="00305B"/>
                </a:solidFill>
                <a:latin typeface="Arial" panose="020B0604020202020204" pitchFamily="34" charset="0"/>
              </a:rPr>
              <a:t>login</a:t>
            </a:r>
            <a:r>
              <a:rPr lang="en-US" altLang="en-US" sz="24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>
                <a:solidFill>
                  <a:srgbClr val="00305B"/>
                </a:solidFill>
                <a:latin typeface="Arial" panose="020B0604020202020204" pitchFamily="34" charset="0"/>
              </a:rPr>
              <a:t>(sent</a:t>
            </a:r>
            <a:r>
              <a:rPr lang="en-US" altLang="en-US" sz="24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>
                <a:solidFill>
                  <a:srgbClr val="00305B"/>
                </a:solidFill>
                <a:latin typeface="Arial" panose="020B0604020202020204" pitchFamily="34" charset="0"/>
              </a:rPr>
              <a:t>on</a:t>
            </a:r>
            <a:r>
              <a:rPr lang="en-US" altLang="en-US" sz="24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>
                <a:solidFill>
                  <a:srgbClr val="00305B"/>
                </a:solidFill>
                <a:latin typeface="Arial" panose="020B0604020202020204" pitchFamily="34" charset="0"/>
              </a:rPr>
              <a:t>appointment).</a:t>
            </a:r>
            <a:endParaRPr lang="en-US" altLang="en-US" sz="2400">
              <a:latin typeface="Arial" panose="020B0604020202020204" pitchFamily="34" charset="0"/>
            </a:endParaRPr>
          </a:p>
          <a:p>
            <a:pPr eaLnBrk="1" hangingPunct="1">
              <a:lnSpc>
                <a:spcPct val="89000"/>
              </a:lnSpc>
              <a:spcBef>
                <a:spcPts val="1188"/>
              </a:spcBef>
              <a:buClr>
                <a:srgbClr val="BC0E34"/>
              </a:buClr>
              <a:buFont typeface="Arial" panose="020B0604020202020204" pitchFamily="34" charset="0"/>
              <a:buChar char="•"/>
            </a:pPr>
            <a:r>
              <a:rPr lang="en-US" altLang="en-US" sz="2400">
                <a:solidFill>
                  <a:srgbClr val="00305B"/>
                </a:solidFill>
                <a:latin typeface="Arial" panose="020B0604020202020204" pitchFamily="34" charset="0"/>
              </a:rPr>
              <a:t>If</a:t>
            </a:r>
            <a:r>
              <a:rPr lang="en-US" altLang="en-US" sz="24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>
                <a:solidFill>
                  <a:srgbClr val="00305B"/>
                </a:solidFill>
                <a:latin typeface="Arial" panose="020B0604020202020204" pitchFamily="34" charset="0"/>
              </a:rPr>
              <a:t>you</a:t>
            </a:r>
            <a:r>
              <a:rPr lang="en-US" altLang="en-US" sz="24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>
                <a:solidFill>
                  <a:srgbClr val="00305B"/>
                </a:solidFill>
                <a:latin typeface="Arial" panose="020B0604020202020204" pitchFamily="34" charset="0"/>
              </a:rPr>
              <a:t>need</a:t>
            </a:r>
            <a:r>
              <a:rPr lang="en-US" altLang="en-US" sz="24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>
                <a:solidFill>
                  <a:srgbClr val="00305B"/>
                </a:solidFill>
                <a:latin typeface="Arial" panose="020B0604020202020204" pitchFamily="34" charset="0"/>
              </a:rPr>
              <a:t>to</a:t>
            </a:r>
            <a:r>
              <a:rPr lang="en-US" altLang="en-US" sz="24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>
                <a:solidFill>
                  <a:srgbClr val="00305B"/>
                </a:solidFill>
                <a:latin typeface="Arial" panose="020B0604020202020204" pitchFamily="34" charset="0"/>
              </a:rPr>
              <a:t>reset</a:t>
            </a:r>
            <a:r>
              <a:rPr lang="en-US" altLang="en-US" sz="24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>
                <a:solidFill>
                  <a:srgbClr val="00305B"/>
                </a:solidFill>
                <a:latin typeface="Arial" panose="020B0604020202020204" pitchFamily="34" charset="0"/>
              </a:rPr>
              <a:t>your</a:t>
            </a:r>
            <a:r>
              <a:rPr lang="en-US" altLang="en-US" sz="24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>
                <a:solidFill>
                  <a:srgbClr val="00305B"/>
                </a:solidFill>
                <a:latin typeface="Arial" panose="020B0604020202020204" pitchFamily="34" charset="0"/>
              </a:rPr>
              <a:t>password</a:t>
            </a:r>
            <a:r>
              <a:rPr lang="en-US" altLang="en-US" sz="24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>
                <a:solidFill>
                  <a:srgbClr val="00305B"/>
                </a:solidFill>
                <a:latin typeface="Arial" panose="020B0604020202020204" pitchFamily="34" charset="0"/>
              </a:rPr>
              <a:t>at</a:t>
            </a:r>
            <a:r>
              <a:rPr lang="en-US" altLang="en-US" sz="24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>
                <a:solidFill>
                  <a:srgbClr val="00305B"/>
                </a:solidFill>
                <a:latin typeface="Arial" panose="020B0604020202020204" pitchFamily="34" charset="0"/>
              </a:rPr>
              <a:t>any</a:t>
            </a:r>
            <a:r>
              <a:rPr lang="en-US" altLang="en-US" sz="24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>
                <a:solidFill>
                  <a:srgbClr val="00305B"/>
                </a:solidFill>
                <a:latin typeface="Arial" panose="020B0604020202020204" pitchFamily="34" charset="0"/>
              </a:rPr>
              <a:t>time,</a:t>
            </a:r>
            <a:r>
              <a:rPr lang="en-US" altLang="en-US" sz="24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>
                <a:solidFill>
                  <a:srgbClr val="00305B"/>
                </a:solidFill>
                <a:latin typeface="Arial" panose="020B0604020202020204" pitchFamily="34" charset="0"/>
              </a:rPr>
              <a:t>please</a:t>
            </a:r>
            <a:r>
              <a:rPr lang="en-US" altLang="en-US" sz="24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>
                <a:solidFill>
                  <a:srgbClr val="00305B"/>
                </a:solidFill>
                <a:latin typeface="Arial" panose="020B0604020202020204" pitchFamily="34" charset="0"/>
              </a:rPr>
              <a:t>visit</a:t>
            </a:r>
            <a:r>
              <a:rPr lang="en-US" altLang="en-US" sz="24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u="sng">
                <a:solidFill>
                  <a:srgbClr val="00305B"/>
                </a:solidFill>
                <a:latin typeface="Arial" panose="020B0604020202020204" pitchFamily="34" charset="0"/>
              </a:rPr>
              <a:t>https://pwreset.brunel.ac.uk</a:t>
            </a:r>
            <a:r>
              <a:rPr lang="en-US" altLang="en-US" sz="24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>
                <a:solidFill>
                  <a:srgbClr val="00305B"/>
                </a:solidFill>
                <a:latin typeface="Arial" panose="020B0604020202020204" pitchFamily="34" charset="0"/>
              </a:rPr>
              <a:t>and</a:t>
            </a:r>
            <a:r>
              <a:rPr lang="en-US" altLang="en-US" sz="24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>
                <a:solidFill>
                  <a:srgbClr val="00305B"/>
                </a:solidFill>
                <a:latin typeface="Arial" panose="020B0604020202020204" pitchFamily="34" charset="0"/>
              </a:rPr>
              <a:t>enter</a:t>
            </a:r>
            <a:r>
              <a:rPr lang="en-US" altLang="en-US" sz="24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>
                <a:solidFill>
                  <a:srgbClr val="00305B"/>
                </a:solidFill>
                <a:latin typeface="Arial" panose="020B0604020202020204" pitchFamily="34" charset="0"/>
              </a:rPr>
              <a:t>ACADEMIC\USERNAME</a:t>
            </a:r>
            <a:r>
              <a:rPr lang="en-US" altLang="en-US" sz="24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>
                <a:solidFill>
                  <a:srgbClr val="00305B"/>
                </a:solidFill>
                <a:latin typeface="Arial" panose="020B0604020202020204" pitchFamily="34" charset="0"/>
              </a:rPr>
              <a:t>or</a:t>
            </a:r>
            <a:r>
              <a:rPr lang="en-US" altLang="en-US" sz="24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>
                <a:solidFill>
                  <a:srgbClr val="00305B"/>
                </a:solidFill>
                <a:latin typeface="Arial" panose="020B0604020202020204" pitchFamily="34" charset="0"/>
              </a:rPr>
              <a:t>ADMINISTRATION\USERNAME</a:t>
            </a:r>
            <a:r>
              <a:rPr lang="en-US" altLang="en-US" sz="24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>
                <a:solidFill>
                  <a:srgbClr val="00305B"/>
                </a:solidFill>
                <a:latin typeface="Arial" panose="020B0604020202020204" pitchFamily="34" charset="0"/>
              </a:rPr>
              <a:t>in</a:t>
            </a:r>
            <a:r>
              <a:rPr lang="en-US" altLang="en-US" sz="24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>
                <a:solidFill>
                  <a:srgbClr val="00305B"/>
                </a:solidFill>
                <a:latin typeface="Arial" panose="020B0604020202020204" pitchFamily="34" charset="0"/>
              </a:rPr>
              <a:t>the</a:t>
            </a:r>
            <a:r>
              <a:rPr lang="en-US" altLang="en-US" sz="24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>
                <a:solidFill>
                  <a:srgbClr val="00305B"/>
                </a:solidFill>
                <a:latin typeface="Arial" panose="020B0604020202020204" pitchFamily="34" charset="0"/>
              </a:rPr>
              <a:t>box.</a:t>
            </a:r>
            <a:r>
              <a:rPr lang="en-US" altLang="en-US" sz="24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>
                <a:solidFill>
                  <a:srgbClr val="00305B"/>
                </a:solidFill>
                <a:latin typeface="Arial" panose="020B0604020202020204" pitchFamily="34" charset="0"/>
              </a:rPr>
              <a:t>A</a:t>
            </a:r>
            <a:r>
              <a:rPr lang="en-US" altLang="en-US" sz="24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>
                <a:solidFill>
                  <a:srgbClr val="00305B"/>
                </a:solidFill>
                <a:latin typeface="Arial" panose="020B0604020202020204" pitchFamily="34" charset="0"/>
              </a:rPr>
              <a:t>code</a:t>
            </a:r>
            <a:r>
              <a:rPr lang="en-US" altLang="en-US" sz="24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>
                <a:solidFill>
                  <a:srgbClr val="00305B"/>
                </a:solidFill>
                <a:latin typeface="Arial" panose="020B0604020202020204" pitchFamily="34" charset="0"/>
              </a:rPr>
              <a:t>will</a:t>
            </a:r>
            <a:r>
              <a:rPr lang="en-US" altLang="en-US" sz="24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>
                <a:solidFill>
                  <a:srgbClr val="00305B"/>
                </a:solidFill>
                <a:latin typeface="Arial" panose="020B0604020202020204" pitchFamily="34" charset="0"/>
              </a:rPr>
              <a:t>then</a:t>
            </a:r>
            <a:r>
              <a:rPr lang="en-US" altLang="en-US" sz="24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>
                <a:solidFill>
                  <a:srgbClr val="00305B"/>
                </a:solidFill>
                <a:latin typeface="Arial" panose="020B0604020202020204" pitchFamily="34" charset="0"/>
              </a:rPr>
              <a:t>be</a:t>
            </a:r>
            <a:r>
              <a:rPr lang="en-US" altLang="en-US" sz="24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>
                <a:solidFill>
                  <a:srgbClr val="00305B"/>
                </a:solidFill>
                <a:latin typeface="Arial" panose="020B0604020202020204" pitchFamily="34" charset="0"/>
              </a:rPr>
              <a:t>sent</a:t>
            </a:r>
            <a:r>
              <a:rPr lang="en-US" altLang="en-US" sz="24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>
                <a:solidFill>
                  <a:srgbClr val="00305B"/>
                </a:solidFill>
                <a:latin typeface="Arial" panose="020B0604020202020204" pitchFamily="34" charset="0"/>
              </a:rPr>
              <a:t>to</a:t>
            </a:r>
            <a:r>
              <a:rPr lang="en-US" altLang="en-US" sz="24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>
                <a:solidFill>
                  <a:srgbClr val="00305B"/>
                </a:solidFill>
                <a:latin typeface="Arial" panose="020B0604020202020204" pitchFamily="34" charset="0"/>
              </a:rPr>
              <a:t>your</a:t>
            </a:r>
            <a:r>
              <a:rPr lang="en-US" altLang="en-US" sz="24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>
                <a:solidFill>
                  <a:srgbClr val="00305B"/>
                </a:solidFill>
                <a:latin typeface="Arial" panose="020B0604020202020204" pitchFamily="34" charset="0"/>
              </a:rPr>
              <a:t>personal</a:t>
            </a:r>
            <a:r>
              <a:rPr lang="en-US" altLang="en-US" sz="24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>
                <a:solidFill>
                  <a:srgbClr val="00305B"/>
                </a:solidFill>
                <a:latin typeface="Arial" panose="020B0604020202020204" pitchFamily="34" charset="0"/>
              </a:rPr>
              <a:t>email.</a:t>
            </a:r>
            <a:endParaRPr lang="en-US" altLang="en-US" sz="2400">
              <a:latin typeface="Arial" panose="020B0604020202020204" pitchFamily="34" charset="0"/>
            </a:endParaRPr>
          </a:p>
          <a:p>
            <a:pPr eaLnBrk="1" hangingPunct="1">
              <a:lnSpc>
                <a:spcPts val="2600"/>
              </a:lnSpc>
              <a:spcBef>
                <a:spcPts val="1300"/>
              </a:spcBef>
              <a:buClr>
                <a:srgbClr val="BC0E34"/>
              </a:buClr>
              <a:buFont typeface="Arial" panose="020B0604020202020204" pitchFamily="34" charset="0"/>
              <a:buChar char="•"/>
            </a:pPr>
            <a:r>
              <a:rPr lang="en-US" altLang="en-US" sz="2400">
                <a:solidFill>
                  <a:srgbClr val="00305B"/>
                </a:solidFill>
                <a:latin typeface="Arial" panose="020B0604020202020204" pitchFamily="34" charset="0"/>
              </a:rPr>
              <a:t>If</a:t>
            </a:r>
            <a:r>
              <a:rPr lang="en-US" altLang="en-US" sz="24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>
                <a:solidFill>
                  <a:srgbClr val="00305B"/>
                </a:solidFill>
                <a:latin typeface="Arial" panose="020B0604020202020204" pitchFamily="34" charset="0"/>
              </a:rPr>
              <a:t>you</a:t>
            </a:r>
            <a:r>
              <a:rPr lang="en-US" altLang="en-US" sz="24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>
                <a:solidFill>
                  <a:srgbClr val="00305B"/>
                </a:solidFill>
                <a:latin typeface="Arial" panose="020B0604020202020204" pitchFamily="34" charset="0"/>
              </a:rPr>
              <a:t>have</a:t>
            </a:r>
            <a:r>
              <a:rPr lang="en-US" altLang="en-US" sz="24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>
                <a:solidFill>
                  <a:srgbClr val="00305B"/>
                </a:solidFill>
                <a:latin typeface="Arial" panose="020B0604020202020204" pitchFamily="34" charset="0"/>
              </a:rPr>
              <a:t>any</a:t>
            </a:r>
            <a:r>
              <a:rPr lang="en-US" altLang="en-US" sz="24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>
                <a:solidFill>
                  <a:srgbClr val="00305B"/>
                </a:solidFill>
                <a:latin typeface="Arial" panose="020B0604020202020204" pitchFamily="34" charset="0"/>
              </a:rPr>
              <a:t>problems</a:t>
            </a:r>
            <a:r>
              <a:rPr lang="en-US" altLang="en-US" sz="24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>
                <a:solidFill>
                  <a:srgbClr val="00305B"/>
                </a:solidFill>
                <a:latin typeface="Arial" panose="020B0604020202020204" pitchFamily="34" charset="0"/>
              </a:rPr>
              <a:t>with</a:t>
            </a:r>
            <a:r>
              <a:rPr lang="en-US" altLang="en-US" sz="24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>
                <a:solidFill>
                  <a:srgbClr val="00305B"/>
                </a:solidFill>
                <a:latin typeface="Arial" panose="020B0604020202020204" pitchFamily="34" charset="0"/>
              </a:rPr>
              <a:t>passwords</a:t>
            </a:r>
            <a:r>
              <a:rPr lang="en-US" altLang="en-US" sz="24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>
                <a:solidFill>
                  <a:srgbClr val="00305B"/>
                </a:solidFill>
                <a:latin typeface="Arial" panose="020B0604020202020204" pitchFamily="34" charset="0"/>
              </a:rPr>
              <a:t>or</a:t>
            </a:r>
            <a:r>
              <a:rPr lang="en-US" altLang="en-US" sz="24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>
                <a:solidFill>
                  <a:srgbClr val="00305B"/>
                </a:solidFill>
                <a:latin typeface="Arial" panose="020B0604020202020204" pitchFamily="34" charset="0"/>
              </a:rPr>
              <a:t>general</a:t>
            </a:r>
            <a:r>
              <a:rPr lang="en-US" altLang="en-US" sz="24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>
                <a:solidFill>
                  <a:srgbClr val="00305B"/>
                </a:solidFill>
                <a:latin typeface="Arial" panose="020B0604020202020204" pitchFamily="34" charset="0"/>
              </a:rPr>
              <a:t>access</a:t>
            </a:r>
            <a:r>
              <a:rPr lang="en-US" altLang="en-US" sz="24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>
                <a:solidFill>
                  <a:srgbClr val="00305B"/>
                </a:solidFill>
                <a:latin typeface="Arial" panose="020B0604020202020204" pitchFamily="34" charset="0"/>
              </a:rPr>
              <a:t>please</a:t>
            </a:r>
            <a:r>
              <a:rPr lang="en-US" altLang="en-US" sz="24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>
                <a:solidFill>
                  <a:srgbClr val="00305B"/>
                </a:solidFill>
                <a:latin typeface="Arial" panose="020B0604020202020204" pitchFamily="34" charset="0"/>
              </a:rPr>
              <a:t>contact</a:t>
            </a:r>
            <a:r>
              <a:rPr lang="en-US" altLang="en-US" sz="24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u="sng">
                <a:solidFill>
                  <a:srgbClr val="00305B"/>
                </a:solidFill>
                <a:latin typeface="Arial" panose="020B0604020202020204" pitchFamily="34" charset="0"/>
                <a:hlinkClick r:id="rId3"/>
              </a:rPr>
              <a:t>external@brunel.ac.uk</a:t>
            </a:r>
            <a:r>
              <a:rPr lang="en-US" altLang="en-US" sz="2400">
                <a:solidFill>
                  <a:srgbClr val="00305B"/>
                </a:solidFill>
                <a:latin typeface="Arial" panose="020B0604020202020204" pitchFamily="34" charset="0"/>
                <a:hlinkClick r:id="rId3"/>
              </a:rPr>
              <a:t>.</a:t>
            </a:r>
            <a:endParaRPr lang="en-US" altLang="en-US" sz="2400">
              <a:latin typeface="Arial" panose="020B0604020202020204" pitchFamily="34" charset="0"/>
            </a:endParaRPr>
          </a:p>
          <a:p>
            <a:pPr eaLnBrk="1" hangingPunct="1">
              <a:lnSpc>
                <a:spcPts val="2575"/>
              </a:lnSpc>
              <a:spcBef>
                <a:spcPts val="1200"/>
              </a:spcBef>
              <a:buClr>
                <a:srgbClr val="BC0E34"/>
              </a:buClr>
              <a:buFont typeface="Arial" panose="020B0604020202020204" pitchFamily="34" charset="0"/>
              <a:buChar char="•"/>
            </a:pPr>
            <a:r>
              <a:rPr lang="en-US" altLang="en-US" sz="2400">
                <a:solidFill>
                  <a:srgbClr val="00305B"/>
                </a:solidFill>
                <a:latin typeface="Arial" panose="020B0604020202020204" pitchFamily="34" charset="0"/>
              </a:rPr>
              <a:t>Please</a:t>
            </a:r>
            <a:r>
              <a:rPr lang="en-US" altLang="en-US" sz="24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>
                <a:solidFill>
                  <a:srgbClr val="00305B"/>
                </a:solidFill>
                <a:latin typeface="Arial" panose="020B0604020202020204" pitchFamily="34" charset="0"/>
              </a:rPr>
              <a:t>contact</a:t>
            </a:r>
            <a:r>
              <a:rPr lang="en-US" altLang="en-US" sz="24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>
                <a:solidFill>
                  <a:srgbClr val="00305B"/>
                </a:solidFill>
                <a:latin typeface="Arial" panose="020B0604020202020204" pitchFamily="34" charset="0"/>
              </a:rPr>
              <a:t>the</a:t>
            </a:r>
            <a:r>
              <a:rPr lang="en-US" altLang="en-US" sz="24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>
                <a:solidFill>
                  <a:srgbClr val="00305B"/>
                </a:solidFill>
                <a:latin typeface="Arial" panose="020B0604020202020204" pitchFamily="34" charset="0"/>
              </a:rPr>
              <a:t>academic</a:t>
            </a:r>
            <a:r>
              <a:rPr lang="en-US" altLang="en-US" sz="24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>
                <a:solidFill>
                  <a:srgbClr val="00305B"/>
                </a:solidFill>
                <a:latin typeface="Arial" panose="020B0604020202020204" pitchFamily="34" charset="0"/>
              </a:rPr>
              <a:t>department</a:t>
            </a:r>
            <a:r>
              <a:rPr lang="en-US" altLang="en-US" sz="24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>
                <a:solidFill>
                  <a:srgbClr val="00305B"/>
                </a:solidFill>
                <a:latin typeface="Arial" panose="020B0604020202020204" pitchFamily="34" charset="0"/>
              </a:rPr>
              <a:t>regarding</a:t>
            </a:r>
            <a:r>
              <a:rPr lang="en-US" altLang="en-US" sz="24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>
                <a:solidFill>
                  <a:srgbClr val="00305B"/>
                </a:solidFill>
                <a:latin typeface="Arial" panose="020B0604020202020204" pitchFamily="34" charset="0"/>
              </a:rPr>
              <a:t>WISEflow</a:t>
            </a:r>
            <a:r>
              <a:rPr lang="en-US" altLang="en-US" sz="24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>
                <a:solidFill>
                  <a:srgbClr val="00305B"/>
                </a:solidFill>
                <a:latin typeface="Arial" panose="020B0604020202020204" pitchFamily="34" charset="0"/>
              </a:rPr>
              <a:t>queries.</a:t>
            </a:r>
            <a:endParaRPr lang="en-US" altLang="en-US" sz="2400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object 2">
            <a:extLst>
              <a:ext uri="{FF2B5EF4-FFF2-40B4-BE49-F238E27FC236}">
                <a16:creationId xmlns:a16="http://schemas.microsoft.com/office/drawing/2014/main" id="{EE682140-6F7D-4A4A-947C-C037DA1CDE0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6363" y="106363"/>
            <a:ext cx="1947862" cy="962025"/>
          </a:xfrm>
          <a:prstGeom prst="rect">
            <a:avLst/>
          </a:prstGeom>
          <a:blipFill dpi="0" rotWithShape="1">
            <a:blip r:embed="rId3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17763" name="object 3">
            <a:extLst>
              <a:ext uri="{FF2B5EF4-FFF2-40B4-BE49-F238E27FC236}">
                <a16:creationId xmlns:a16="http://schemas.microsoft.com/office/drawing/2014/main" id="{7B71C42C-2597-476C-8909-1A214E128535}"/>
              </a:ext>
            </a:extLst>
          </p:cNvPr>
          <p:cNvSpPr>
            <a:spLocks/>
          </p:cNvSpPr>
          <p:nvPr/>
        </p:nvSpPr>
        <p:spPr bwMode="auto">
          <a:xfrm>
            <a:off x="179388" y="188913"/>
            <a:ext cx="1801812" cy="792162"/>
          </a:xfrm>
          <a:custGeom>
            <a:avLst/>
            <a:gdLst>
              <a:gd name="T0" fmla="*/ 0 w 1801495"/>
              <a:gd name="T1" fmla="*/ 791637 h 792480"/>
              <a:gd name="T2" fmla="*/ 1801684 w 1801495"/>
              <a:gd name="T3" fmla="*/ 791637 h 792480"/>
              <a:gd name="T4" fmla="*/ 1801684 w 1801495"/>
              <a:gd name="T5" fmla="*/ 0 h 792480"/>
              <a:gd name="T6" fmla="*/ 0 w 1801495"/>
              <a:gd name="T7" fmla="*/ 0 h 792480"/>
              <a:gd name="T8" fmla="*/ 0 w 1801495"/>
              <a:gd name="T9" fmla="*/ 791637 h 79248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801495" h="792480">
                <a:moveTo>
                  <a:pt x="0" y="791955"/>
                </a:moveTo>
                <a:lnTo>
                  <a:pt x="1801367" y="791955"/>
                </a:lnTo>
                <a:lnTo>
                  <a:pt x="1801367" y="0"/>
                </a:lnTo>
                <a:lnTo>
                  <a:pt x="0" y="0"/>
                </a:lnTo>
                <a:lnTo>
                  <a:pt x="0" y="791955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en-GB"/>
          </a:p>
        </p:txBody>
      </p:sp>
      <p:sp>
        <p:nvSpPr>
          <p:cNvPr id="4" name="object 4">
            <a:extLst>
              <a:ext uri="{FF2B5EF4-FFF2-40B4-BE49-F238E27FC236}">
                <a16:creationId xmlns:a16="http://schemas.microsoft.com/office/drawing/2014/main" id="{B7A60A30-468E-4C35-AE8B-EA39009124D7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 tIns="86678" rtlCol="0"/>
          <a:lstStyle/>
          <a:p>
            <a:pPr marL="106426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dirty="0"/>
              <a:t>Further</a:t>
            </a:r>
            <a:r>
              <a:rPr spc="70" dirty="0">
                <a:latin typeface="Times New Roman"/>
                <a:cs typeface="Times New Roman"/>
              </a:rPr>
              <a:t> </a:t>
            </a:r>
            <a:r>
              <a:rPr spc="-30" dirty="0"/>
              <a:t>suppor</a:t>
            </a:r>
            <a:r>
              <a:rPr spc="-15" dirty="0"/>
              <a:t>t</a:t>
            </a:r>
            <a:r>
              <a:rPr spc="80" dirty="0">
                <a:latin typeface="Times New Roman"/>
                <a:cs typeface="Times New Roman"/>
              </a:rPr>
              <a:t> </a:t>
            </a:r>
            <a:r>
              <a:rPr spc="-5" dirty="0"/>
              <a:t>r</a:t>
            </a:r>
            <a:r>
              <a:rPr spc="-20" dirty="0"/>
              <a:t>e</a:t>
            </a:r>
            <a:r>
              <a:rPr spc="-25" dirty="0"/>
              <a:t>s</a:t>
            </a:r>
            <a:r>
              <a:rPr spc="-50" dirty="0"/>
              <a:t>o</a:t>
            </a:r>
            <a:r>
              <a:rPr spc="-40" dirty="0"/>
              <a:t>u</a:t>
            </a:r>
            <a:r>
              <a:rPr spc="-5" dirty="0"/>
              <a:t>r</a:t>
            </a:r>
            <a:r>
              <a:rPr spc="-20" dirty="0"/>
              <a:t>c</a:t>
            </a:r>
            <a:r>
              <a:rPr spc="-5" dirty="0"/>
              <a:t>es</a:t>
            </a:r>
          </a:p>
        </p:txBody>
      </p:sp>
      <p:sp>
        <p:nvSpPr>
          <p:cNvPr id="117765" name="object 5">
            <a:extLst>
              <a:ext uri="{FF2B5EF4-FFF2-40B4-BE49-F238E27FC236}">
                <a16:creationId xmlns:a16="http://schemas.microsoft.com/office/drawing/2014/main" id="{96EAE5CD-3804-4826-B017-0F8CDD59B42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1950" y="1338263"/>
            <a:ext cx="7377113" cy="4541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marL="127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ts val="2388"/>
              </a:lnSpc>
            </a:pPr>
            <a:r>
              <a:rPr lang="en-US" altLang="en-US" sz="2000">
                <a:solidFill>
                  <a:srgbClr val="00305B"/>
                </a:solidFill>
                <a:latin typeface="Arial" panose="020B0604020202020204" pitchFamily="34" charset="0"/>
              </a:rPr>
              <a:t>Guidance</a:t>
            </a:r>
            <a:r>
              <a:rPr lang="en-US" altLang="en-US" sz="20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>
                <a:solidFill>
                  <a:srgbClr val="00305B"/>
                </a:solidFill>
                <a:latin typeface="Arial" panose="020B0604020202020204" pitchFamily="34" charset="0"/>
              </a:rPr>
              <a:t>and</a:t>
            </a:r>
            <a:r>
              <a:rPr lang="en-US" altLang="en-US" sz="20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>
                <a:solidFill>
                  <a:srgbClr val="00305B"/>
                </a:solidFill>
                <a:latin typeface="Arial" panose="020B0604020202020204" pitchFamily="34" charset="0"/>
              </a:rPr>
              <a:t>resources</a:t>
            </a:r>
            <a:r>
              <a:rPr lang="en-US" altLang="en-US" sz="20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>
                <a:solidFill>
                  <a:srgbClr val="00305B"/>
                </a:solidFill>
                <a:latin typeface="Arial" panose="020B0604020202020204" pitchFamily="34" charset="0"/>
              </a:rPr>
              <a:t>about</a:t>
            </a:r>
            <a:r>
              <a:rPr lang="en-US" altLang="en-US" sz="20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>
                <a:solidFill>
                  <a:srgbClr val="00305B"/>
                </a:solidFill>
                <a:latin typeface="Arial" panose="020B0604020202020204" pitchFamily="34" charset="0"/>
              </a:rPr>
              <a:t>all</a:t>
            </a:r>
            <a:r>
              <a:rPr lang="en-US" altLang="en-US" sz="20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>
                <a:solidFill>
                  <a:srgbClr val="00305B"/>
                </a:solidFill>
                <a:latin typeface="Arial" panose="020B0604020202020204" pitchFamily="34" charset="0"/>
              </a:rPr>
              <a:t>aspects</a:t>
            </a:r>
            <a:r>
              <a:rPr lang="en-US" altLang="en-US" sz="20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>
                <a:solidFill>
                  <a:srgbClr val="00305B"/>
                </a:solidFill>
                <a:latin typeface="Arial" panose="020B0604020202020204" pitchFamily="34" charset="0"/>
              </a:rPr>
              <a:t>of</a:t>
            </a:r>
            <a:r>
              <a:rPr lang="en-US" altLang="en-US" sz="20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>
                <a:solidFill>
                  <a:srgbClr val="00305B"/>
                </a:solidFill>
                <a:latin typeface="Arial" panose="020B0604020202020204" pitchFamily="34" charset="0"/>
              </a:rPr>
              <a:t>these</a:t>
            </a:r>
            <a:r>
              <a:rPr lang="en-US" altLang="en-US" sz="20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>
                <a:solidFill>
                  <a:srgbClr val="00305B"/>
                </a:solidFill>
                <a:latin typeface="Arial" panose="020B0604020202020204" pitchFamily="34" charset="0"/>
              </a:rPr>
              <a:t>processes</a:t>
            </a:r>
            <a:r>
              <a:rPr lang="en-US" altLang="en-US" sz="20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>
                <a:solidFill>
                  <a:srgbClr val="00305B"/>
                </a:solidFill>
                <a:latin typeface="Arial" panose="020B0604020202020204" pitchFamily="34" charset="0"/>
              </a:rPr>
              <a:t>are</a:t>
            </a:r>
            <a:r>
              <a:rPr lang="en-US" altLang="en-US" sz="20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>
                <a:solidFill>
                  <a:srgbClr val="00305B"/>
                </a:solidFill>
                <a:latin typeface="Arial" panose="020B0604020202020204" pitchFamily="34" charset="0"/>
              </a:rPr>
              <a:t>available</a:t>
            </a:r>
            <a:r>
              <a:rPr lang="en-US" altLang="en-US" sz="20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>
                <a:solidFill>
                  <a:srgbClr val="00305B"/>
                </a:solidFill>
                <a:latin typeface="Arial" panose="020B0604020202020204" pitchFamily="34" charset="0"/>
              </a:rPr>
              <a:t>at</a:t>
            </a:r>
            <a:endParaRPr lang="en-US" altLang="en-US" sz="2000">
              <a:latin typeface="Arial" panose="020B0604020202020204" pitchFamily="34" charset="0"/>
            </a:endParaRPr>
          </a:p>
          <a:p>
            <a:pPr eaLnBrk="1" hangingPunct="1">
              <a:lnSpc>
                <a:spcPts val="3600"/>
              </a:lnSpc>
              <a:spcBef>
                <a:spcPts val="250"/>
              </a:spcBef>
            </a:pPr>
            <a:r>
              <a:rPr lang="en-US" altLang="en-US" sz="2000" u="sng">
                <a:solidFill>
                  <a:srgbClr val="0000FF"/>
                </a:solidFill>
                <a:latin typeface="Arial" panose="020B0604020202020204" pitchFamily="34" charset="0"/>
                <a:hlinkClick r:id="rId4"/>
              </a:rPr>
              <a:t>www.brunel.ac.uk/about/quality-assurance/external-examiners</a:t>
            </a:r>
            <a:r>
              <a:rPr lang="en-US" altLang="en-US" sz="20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>
                <a:solidFill>
                  <a:srgbClr val="00305B"/>
                </a:solidFill>
                <a:latin typeface="Arial" panose="020B0604020202020204" pitchFamily="34" charset="0"/>
              </a:rPr>
              <a:t>and</a:t>
            </a:r>
            <a:endParaRPr lang="en-US" altLang="en-US" sz="2000">
              <a:latin typeface="Arial" panose="020B0604020202020204" pitchFamily="34" charset="0"/>
            </a:endParaRPr>
          </a:p>
          <a:p>
            <a:pPr eaLnBrk="1" hangingPunct="1">
              <a:spcBef>
                <a:spcPts val="863"/>
              </a:spcBef>
            </a:pPr>
            <a:r>
              <a:rPr lang="en-US" altLang="en-US" sz="2000" u="sng">
                <a:solidFill>
                  <a:srgbClr val="0000FF"/>
                </a:solidFill>
                <a:latin typeface="Arial" panose="020B0604020202020204" pitchFamily="34" charset="0"/>
                <a:hlinkClick r:id="rId5"/>
              </a:rPr>
              <a:t>www.brunel.ac.uk/about/quality-assurance/assessment</a:t>
            </a:r>
            <a:endParaRPr lang="en-US" altLang="en-US" sz="2000">
              <a:latin typeface="Arial" panose="020B0604020202020204" pitchFamily="34" charset="0"/>
            </a:endParaRPr>
          </a:p>
          <a:p>
            <a:pPr eaLnBrk="1" hangingPunct="1"/>
            <a:endParaRPr lang="en-US" altLang="en-US" sz="20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150000"/>
              </a:lnSpc>
              <a:spcBef>
                <a:spcPts val="1300"/>
              </a:spcBef>
            </a:pPr>
            <a:r>
              <a:rPr lang="en-US" altLang="en-US" sz="2000">
                <a:solidFill>
                  <a:srgbClr val="00305B"/>
                </a:solidFill>
                <a:latin typeface="Arial" panose="020B0604020202020204" pitchFamily="34" charset="0"/>
              </a:rPr>
              <a:t>Senate</a:t>
            </a:r>
            <a:r>
              <a:rPr lang="en-US" altLang="en-US" sz="20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>
                <a:solidFill>
                  <a:srgbClr val="00305B"/>
                </a:solidFill>
                <a:latin typeface="Arial" panose="020B0604020202020204" pitchFamily="34" charset="0"/>
              </a:rPr>
              <a:t>Regulations</a:t>
            </a:r>
            <a:r>
              <a:rPr lang="en-US" altLang="en-US" sz="20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>
                <a:solidFill>
                  <a:srgbClr val="00305B"/>
                </a:solidFill>
                <a:latin typeface="Arial" panose="020B0604020202020204" pitchFamily="34" charset="0"/>
              </a:rPr>
              <a:t>are</a:t>
            </a:r>
            <a:r>
              <a:rPr lang="en-US" altLang="en-US" sz="20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>
                <a:solidFill>
                  <a:srgbClr val="00305B"/>
                </a:solidFill>
                <a:latin typeface="Arial" panose="020B0604020202020204" pitchFamily="34" charset="0"/>
              </a:rPr>
              <a:t>published</a:t>
            </a:r>
            <a:r>
              <a:rPr lang="en-US" altLang="en-US" sz="20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>
                <a:solidFill>
                  <a:srgbClr val="00305B"/>
                </a:solidFill>
                <a:latin typeface="Arial" panose="020B0604020202020204" pitchFamily="34" charset="0"/>
              </a:rPr>
              <a:t>at</a:t>
            </a:r>
            <a:r>
              <a:rPr lang="en-US" altLang="en-US" sz="20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u="sng">
                <a:solidFill>
                  <a:srgbClr val="0000FF"/>
                </a:solidFill>
                <a:latin typeface="Arial" panose="020B0604020202020204" pitchFamily="34" charset="0"/>
                <a:hlinkClick r:id="rId6"/>
              </a:rPr>
              <a:t>www.brunel.ac.uk/about/administration/senate-regulations</a:t>
            </a:r>
            <a:endParaRPr lang="en-US" altLang="en-US" sz="2000">
              <a:latin typeface="Arial" panose="020B0604020202020204" pitchFamily="34" charset="0"/>
            </a:endParaRPr>
          </a:p>
          <a:p>
            <a:pPr eaLnBrk="1" hangingPunct="1"/>
            <a:endParaRPr lang="en-US" altLang="en-US" sz="20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spcBef>
                <a:spcPts val="38"/>
              </a:spcBef>
            </a:pPr>
            <a:endParaRPr lang="en-US" altLang="en-US" sz="22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ts val="2388"/>
              </a:lnSpc>
            </a:pPr>
            <a:r>
              <a:rPr lang="en-US" altLang="en-US" sz="2000">
                <a:solidFill>
                  <a:srgbClr val="00305B"/>
                </a:solidFill>
                <a:latin typeface="Arial" panose="020B0604020202020204" pitchFamily="34" charset="0"/>
              </a:rPr>
              <a:t>Programme</a:t>
            </a:r>
            <a:r>
              <a:rPr lang="en-US" altLang="en-US" sz="20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>
                <a:solidFill>
                  <a:srgbClr val="00305B"/>
                </a:solidFill>
                <a:latin typeface="Arial" panose="020B0604020202020204" pitchFamily="34" charset="0"/>
              </a:rPr>
              <a:t>specifications</a:t>
            </a:r>
            <a:r>
              <a:rPr lang="en-US" altLang="en-US" sz="20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>
                <a:solidFill>
                  <a:srgbClr val="00305B"/>
                </a:solidFill>
                <a:latin typeface="Arial" panose="020B0604020202020204" pitchFamily="34" charset="0"/>
              </a:rPr>
              <a:t>and</a:t>
            </a:r>
            <a:r>
              <a:rPr lang="en-US" altLang="en-US" sz="20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>
                <a:solidFill>
                  <a:srgbClr val="00305B"/>
                </a:solidFill>
                <a:latin typeface="Arial" panose="020B0604020202020204" pitchFamily="34" charset="0"/>
              </a:rPr>
              <a:t>module</a:t>
            </a:r>
            <a:r>
              <a:rPr lang="en-US" altLang="en-US" sz="20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>
                <a:solidFill>
                  <a:srgbClr val="00305B"/>
                </a:solidFill>
                <a:latin typeface="Arial" panose="020B0604020202020204" pitchFamily="34" charset="0"/>
              </a:rPr>
              <a:t>outlines</a:t>
            </a:r>
            <a:r>
              <a:rPr lang="en-US" altLang="en-US" sz="20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>
                <a:solidFill>
                  <a:srgbClr val="00305B"/>
                </a:solidFill>
                <a:latin typeface="Arial" panose="020B0604020202020204" pitchFamily="34" charset="0"/>
              </a:rPr>
              <a:t>are</a:t>
            </a:r>
            <a:r>
              <a:rPr lang="en-US" altLang="en-US" sz="20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>
                <a:solidFill>
                  <a:srgbClr val="00305B"/>
                </a:solidFill>
                <a:latin typeface="Arial" panose="020B0604020202020204" pitchFamily="34" charset="0"/>
              </a:rPr>
              <a:t>available</a:t>
            </a:r>
            <a:r>
              <a:rPr lang="en-US" altLang="en-US" sz="20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>
                <a:solidFill>
                  <a:srgbClr val="00305B"/>
                </a:solidFill>
                <a:latin typeface="Arial" panose="020B0604020202020204" pitchFamily="34" charset="0"/>
              </a:rPr>
              <a:t>at</a:t>
            </a:r>
            <a:r>
              <a:rPr lang="en-US" altLang="en-US" sz="200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u="sng">
                <a:solidFill>
                  <a:srgbClr val="0000FF"/>
                </a:solidFill>
                <a:latin typeface="Arial" panose="020B0604020202020204" pitchFamily="34" charset="0"/>
              </a:rPr>
              <a:t>Programme Documentation Repository (brunel.ac.uk)</a:t>
            </a:r>
            <a:r>
              <a:rPr lang="en-US" altLang="en-US" sz="2000">
                <a:solidFill>
                  <a:srgbClr val="00305B"/>
                </a:solidFill>
                <a:latin typeface="Arial" panose="020B0604020202020204" pitchFamily="34" charset="0"/>
              </a:rPr>
              <a:t>.</a:t>
            </a:r>
            <a:endParaRPr lang="en-US" altLang="en-US" sz="2000">
              <a:latin typeface="Arial" panose="020B0604020202020204" pitchFamily="34" charset="0"/>
            </a:endParaRPr>
          </a:p>
        </p:txBody>
      </p:sp>
      <p:sp>
        <p:nvSpPr>
          <p:cNvPr id="117766" name="object 6">
            <a:extLst>
              <a:ext uri="{FF2B5EF4-FFF2-40B4-BE49-F238E27FC236}">
                <a16:creationId xmlns:a16="http://schemas.microsoft.com/office/drawing/2014/main" id="{5074D488-A6E9-4B42-AD17-ECD02B8C6C8C}"/>
              </a:ext>
            </a:extLst>
          </p:cNvPr>
          <p:cNvSpPr>
            <a:spLocks/>
          </p:cNvSpPr>
          <p:nvPr/>
        </p:nvSpPr>
        <p:spPr bwMode="auto">
          <a:xfrm>
            <a:off x="8936038" y="0"/>
            <a:ext cx="207962" cy="6858000"/>
          </a:xfrm>
          <a:custGeom>
            <a:avLst/>
            <a:gdLst>
              <a:gd name="T0" fmla="*/ 0 w 207645"/>
              <a:gd name="T1" fmla="*/ 6857999 h 6858000"/>
              <a:gd name="T2" fmla="*/ 207579 w 207645"/>
              <a:gd name="T3" fmla="*/ 6857999 h 6858000"/>
              <a:gd name="T4" fmla="*/ 207579 w 207645"/>
              <a:gd name="T5" fmla="*/ 0 h 6858000"/>
              <a:gd name="T6" fmla="*/ 0 w 207645"/>
              <a:gd name="T7" fmla="*/ 0 h 6858000"/>
              <a:gd name="T8" fmla="*/ 0 w 207645"/>
              <a:gd name="T9" fmla="*/ 6857999 h 685800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07645" h="6858000">
                <a:moveTo>
                  <a:pt x="0" y="6857999"/>
                </a:moveTo>
                <a:lnTo>
                  <a:pt x="207263" y="6857999"/>
                </a:lnTo>
                <a:lnTo>
                  <a:pt x="207263" y="0"/>
                </a:lnTo>
                <a:lnTo>
                  <a:pt x="0" y="0"/>
                </a:lnTo>
                <a:lnTo>
                  <a:pt x="0" y="6857999"/>
                </a:lnTo>
                <a:close/>
              </a:path>
            </a:pathLst>
          </a:custGeom>
          <a:solidFill>
            <a:srgbClr val="BC0E3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en-GB"/>
          </a:p>
        </p:txBody>
      </p:sp>
      <p:sp>
        <p:nvSpPr>
          <p:cNvPr id="117767" name="object 7">
            <a:extLst>
              <a:ext uri="{FF2B5EF4-FFF2-40B4-BE49-F238E27FC236}">
                <a16:creationId xmlns:a16="http://schemas.microsoft.com/office/drawing/2014/main" id="{FA9479C4-B9D3-47F8-9784-ABE3AAD40BD7}"/>
              </a:ext>
            </a:extLst>
          </p:cNvPr>
          <p:cNvSpPr>
            <a:spLocks/>
          </p:cNvSpPr>
          <p:nvPr/>
        </p:nvSpPr>
        <p:spPr bwMode="auto">
          <a:xfrm>
            <a:off x="8732838" y="0"/>
            <a:ext cx="203200" cy="6858000"/>
          </a:xfrm>
          <a:custGeom>
            <a:avLst/>
            <a:gdLst>
              <a:gd name="T0" fmla="*/ 0 w 204470"/>
              <a:gd name="T1" fmla="*/ 6857999 h 6858000"/>
              <a:gd name="T2" fmla="*/ 202947 w 204470"/>
              <a:gd name="T3" fmla="*/ 6857999 h 6858000"/>
              <a:gd name="T4" fmla="*/ 202947 w 204470"/>
              <a:gd name="T5" fmla="*/ 0 h 6858000"/>
              <a:gd name="T6" fmla="*/ 0 w 204470"/>
              <a:gd name="T7" fmla="*/ 0 h 6858000"/>
              <a:gd name="T8" fmla="*/ 0 w 204470"/>
              <a:gd name="T9" fmla="*/ 6857999 h 685800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04470" h="6858000">
                <a:moveTo>
                  <a:pt x="0" y="6857999"/>
                </a:moveTo>
                <a:lnTo>
                  <a:pt x="204215" y="6857999"/>
                </a:lnTo>
                <a:lnTo>
                  <a:pt x="204215" y="0"/>
                </a:lnTo>
                <a:lnTo>
                  <a:pt x="0" y="0"/>
                </a:lnTo>
                <a:lnTo>
                  <a:pt x="0" y="6857999"/>
                </a:lnTo>
                <a:close/>
              </a:path>
            </a:pathLst>
          </a:custGeom>
          <a:solidFill>
            <a:srgbClr val="83A3D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en-GB"/>
          </a:p>
        </p:txBody>
      </p:sp>
      <p:sp>
        <p:nvSpPr>
          <p:cNvPr id="117768" name="object 8">
            <a:extLst>
              <a:ext uri="{FF2B5EF4-FFF2-40B4-BE49-F238E27FC236}">
                <a16:creationId xmlns:a16="http://schemas.microsoft.com/office/drawing/2014/main" id="{7925E05F-C531-4C29-A311-C05E24B1B724}"/>
              </a:ext>
            </a:extLst>
          </p:cNvPr>
          <p:cNvSpPr>
            <a:spLocks/>
          </p:cNvSpPr>
          <p:nvPr/>
        </p:nvSpPr>
        <p:spPr bwMode="auto">
          <a:xfrm>
            <a:off x="8512175" y="0"/>
            <a:ext cx="220663" cy="6858000"/>
          </a:xfrm>
          <a:custGeom>
            <a:avLst/>
            <a:gdLst>
              <a:gd name="T0" fmla="*/ 0 w 219709"/>
              <a:gd name="T1" fmla="*/ 6857999 h 6858000"/>
              <a:gd name="T2" fmla="*/ 220408 w 219709"/>
              <a:gd name="T3" fmla="*/ 6857999 h 6858000"/>
              <a:gd name="T4" fmla="*/ 220408 w 219709"/>
              <a:gd name="T5" fmla="*/ 0 h 6858000"/>
              <a:gd name="T6" fmla="*/ 0 w 219709"/>
              <a:gd name="T7" fmla="*/ 0 h 6858000"/>
              <a:gd name="T8" fmla="*/ 0 w 219709"/>
              <a:gd name="T9" fmla="*/ 6857999 h 685800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19709" h="6858000">
                <a:moveTo>
                  <a:pt x="0" y="6857999"/>
                </a:moveTo>
                <a:lnTo>
                  <a:pt x="219455" y="6857999"/>
                </a:lnTo>
                <a:lnTo>
                  <a:pt x="219455" y="0"/>
                </a:lnTo>
                <a:lnTo>
                  <a:pt x="0" y="0"/>
                </a:lnTo>
                <a:lnTo>
                  <a:pt x="0" y="6857999"/>
                </a:lnTo>
                <a:close/>
              </a:path>
            </a:pathLst>
          </a:custGeom>
          <a:solidFill>
            <a:srgbClr val="16396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en-GB"/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ADD7BD7A-BC5D-4014-B3FB-4E7075FD2F0B}"/>
              </a:ext>
            </a:extLst>
          </p:cNvPr>
          <p:cNvSpPr txBox="1"/>
          <p:nvPr/>
        </p:nvSpPr>
        <p:spPr>
          <a:xfrm>
            <a:off x="315913" y="2312988"/>
            <a:ext cx="1925637" cy="406400"/>
          </a:xfrm>
          <a:prstGeom prst="rect">
            <a:avLst/>
          </a:prstGeom>
        </p:spPr>
        <p:txBody>
          <a:bodyPr lIns="0" tIns="0" rIns="0" bIns="0">
            <a:spAutoFit/>
          </a:bodyPr>
          <a:lstStyle/>
          <a:p>
            <a:pPr marL="127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sz="3000" b="1" spc="-20" dirty="0">
                <a:solidFill>
                  <a:srgbClr val="00305B"/>
                </a:solidFill>
                <a:latin typeface="Arial"/>
                <a:cs typeface="Arial"/>
              </a:rPr>
              <a:t>Tha</a:t>
            </a:r>
            <a:r>
              <a:rPr sz="3000" b="1" spc="-15" dirty="0">
                <a:solidFill>
                  <a:srgbClr val="00305B"/>
                </a:solidFill>
                <a:latin typeface="Arial"/>
                <a:cs typeface="Arial"/>
              </a:rPr>
              <a:t>n</a:t>
            </a:r>
            <a:r>
              <a:rPr sz="3000" b="1" dirty="0">
                <a:solidFill>
                  <a:srgbClr val="00305B"/>
                </a:solidFill>
                <a:latin typeface="Arial"/>
                <a:cs typeface="Arial"/>
              </a:rPr>
              <a:t>k</a:t>
            </a:r>
            <a:r>
              <a:rPr sz="3000" b="1" spc="80" dirty="0">
                <a:solidFill>
                  <a:srgbClr val="00305B"/>
                </a:solidFill>
                <a:latin typeface="Times New Roman"/>
                <a:cs typeface="Times New Roman"/>
              </a:rPr>
              <a:t> </a:t>
            </a:r>
            <a:r>
              <a:rPr sz="3000" b="1" spc="-40" dirty="0">
                <a:solidFill>
                  <a:srgbClr val="00305B"/>
                </a:solidFill>
                <a:latin typeface="Arial"/>
                <a:cs typeface="Arial"/>
              </a:rPr>
              <a:t>y</a:t>
            </a:r>
            <a:r>
              <a:rPr sz="3000" b="1" spc="-45" dirty="0">
                <a:solidFill>
                  <a:srgbClr val="00305B"/>
                </a:solidFill>
                <a:latin typeface="Arial"/>
                <a:cs typeface="Arial"/>
              </a:rPr>
              <a:t>o</a:t>
            </a:r>
            <a:r>
              <a:rPr sz="3000" b="1" spc="-20" dirty="0">
                <a:solidFill>
                  <a:srgbClr val="00305B"/>
                </a:solidFill>
                <a:latin typeface="Arial"/>
                <a:cs typeface="Arial"/>
              </a:rPr>
              <a:t>u</a:t>
            </a:r>
            <a:endParaRPr sz="3000">
              <a:latin typeface="Arial"/>
              <a:cs typeface="Arial"/>
            </a:endParaRPr>
          </a:p>
        </p:txBody>
      </p:sp>
      <p:sp>
        <p:nvSpPr>
          <p:cNvPr id="119811" name="object 3">
            <a:extLst>
              <a:ext uri="{FF2B5EF4-FFF2-40B4-BE49-F238E27FC236}">
                <a16:creationId xmlns:a16="http://schemas.microsoft.com/office/drawing/2014/main" id="{5575BC0D-7FB9-4018-8DD4-0EC511A1CA1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1625" y="295275"/>
            <a:ext cx="1857375" cy="682625"/>
          </a:xfrm>
          <a:prstGeom prst="rect">
            <a:avLst/>
          </a:prstGeom>
          <a:blipFill dpi="0" rotWithShape="1">
            <a:blip r:embed="rId3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19812" name="object 4">
            <a:extLst>
              <a:ext uri="{FF2B5EF4-FFF2-40B4-BE49-F238E27FC236}">
                <a16:creationId xmlns:a16="http://schemas.microsoft.com/office/drawing/2014/main" id="{E6172B5B-827C-4F98-BC97-B0EB6D823DB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03775" y="0"/>
            <a:ext cx="630238" cy="6858000"/>
          </a:xfrm>
          <a:prstGeom prst="rect">
            <a:avLst/>
          </a:prstGeom>
          <a:blipFill dpi="0" rotWithShape="1">
            <a:blip r:embed="rId4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19813" name="object 5">
            <a:extLst>
              <a:ext uri="{FF2B5EF4-FFF2-40B4-BE49-F238E27FC236}">
                <a16:creationId xmlns:a16="http://schemas.microsoft.com/office/drawing/2014/main" id="{0359DFB3-C1CE-4B0F-BC8A-5764D67CFB3B}"/>
              </a:ext>
            </a:extLst>
          </p:cNvPr>
          <p:cNvSpPr>
            <a:spLocks/>
          </p:cNvSpPr>
          <p:nvPr/>
        </p:nvSpPr>
        <p:spPr bwMode="auto">
          <a:xfrm>
            <a:off x="4343400" y="0"/>
            <a:ext cx="350838" cy="6858000"/>
          </a:xfrm>
          <a:custGeom>
            <a:avLst/>
            <a:gdLst>
              <a:gd name="T0" fmla="*/ 0 w 350520"/>
              <a:gd name="T1" fmla="*/ 6857999 h 6858000"/>
              <a:gd name="T2" fmla="*/ 350837 w 350520"/>
              <a:gd name="T3" fmla="*/ 6857999 h 6858000"/>
              <a:gd name="T4" fmla="*/ 350837 w 350520"/>
              <a:gd name="T5" fmla="*/ 0 h 6858000"/>
              <a:gd name="T6" fmla="*/ 0 w 350520"/>
              <a:gd name="T7" fmla="*/ 0 h 6858000"/>
              <a:gd name="T8" fmla="*/ 0 w 350520"/>
              <a:gd name="T9" fmla="*/ 6857999 h 685800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50520" h="6858000">
                <a:moveTo>
                  <a:pt x="0" y="6857999"/>
                </a:moveTo>
                <a:lnTo>
                  <a:pt x="350519" y="6857999"/>
                </a:lnTo>
                <a:lnTo>
                  <a:pt x="350519" y="0"/>
                </a:lnTo>
                <a:lnTo>
                  <a:pt x="0" y="0"/>
                </a:lnTo>
                <a:lnTo>
                  <a:pt x="0" y="6857999"/>
                </a:lnTo>
                <a:close/>
              </a:path>
            </a:pathLst>
          </a:custGeom>
          <a:solidFill>
            <a:srgbClr val="00305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en-GB"/>
          </a:p>
        </p:txBody>
      </p:sp>
      <p:sp>
        <p:nvSpPr>
          <p:cNvPr id="119814" name="object 6">
            <a:extLst>
              <a:ext uri="{FF2B5EF4-FFF2-40B4-BE49-F238E27FC236}">
                <a16:creationId xmlns:a16="http://schemas.microsoft.com/office/drawing/2014/main" id="{8210577E-7F65-4910-94B7-8D1E2DBE8F48}"/>
              </a:ext>
            </a:extLst>
          </p:cNvPr>
          <p:cNvSpPr>
            <a:spLocks/>
          </p:cNvSpPr>
          <p:nvPr/>
        </p:nvSpPr>
        <p:spPr bwMode="auto">
          <a:xfrm>
            <a:off x="4691063" y="0"/>
            <a:ext cx="112712" cy="6858000"/>
          </a:xfrm>
          <a:custGeom>
            <a:avLst/>
            <a:gdLst>
              <a:gd name="T0" fmla="*/ 0 w 113029"/>
              <a:gd name="T1" fmla="*/ 6857999 h 6858000"/>
              <a:gd name="T2" fmla="*/ 112459 w 113029"/>
              <a:gd name="T3" fmla="*/ 6857999 h 6858000"/>
              <a:gd name="T4" fmla="*/ 112459 w 113029"/>
              <a:gd name="T5" fmla="*/ 0 h 6858000"/>
              <a:gd name="T6" fmla="*/ 0 w 113029"/>
              <a:gd name="T7" fmla="*/ 0 h 6858000"/>
              <a:gd name="T8" fmla="*/ 0 w 113029"/>
              <a:gd name="T9" fmla="*/ 6857999 h 685800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13029" h="6858000">
                <a:moveTo>
                  <a:pt x="0" y="6857999"/>
                </a:moveTo>
                <a:lnTo>
                  <a:pt x="112775" y="6857999"/>
                </a:lnTo>
                <a:lnTo>
                  <a:pt x="112775" y="0"/>
                </a:lnTo>
                <a:lnTo>
                  <a:pt x="0" y="0"/>
                </a:lnTo>
                <a:lnTo>
                  <a:pt x="0" y="6857999"/>
                </a:lnTo>
                <a:close/>
              </a:path>
            </a:pathLst>
          </a:custGeom>
          <a:solidFill>
            <a:srgbClr val="83A3D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en-GB"/>
          </a:p>
        </p:txBody>
      </p:sp>
      <p:sp>
        <p:nvSpPr>
          <p:cNvPr id="119815" name="object 7">
            <a:extLst>
              <a:ext uri="{FF2B5EF4-FFF2-40B4-BE49-F238E27FC236}">
                <a16:creationId xmlns:a16="http://schemas.microsoft.com/office/drawing/2014/main" id="{5C55378C-BF8E-4555-9F7D-75A3721ECD0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64163" y="0"/>
            <a:ext cx="3779837" cy="6858000"/>
          </a:xfrm>
          <a:prstGeom prst="rect">
            <a:avLst/>
          </a:prstGeom>
          <a:blipFill dpi="0" rotWithShape="1">
            <a:blip r:embed="rId5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A72F5279-7A67-40D2-899E-E4E15F7A5435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marL="127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sz="2800" spc="-25" dirty="0"/>
              <a:t>Unive</a:t>
            </a:r>
            <a:r>
              <a:rPr sz="2800" spc="-5" dirty="0"/>
              <a:t>r</a:t>
            </a:r>
            <a:r>
              <a:rPr sz="2800" spc="-20" dirty="0"/>
              <a:t>si</a:t>
            </a:r>
            <a:r>
              <a:rPr sz="2800" dirty="0"/>
              <a:t>t</a:t>
            </a:r>
            <a:r>
              <a:rPr sz="2800" spc="-20" dirty="0"/>
              <a:t>y</a:t>
            </a:r>
            <a:r>
              <a:rPr sz="2800" spc="15" dirty="0">
                <a:latin typeface="Times New Roman"/>
                <a:cs typeface="Times New Roman"/>
              </a:rPr>
              <a:t> </a:t>
            </a:r>
            <a:r>
              <a:rPr sz="2800" spc="-20" dirty="0"/>
              <a:t>S</a:t>
            </a:r>
            <a:r>
              <a:rPr sz="2800" spc="-25" dirty="0"/>
              <a:t>t</a:t>
            </a:r>
            <a:r>
              <a:rPr sz="2800" spc="-20" dirty="0"/>
              <a:t>r</a:t>
            </a:r>
            <a:r>
              <a:rPr sz="2800" spc="-45" dirty="0"/>
              <a:t>u</a:t>
            </a:r>
            <a:r>
              <a:rPr sz="2800" spc="-20" dirty="0"/>
              <a:t>ctu</a:t>
            </a:r>
            <a:r>
              <a:rPr sz="2800" spc="-30" dirty="0"/>
              <a:t>r</a:t>
            </a:r>
            <a:r>
              <a:rPr sz="2800" spc="-20" dirty="0"/>
              <a:t>e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4" name="object 4">
            <a:extLst>
              <a:ext uri="{FF2B5EF4-FFF2-40B4-BE49-F238E27FC236}">
                <a16:creationId xmlns:a16="http://schemas.microsoft.com/office/drawing/2014/main" id="{7F03C055-4951-462D-8482-6AC8BE99E8C7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 vert="horz" rtlCol="0"/>
          <a:lstStyle/>
          <a:p>
            <a:pPr>
              <a:defRPr/>
            </a:pPr>
            <a:r>
              <a:t>Brunel</a:t>
            </a:r>
            <a:r>
              <a:rPr>
                <a:latin typeface="Times New Roman"/>
                <a:cs typeface="Times New Roman"/>
              </a:rPr>
              <a:t>  </a:t>
            </a:r>
            <a:r>
              <a:rPr spc="-5"/>
              <a:t>Un</a:t>
            </a:r>
            <a:r>
              <a:rPr spc="5"/>
              <a:t>i</a:t>
            </a:r>
            <a:r>
              <a:rPr spc="-10"/>
              <a:t>v</a:t>
            </a:r>
            <a:r>
              <a:t>er</a:t>
            </a:r>
            <a:r>
              <a:rPr spc="-10"/>
              <a:t>s</a:t>
            </a:r>
            <a:r>
              <a:t>i</a:t>
            </a:r>
            <a:r>
              <a:rPr spc="-5"/>
              <a:t>ty</a:t>
            </a:r>
            <a:r>
              <a:rPr>
                <a:latin typeface="Times New Roman"/>
                <a:cs typeface="Times New Roman"/>
              </a:rPr>
              <a:t> </a:t>
            </a:r>
            <a:r>
              <a:rPr spc="-90">
                <a:latin typeface="Times New Roman"/>
                <a:cs typeface="Times New Roman"/>
              </a:rPr>
              <a:t> </a:t>
            </a:r>
            <a:r>
              <a:rPr spc="-10"/>
              <a:t>London</a:t>
            </a:r>
          </a:p>
        </p:txBody>
      </p:sp>
      <p:sp>
        <p:nvSpPr>
          <p:cNvPr id="13316" name="object 3">
            <a:extLst>
              <a:ext uri="{FF2B5EF4-FFF2-40B4-BE49-F238E27FC236}">
                <a16:creationId xmlns:a16="http://schemas.microsoft.com/office/drawing/2014/main" id="{0D17F92B-660A-4291-BA78-790A96B191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3688" y="1182688"/>
            <a:ext cx="8393112" cy="37061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marL="357188" indent="-344488">
              <a:tabLst>
                <a:tab pos="358775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815975" indent="-346075">
              <a:tabLst>
                <a:tab pos="358775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tabLst>
                <a:tab pos="358775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tabLst>
                <a:tab pos="358775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tabLst>
                <a:tab pos="358775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58775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58775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58775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58775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ts val="2375"/>
              </a:lnSpc>
              <a:buClr>
                <a:srgbClr val="BC0E34"/>
              </a:buClr>
              <a:buFont typeface="Arial" panose="020B0604020202020204" pitchFamily="34" charset="0"/>
              <a:buChar char="•"/>
            </a:pPr>
            <a:r>
              <a:rPr lang="en-US" altLang="en-US" sz="2200" dirty="0">
                <a:solidFill>
                  <a:srgbClr val="00305B"/>
                </a:solidFill>
                <a:latin typeface="Arial" panose="020B0604020202020204" pitchFamily="34" charset="0"/>
              </a:rPr>
              <a:t>The</a:t>
            </a:r>
            <a:r>
              <a:rPr lang="en-US" altLang="en-US" sz="22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dirty="0">
                <a:solidFill>
                  <a:srgbClr val="00305B"/>
                </a:solidFill>
                <a:latin typeface="Arial" panose="020B0604020202020204" pitchFamily="34" charset="0"/>
              </a:rPr>
              <a:t>University</a:t>
            </a:r>
            <a:r>
              <a:rPr lang="en-US" altLang="en-US" sz="22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dirty="0">
                <a:solidFill>
                  <a:srgbClr val="00305B"/>
                </a:solidFill>
                <a:latin typeface="Arial" panose="020B0604020202020204" pitchFamily="34" charset="0"/>
              </a:rPr>
              <a:t>is</a:t>
            </a:r>
            <a:r>
              <a:rPr lang="en-US" altLang="en-US" sz="22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dirty="0">
                <a:solidFill>
                  <a:srgbClr val="00305B"/>
                </a:solidFill>
                <a:latin typeface="Arial" panose="020B0604020202020204" pitchFamily="34" charset="0"/>
              </a:rPr>
              <a:t>led</a:t>
            </a:r>
            <a:r>
              <a:rPr lang="en-US" altLang="en-US" sz="22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dirty="0">
                <a:solidFill>
                  <a:srgbClr val="00305B"/>
                </a:solidFill>
                <a:latin typeface="Arial" panose="020B0604020202020204" pitchFamily="34" charset="0"/>
              </a:rPr>
              <a:t>by</a:t>
            </a:r>
            <a:r>
              <a:rPr lang="en-US" altLang="en-US" sz="22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dirty="0">
                <a:solidFill>
                  <a:srgbClr val="00305B"/>
                </a:solidFill>
                <a:latin typeface="Arial" panose="020B0604020202020204" pitchFamily="34" charset="0"/>
              </a:rPr>
              <a:t>its</a:t>
            </a:r>
            <a:r>
              <a:rPr lang="en-US" altLang="en-US" sz="22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dirty="0">
                <a:solidFill>
                  <a:srgbClr val="00305B"/>
                </a:solidFill>
                <a:latin typeface="Arial" panose="020B0604020202020204" pitchFamily="34" charset="0"/>
              </a:rPr>
              <a:t>Vice-Chancellor</a:t>
            </a:r>
            <a:r>
              <a:rPr lang="en-US" altLang="en-US" sz="22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dirty="0">
                <a:solidFill>
                  <a:srgbClr val="00305B"/>
                </a:solidFill>
                <a:latin typeface="Arial" panose="020B0604020202020204" pitchFamily="34" charset="0"/>
              </a:rPr>
              <a:t>and</a:t>
            </a:r>
            <a:r>
              <a:rPr lang="en-US" altLang="en-US" sz="22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dirty="0">
                <a:solidFill>
                  <a:srgbClr val="00305B"/>
                </a:solidFill>
                <a:latin typeface="Arial" panose="020B0604020202020204" pitchFamily="34" charset="0"/>
              </a:rPr>
              <a:t>President,</a:t>
            </a:r>
            <a:r>
              <a:rPr lang="en-US" altLang="en-US" sz="22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dirty="0">
                <a:solidFill>
                  <a:srgbClr val="00305B"/>
                </a:solidFill>
                <a:latin typeface="Arial" panose="020B0604020202020204" pitchFamily="34" charset="0"/>
              </a:rPr>
              <a:t>Professor</a:t>
            </a:r>
            <a:r>
              <a:rPr lang="en-US" altLang="en-US" sz="22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dirty="0">
                <a:solidFill>
                  <a:srgbClr val="00305B"/>
                </a:solidFill>
                <a:latin typeface="Arial" panose="020B0604020202020204" pitchFamily="34" charset="0"/>
              </a:rPr>
              <a:t>Andrew</a:t>
            </a:r>
            <a:r>
              <a:rPr lang="en-US" altLang="en-US" sz="22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dirty="0">
                <a:solidFill>
                  <a:srgbClr val="00305B"/>
                </a:solidFill>
                <a:latin typeface="Arial" panose="020B0604020202020204" pitchFamily="34" charset="0"/>
              </a:rPr>
              <a:t>Jones,</a:t>
            </a:r>
            <a:r>
              <a:rPr lang="en-US" altLang="en-US" sz="22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dirty="0">
                <a:solidFill>
                  <a:srgbClr val="00305B"/>
                </a:solidFill>
                <a:latin typeface="Arial" panose="020B0604020202020204" pitchFamily="34" charset="0"/>
              </a:rPr>
              <a:t>who</a:t>
            </a:r>
            <a:r>
              <a:rPr lang="en-US" altLang="en-US" sz="22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dirty="0">
                <a:solidFill>
                  <a:srgbClr val="00305B"/>
                </a:solidFill>
                <a:latin typeface="Arial" panose="020B0604020202020204" pitchFamily="34" charset="0"/>
              </a:rPr>
              <a:t>is</a:t>
            </a:r>
            <a:r>
              <a:rPr lang="en-US" altLang="en-US" sz="22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dirty="0">
                <a:solidFill>
                  <a:srgbClr val="00305B"/>
                </a:solidFill>
                <a:latin typeface="Arial" panose="020B0604020202020204" pitchFamily="34" charset="0"/>
              </a:rPr>
              <a:t>supported</a:t>
            </a:r>
            <a:r>
              <a:rPr lang="en-US" altLang="en-US" sz="22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dirty="0">
                <a:solidFill>
                  <a:srgbClr val="00305B"/>
                </a:solidFill>
                <a:latin typeface="Arial" panose="020B0604020202020204" pitchFamily="34" charset="0"/>
              </a:rPr>
              <a:t>by:</a:t>
            </a:r>
            <a:endParaRPr lang="en-US" altLang="en-US" sz="2200" dirty="0">
              <a:latin typeface="Arial" panose="020B0604020202020204" pitchFamily="34" charset="0"/>
            </a:endParaRPr>
          </a:p>
          <a:p>
            <a:pPr lvl="1" eaLnBrk="1" hangingPunct="1">
              <a:spcBef>
                <a:spcPts val="925"/>
              </a:spcBef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Pro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Vice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Chancellor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Education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– Professor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Claire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Turner</a:t>
            </a:r>
            <a:endParaRPr lang="en-US" altLang="en-US" sz="2000" dirty="0">
              <a:latin typeface="Arial" panose="020B0604020202020204" pitchFamily="34" charset="0"/>
            </a:endParaRPr>
          </a:p>
          <a:p>
            <a:pPr lvl="1" eaLnBrk="1" hangingPunct="1">
              <a:spcBef>
                <a:spcPts val="950"/>
              </a:spcBef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Pro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Vice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Chancellor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Research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– Professor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Hua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Zhao</a:t>
            </a:r>
            <a:endParaRPr lang="en-US" altLang="en-US" sz="2000" dirty="0">
              <a:latin typeface="Arial" panose="020B0604020202020204" pitchFamily="34" charset="0"/>
            </a:endParaRPr>
          </a:p>
          <a:p>
            <a:pPr lvl="1" eaLnBrk="1" hangingPunct="1">
              <a:lnSpc>
                <a:spcPts val="2163"/>
              </a:lnSpc>
              <a:spcBef>
                <a:spcPts val="1225"/>
              </a:spcBef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Pro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Vice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Chancellor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Enterprise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and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Employment– Professor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Geoff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Rodgers</a:t>
            </a:r>
            <a:endParaRPr lang="en-US" altLang="en-US" sz="2000" dirty="0">
              <a:latin typeface="Arial" panose="020B0604020202020204" pitchFamily="34" charset="0"/>
            </a:endParaRPr>
          </a:p>
          <a:p>
            <a:pPr lvl="1" eaLnBrk="1" hangingPunct="1">
              <a:lnSpc>
                <a:spcPts val="2275"/>
              </a:lnSpc>
              <a:spcBef>
                <a:spcPts val="1100"/>
              </a:spcBef>
              <a:buClr>
                <a:srgbClr val="FF0000"/>
              </a:buClr>
              <a:buSzPct val="110000"/>
              <a:buFont typeface="Arial" panose="020B0604020202020204" pitchFamily="34" charset="0"/>
              <a:buChar char="•"/>
            </a:pP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Pro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Vice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Chancellor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International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and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Sustainability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–</a:t>
            </a:r>
            <a:r>
              <a:rPr lang="en-US" altLang="en-US" sz="2000" dirty="0">
                <a:latin typeface="Arial" panose="020B0604020202020204" pitchFamily="34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Professor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solidFill>
                  <a:srgbClr val="00305B"/>
                </a:solidFill>
                <a:latin typeface="Arial" panose="020B0604020202020204" pitchFamily="34" charset="0"/>
              </a:rPr>
              <a:t>Trevor</a:t>
            </a:r>
            <a:r>
              <a:rPr lang="en-US" altLang="en-US" sz="20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00305B"/>
                </a:solidFill>
                <a:latin typeface="Arial" panose="020B0604020202020204" pitchFamily="34" charset="0"/>
              </a:rPr>
              <a:t>Hoey</a:t>
            </a:r>
            <a:endParaRPr lang="en-US" altLang="en-US" sz="2000" dirty="0">
              <a:latin typeface="Arial" panose="020B0604020202020204" pitchFamily="34" charset="0"/>
            </a:endParaRPr>
          </a:p>
          <a:p>
            <a:pPr eaLnBrk="1" hangingPunct="1">
              <a:lnSpc>
                <a:spcPts val="2363"/>
              </a:lnSpc>
              <a:spcBef>
                <a:spcPts val="1250"/>
              </a:spcBef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US" altLang="en-US" sz="2200" dirty="0">
                <a:solidFill>
                  <a:srgbClr val="00305B"/>
                </a:solidFill>
                <a:latin typeface="Arial" panose="020B0604020202020204" pitchFamily="34" charset="0"/>
              </a:rPr>
              <a:t>Information</a:t>
            </a:r>
            <a:r>
              <a:rPr lang="en-US" altLang="en-US" sz="22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dirty="0">
                <a:solidFill>
                  <a:srgbClr val="00305B"/>
                </a:solidFill>
                <a:latin typeface="Arial" panose="020B0604020202020204" pitchFamily="34" charset="0"/>
              </a:rPr>
              <a:t>on</a:t>
            </a:r>
            <a:r>
              <a:rPr lang="en-US" altLang="en-US" sz="22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dirty="0">
                <a:solidFill>
                  <a:srgbClr val="00305B"/>
                </a:solidFill>
                <a:latin typeface="Arial" panose="020B0604020202020204" pitchFamily="34" charset="0"/>
              </a:rPr>
              <a:t>the</a:t>
            </a:r>
            <a:r>
              <a:rPr lang="en-US" altLang="en-US" sz="22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dirty="0">
                <a:solidFill>
                  <a:srgbClr val="00305B"/>
                </a:solidFill>
                <a:latin typeface="Arial" panose="020B0604020202020204" pitchFamily="34" charset="0"/>
              </a:rPr>
              <a:t>University’s</a:t>
            </a:r>
            <a:r>
              <a:rPr lang="en-US" altLang="en-US" sz="22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dirty="0">
                <a:solidFill>
                  <a:srgbClr val="00305B"/>
                </a:solidFill>
                <a:latin typeface="Arial" panose="020B0604020202020204" pitchFamily="34" charset="0"/>
              </a:rPr>
              <a:t>Vice-Chancellor</a:t>
            </a:r>
            <a:r>
              <a:rPr lang="en-US" altLang="en-US" sz="22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dirty="0">
                <a:solidFill>
                  <a:srgbClr val="00305B"/>
                </a:solidFill>
                <a:latin typeface="Arial" panose="020B0604020202020204" pitchFamily="34" charset="0"/>
              </a:rPr>
              <a:t>and</a:t>
            </a:r>
            <a:r>
              <a:rPr lang="en-US" altLang="en-US" sz="22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dirty="0">
                <a:solidFill>
                  <a:srgbClr val="00305B"/>
                </a:solidFill>
                <a:latin typeface="Arial" panose="020B0604020202020204" pitchFamily="34" charset="0"/>
              </a:rPr>
              <a:t>other</a:t>
            </a:r>
            <a:r>
              <a:rPr lang="en-US" altLang="en-US" sz="22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dirty="0">
                <a:solidFill>
                  <a:srgbClr val="00305B"/>
                </a:solidFill>
                <a:latin typeface="Arial" panose="020B0604020202020204" pitchFamily="34" charset="0"/>
              </a:rPr>
              <a:t>senior</a:t>
            </a:r>
            <a:r>
              <a:rPr lang="en-US" altLang="en-US" sz="22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dirty="0">
                <a:solidFill>
                  <a:srgbClr val="00305B"/>
                </a:solidFill>
                <a:latin typeface="Arial" panose="020B0604020202020204" pitchFamily="34" charset="0"/>
              </a:rPr>
              <a:t>officers</a:t>
            </a:r>
            <a:r>
              <a:rPr lang="en-US" altLang="en-US" sz="22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dirty="0">
                <a:solidFill>
                  <a:srgbClr val="00305B"/>
                </a:solidFill>
                <a:latin typeface="Arial" panose="020B0604020202020204" pitchFamily="34" charset="0"/>
              </a:rPr>
              <a:t>is</a:t>
            </a:r>
            <a:r>
              <a:rPr lang="en-US" altLang="en-US" sz="22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dirty="0">
                <a:solidFill>
                  <a:srgbClr val="00305B"/>
                </a:solidFill>
                <a:latin typeface="Arial" panose="020B0604020202020204" pitchFamily="34" charset="0"/>
              </a:rPr>
              <a:t>available</a:t>
            </a:r>
            <a:r>
              <a:rPr lang="en-US" altLang="en-US" sz="22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u="sng" dirty="0">
                <a:solidFill>
                  <a:srgbClr val="00305B"/>
                </a:solidFill>
                <a:latin typeface="Arial" panose="020B0604020202020204" pitchFamily="34" charset="0"/>
              </a:rPr>
              <a:t>here</a:t>
            </a:r>
            <a:r>
              <a:rPr lang="en-US" altLang="en-US" sz="2200" dirty="0">
                <a:solidFill>
                  <a:srgbClr val="00305B"/>
                </a:solidFill>
                <a:latin typeface="Arial" panose="020B0604020202020204" pitchFamily="34" charset="0"/>
              </a:rPr>
              <a:t>.</a:t>
            </a:r>
            <a:endParaRPr lang="en-US" altLang="en-US" sz="22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F8D6345E-9307-4C29-9CE6-6207E79C9155}"/>
              </a:ext>
            </a:extLst>
          </p:cNvPr>
          <p:cNvSpPr txBox="1"/>
          <p:nvPr/>
        </p:nvSpPr>
        <p:spPr>
          <a:xfrm>
            <a:off x="2722563" y="1989138"/>
            <a:ext cx="3371850" cy="711200"/>
          </a:xfrm>
          <a:prstGeom prst="rect">
            <a:avLst/>
          </a:prstGeom>
        </p:spPr>
        <p:txBody>
          <a:bodyPr lIns="0" tIns="0" rIns="0" bIns="0">
            <a:spAutoFit/>
          </a:bodyPr>
          <a:lstStyle/>
          <a:p>
            <a:pPr marL="127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sz="5400" b="1" dirty="0">
                <a:solidFill>
                  <a:srgbClr val="00305B"/>
                </a:solidFill>
                <a:latin typeface="Arial"/>
                <a:cs typeface="Arial"/>
              </a:rPr>
              <a:t>Q</a:t>
            </a:r>
            <a:r>
              <a:rPr sz="5400" b="1" spc="-30" dirty="0">
                <a:solidFill>
                  <a:srgbClr val="00305B"/>
                </a:solidFill>
                <a:latin typeface="Arial"/>
                <a:cs typeface="Arial"/>
              </a:rPr>
              <a:t>u</a:t>
            </a:r>
            <a:r>
              <a:rPr sz="5400" b="1" spc="-5" dirty="0">
                <a:solidFill>
                  <a:srgbClr val="00305B"/>
                </a:solidFill>
                <a:latin typeface="Arial"/>
                <a:cs typeface="Arial"/>
              </a:rPr>
              <a:t>e</a:t>
            </a:r>
            <a:r>
              <a:rPr sz="5400" b="1" spc="-25" dirty="0">
                <a:solidFill>
                  <a:srgbClr val="00305B"/>
                </a:solidFill>
                <a:latin typeface="Arial"/>
                <a:cs typeface="Arial"/>
              </a:rPr>
              <a:t>s</a:t>
            </a:r>
            <a:r>
              <a:rPr sz="5400" b="1" dirty="0">
                <a:solidFill>
                  <a:srgbClr val="00305B"/>
                </a:solidFill>
                <a:latin typeface="Arial"/>
                <a:cs typeface="Arial"/>
              </a:rPr>
              <a:t>t</a:t>
            </a:r>
            <a:r>
              <a:rPr sz="5400" b="1" spc="-30" dirty="0">
                <a:solidFill>
                  <a:srgbClr val="00305B"/>
                </a:solidFill>
                <a:latin typeface="Arial"/>
                <a:cs typeface="Arial"/>
              </a:rPr>
              <a:t>i</a:t>
            </a:r>
            <a:r>
              <a:rPr sz="5400" b="1" dirty="0">
                <a:solidFill>
                  <a:srgbClr val="00305B"/>
                </a:solidFill>
                <a:latin typeface="Arial"/>
                <a:cs typeface="Arial"/>
              </a:rPr>
              <a:t>ons</a:t>
            </a:r>
            <a:endParaRPr sz="5400">
              <a:latin typeface="Arial"/>
              <a:cs typeface="Arial"/>
            </a:endParaRPr>
          </a:p>
        </p:txBody>
      </p:sp>
      <p:sp>
        <p:nvSpPr>
          <p:cNvPr id="3" name="object 3">
            <a:extLst>
              <a:ext uri="{FF2B5EF4-FFF2-40B4-BE49-F238E27FC236}">
                <a16:creationId xmlns:a16="http://schemas.microsoft.com/office/drawing/2014/main" id="{7F391734-DAC2-46B6-883F-8EBDECF6F43E}"/>
              </a:ext>
            </a:extLst>
          </p:cNvPr>
          <p:cNvSpPr txBox="1"/>
          <p:nvPr/>
        </p:nvSpPr>
        <p:spPr>
          <a:xfrm>
            <a:off x="296863" y="6553200"/>
            <a:ext cx="1336675" cy="139700"/>
          </a:xfrm>
          <a:prstGeom prst="rect">
            <a:avLst/>
          </a:prstGeom>
        </p:spPr>
        <p:txBody>
          <a:bodyPr lIns="0" tIns="0" rIns="0" bIns="0">
            <a:spAutoFit/>
          </a:bodyPr>
          <a:lstStyle/>
          <a:p>
            <a:pPr marL="127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sz="900" dirty="0">
                <a:solidFill>
                  <a:srgbClr val="00305B"/>
                </a:solidFill>
                <a:latin typeface="Arial"/>
                <a:cs typeface="Arial"/>
              </a:rPr>
              <a:t>Brunel</a:t>
            </a:r>
            <a:r>
              <a:rPr sz="900" dirty="0">
                <a:solidFill>
                  <a:srgbClr val="00305B"/>
                </a:solidFill>
                <a:latin typeface="Times New Roman"/>
                <a:cs typeface="Times New Roman"/>
              </a:rPr>
              <a:t>  </a:t>
            </a:r>
            <a:r>
              <a:rPr sz="900" spc="-5" dirty="0">
                <a:solidFill>
                  <a:srgbClr val="00305B"/>
                </a:solidFill>
                <a:latin typeface="Arial"/>
                <a:cs typeface="Arial"/>
              </a:rPr>
              <a:t>Un</a:t>
            </a:r>
            <a:r>
              <a:rPr sz="900" spc="5" dirty="0">
                <a:solidFill>
                  <a:srgbClr val="00305B"/>
                </a:solidFill>
                <a:latin typeface="Arial"/>
                <a:cs typeface="Arial"/>
              </a:rPr>
              <a:t>i</a:t>
            </a:r>
            <a:r>
              <a:rPr sz="900" spc="-10" dirty="0">
                <a:solidFill>
                  <a:srgbClr val="00305B"/>
                </a:solidFill>
                <a:latin typeface="Arial"/>
                <a:cs typeface="Arial"/>
              </a:rPr>
              <a:t>v</a:t>
            </a:r>
            <a:r>
              <a:rPr sz="900" dirty="0">
                <a:solidFill>
                  <a:srgbClr val="00305B"/>
                </a:solidFill>
                <a:latin typeface="Arial"/>
                <a:cs typeface="Arial"/>
              </a:rPr>
              <a:t>er</a:t>
            </a:r>
            <a:r>
              <a:rPr sz="900" spc="-10" dirty="0">
                <a:solidFill>
                  <a:srgbClr val="00305B"/>
                </a:solidFill>
                <a:latin typeface="Arial"/>
                <a:cs typeface="Arial"/>
              </a:rPr>
              <a:t>s</a:t>
            </a:r>
            <a:r>
              <a:rPr sz="900" dirty="0">
                <a:solidFill>
                  <a:srgbClr val="00305B"/>
                </a:solidFill>
                <a:latin typeface="Arial"/>
                <a:cs typeface="Arial"/>
              </a:rPr>
              <a:t>i</a:t>
            </a:r>
            <a:r>
              <a:rPr sz="900" spc="-5" dirty="0">
                <a:solidFill>
                  <a:srgbClr val="00305B"/>
                </a:solidFill>
                <a:latin typeface="Arial"/>
                <a:cs typeface="Arial"/>
              </a:rPr>
              <a:t>ty</a:t>
            </a:r>
            <a:r>
              <a:rPr sz="900" dirty="0">
                <a:solidFill>
                  <a:srgbClr val="00305B"/>
                </a:solidFill>
                <a:latin typeface="Times New Roman"/>
                <a:cs typeface="Times New Roman"/>
              </a:rPr>
              <a:t> </a:t>
            </a:r>
            <a:r>
              <a:rPr sz="900" spc="-90" dirty="0">
                <a:solidFill>
                  <a:srgbClr val="00305B"/>
                </a:solidFill>
                <a:latin typeface="Times New Roman"/>
                <a:cs typeface="Times New Roman"/>
              </a:rPr>
              <a:t> </a:t>
            </a:r>
            <a:r>
              <a:rPr sz="900" spc="-10" dirty="0">
                <a:solidFill>
                  <a:srgbClr val="00305B"/>
                </a:solidFill>
                <a:latin typeface="Arial"/>
                <a:cs typeface="Arial"/>
              </a:rPr>
              <a:t>London</a:t>
            </a:r>
            <a:endParaRPr sz="9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01BAA338-2DF8-4718-9E8F-F0421CBB2F07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marL="127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sz="2800" spc="-40" dirty="0"/>
              <a:t>Co</a:t>
            </a:r>
            <a:r>
              <a:rPr sz="2800" spc="-20" dirty="0"/>
              <a:t>ll</a:t>
            </a:r>
            <a:r>
              <a:rPr sz="2800" spc="-25" dirty="0"/>
              <a:t>e</a:t>
            </a:r>
            <a:r>
              <a:rPr sz="2800" spc="-35" dirty="0"/>
              <a:t>g</a:t>
            </a:r>
            <a:r>
              <a:rPr sz="2800" spc="-25" dirty="0"/>
              <a:t>es</a:t>
            </a:r>
            <a:endParaRPr sz="2800"/>
          </a:p>
        </p:txBody>
      </p:sp>
      <p:sp>
        <p:nvSpPr>
          <p:cNvPr id="4" name="object 4">
            <a:extLst>
              <a:ext uri="{FF2B5EF4-FFF2-40B4-BE49-F238E27FC236}">
                <a16:creationId xmlns:a16="http://schemas.microsoft.com/office/drawing/2014/main" id="{A986E441-48B8-404B-A9B9-ABCD31FB740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 vert="horz" rtlCol="0"/>
          <a:lstStyle/>
          <a:p>
            <a:pPr>
              <a:defRPr/>
            </a:pPr>
            <a:r>
              <a:t>Brunel</a:t>
            </a:r>
            <a:r>
              <a:rPr>
                <a:latin typeface="Times New Roman"/>
                <a:cs typeface="Times New Roman"/>
              </a:rPr>
              <a:t>  </a:t>
            </a:r>
            <a:r>
              <a:rPr spc="-5"/>
              <a:t>Un</a:t>
            </a:r>
            <a:r>
              <a:rPr spc="5"/>
              <a:t>i</a:t>
            </a:r>
            <a:r>
              <a:rPr spc="-10"/>
              <a:t>v</a:t>
            </a:r>
            <a:r>
              <a:t>er</a:t>
            </a:r>
            <a:r>
              <a:rPr spc="-10"/>
              <a:t>s</a:t>
            </a:r>
            <a:r>
              <a:t>i</a:t>
            </a:r>
            <a:r>
              <a:rPr spc="-5"/>
              <a:t>ty</a:t>
            </a:r>
            <a:r>
              <a:rPr>
                <a:latin typeface="Times New Roman"/>
                <a:cs typeface="Times New Roman"/>
              </a:rPr>
              <a:t> </a:t>
            </a:r>
            <a:r>
              <a:rPr spc="-90">
                <a:latin typeface="Times New Roman"/>
                <a:cs typeface="Times New Roman"/>
              </a:rPr>
              <a:t> </a:t>
            </a:r>
            <a:r>
              <a:rPr spc="-10"/>
              <a:t>London</a:t>
            </a:r>
          </a:p>
        </p:txBody>
      </p:sp>
      <p:sp>
        <p:nvSpPr>
          <p:cNvPr id="15364" name="object 3">
            <a:extLst>
              <a:ext uri="{FF2B5EF4-FFF2-40B4-BE49-F238E27FC236}">
                <a16:creationId xmlns:a16="http://schemas.microsoft.com/office/drawing/2014/main" id="{C155A6C9-1B45-466E-A068-063E88BA32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3688" y="1647825"/>
            <a:ext cx="8207375" cy="42524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marL="357188" indent="-344488">
              <a:tabLst>
                <a:tab pos="358775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550863" indent="-273050">
              <a:tabLst>
                <a:tab pos="358775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tabLst>
                <a:tab pos="358775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tabLst>
                <a:tab pos="358775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tabLst>
                <a:tab pos="358775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58775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58775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58775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58775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The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University’s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educational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provision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is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delivered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through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four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Colleges:</a:t>
            </a:r>
            <a:endParaRPr lang="en-US" altLang="en-US" sz="2400" dirty="0">
              <a:latin typeface="Arial" panose="020B0604020202020204" pitchFamily="34" charset="0"/>
            </a:endParaRPr>
          </a:p>
          <a:p>
            <a:pPr lvl="1" eaLnBrk="1" hangingPunct="1">
              <a:spcBef>
                <a:spcPts val="1200"/>
              </a:spcBef>
              <a:buClr>
                <a:srgbClr val="BC0E34"/>
              </a:buClr>
              <a:buFont typeface="Wingdings" panose="05000000000000000000" pitchFamily="2" charset="2"/>
              <a:buChar char=""/>
            </a:pP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CALSS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-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College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of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Arts, Law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and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Social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Sciences</a:t>
            </a:r>
          </a:p>
          <a:p>
            <a:pPr lvl="1" eaLnBrk="1" hangingPunct="1">
              <a:spcBef>
                <a:spcPts val="1200"/>
              </a:spcBef>
              <a:buClr>
                <a:srgbClr val="BC0E34"/>
              </a:buClr>
              <a:buFont typeface="Wingdings" panose="05000000000000000000" pitchFamily="2" charset="2"/>
              <a:buChar char=""/>
            </a:pP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BBS- Brunel Business School</a:t>
            </a:r>
            <a:endParaRPr lang="en-US" altLang="en-US" sz="2400" dirty="0">
              <a:latin typeface="Arial" panose="020B0604020202020204" pitchFamily="34" charset="0"/>
            </a:endParaRPr>
          </a:p>
          <a:p>
            <a:pPr lvl="1" eaLnBrk="1" hangingPunct="1">
              <a:lnSpc>
                <a:spcPts val="2863"/>
              </a:lnSpc>
              <a:spcBef>
                <a:spcPts val="1313"/>
              </a:spcBef>
              <a:buClr>
                <a:srgbClr val="BC0E34"/>
              </a:buClr>
              <a:buFont typeface="Wingdings" panose="05000000000000000000" pitchFamily="2" charset="2"/>
              <a:buChar char=""/>
            </a:pP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CEDPS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-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College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of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Engineering,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Design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and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Physical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Sciences</a:t>
            </a:r>
            <a:endParaRPr lang="en-US" altLang="en-US" sz="2400" dirty="0">
              <a:latin typeface="Arial" panose="020B0604020202020204" pitchFamily="34" charset="0"/>
            </a:endParaRPr>
          </a:p>
          <a:p>
            <a:pPr lvl="1" eaLnBrk="1" hangingPunct="1">
              <a:spcBef>
                <a:spcPts val="1125"/>
              </a:spcBef>
              <a:buClr>
                <a:srgbClr val="BC0E34"/>
              </a:buClr>
              <a:buFont typeface="Wingdings" panose="05000000000000000000" pitchFamily="2" charset="2"/>
              <a:buChar char=""/>
            </a:pP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CHMLS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-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College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of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Health,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Medicine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and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Life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Sciences</a:t>
            </a:r>
            <a:endParaRPr lang="en-US" altLang="en-US" sz="2400" dirty="0">
              <a:latin typeface="Arial" panose="020B0604020202020204" pitchFamily="34" charset="0"/>
            </a:endParaRPr>
          </a:p>
          <a:p>
            <a:pPr eaLnBrk="1" hangingPunct="1">
              <a:spcBef>
                <a:spcPts val="1200"/>
              </a:spcBef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Divided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into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Departments.</a:t>
            </a:r>
            <a:endParaRPr lang="en-US" altLang="en-US" sz="2400" dirty="0">
              <a:latin typeface="Arial" panose="020B0604020202020204" pitchFamily="34" charset="0"/>
            </a:endParaRPr>
          </a:p>
          <a:p>
            <a:pPr eaLnBrk="1" hangingPunct="1">
              <a:spcBef>
                <a:spcPts val="1200"/>
              </a:spcBef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Supported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by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the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Central Administrative Team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.</a:t>
            </a:r>
            <a:endParaRPr lang="en-US" altLang="en-US" sz="24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object 2">
            <a:extLst>
              <a:ext uri="{FF2B5EF4-FFF2-40B4-BE49-F238E27FC236}">
                <a16:creationId xmlns:a16="http://schemas.microsoft.com/office/drawing/2014/main" id="{C6CBE959-057C-45EE-A134-34186CF2B7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3688" y="357188"/>
            <a:ext cx="8556625" cy="410690"/>
          </a:xfrm>
        </p:spPr>
        <p:txBody>
          <a:bodyPr/>
          <a:lstStyle/>
          <a:p>
            <a:pPr marL="12700" eaLnBrk="1" hangingPunct="1">
              <a:lnSpc>
                <a:spcPts val="3350"/>
              </a:lnSpc>
            </a:pPr>
            <a:r>
              <a:rPr lang="en-US" altLang="en-US" sz="2800" dirty="0">
                <a:latin typeface="Arial" panose="020B0604020202020204" pitchFamily="34" charset="0"/>
                <a:cs typeface="Arial" panose="020B0604020202020204" pitchFamily="34" charset="0"/>
              </a:rPr>
              <a:t>College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>
                <a:latin typeface="Arial" panose="020B0604020202020204" pitchFamily="34" charset="0"/>
                <a:cs typeface="Arial" panose="020B0604020202020204" pitchFamily="34" charset="0"/>
              </a:rPr>
              <a:t>of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>
                <a:latin typeface="Arial" panose="020B0604020202020204" pitchFamily="34" charset="0"/>
                <a:cs typeface="Arial" panose="020B0604020202020204" pitchFamily="34" charset="0"/>
              </a:rPr>
              <a:t>Arts, Law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>
                <a:latin typeface="Arial" panose="020B0604020202020204" pitchFamily="34" charset="0"/>
                <a:cs typeface="Arial" panose="020B0604020202020204" pitchFamily="34" charset="0"/>
              </a:rPr>
              <a:t>and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>
                <a:latin typeface="Arial" panose="020B0604020202020204" pitchFamily="34" charset="0"/>
                <a:cs typeface="Arial" panose="020B0604020202020204" pitchFamily="34" charset="0"/>
              </a:rPr>
              <a:t>Social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>
                <a:latin typeface="Arial" panose="020B0604020202020204" pitchFamily="34" charset="0"/>
                <a:cs typeface="Arial" panose="020B0604020202020204" pitchFamily="34" charset="0"/>
              </a:rPr>
              <a:t>Sciences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>
                <a:latin typeface="Arial" panose="020B0604020202020204" pitchFamily="34" charset="0"/>
                <a:cs typeface="Arial" panose="020B0604020202020204" pitchFamily="34" charset="0"/>
              </a:rPr>
              <a:t>(CALSS)</a:t>
            </a:r>
            <a:endParaRPr lang="en-US" alt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object 4">
            <a:extLst>
              <a:ext uri="{FF2B5EF4-FFF2-40B4-BE49-F238E27FC236}">
                <a16:creationId xmlns:a16="http://schemas.microsoft.com/office/drawing/2014/main" id="{5069EB2C-D355-4646-82C8-A570E4E5E21E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 vert="horz" rtlCol="0"/>
          <a:lstStyle/>
          <a:p>
            <a:pPr>
              <a:defRPr/>
            </a:pPr>
            <a:r>
              <a:t>Brunel</a:t>
            </a:r>
            <a:r>
              <a:rPr>
                <a:latin typeface="Times New Roman"/>
                <a:cs typeface="Times New Roman"/>
              </a:rPr>
              <a:t>  </a:t>
            </a:r>
            <a:r>
              <a:rPr spc="-5"/>
              <a:t>Un</a:t>
            </a:r>
            <a:r>
              <a:rPr spc="5"/>
              <a:t>i</a:t>
            </a:r>
            <a:r>
              <a:rPr spc="-10"/>
              <a:t>v</a:t>
            </a:r>
            <a:r>
              <a:t>er</a:t>
            </a:r>
            <a:r>
              <a:rPr spc="-10"/>
              <a:t>s</a:t>
            </a:r>
            <a:r>
              <a:t>i</a:t>
            </a:r>
            <a:r>
              <a:rPr spc="-5"/>
              <a:t>ty</a:t>
            </a:r>
            <a:r>
              <a:rPr>
                <a:latin typeface="Times New Roman"/>
                <a:cs typeface="Times New Roman"/>
              </a:rPr>
              <a:t> </a:t>
            </a:r>
            <a:r>
              <a:rPr spc="-90">
                <a:latin typeface="Times New Roman"/>
                <a:cs typeface="Times New Roman"/>
              </a:rPr>
              <a:t> </a:t>
            </a:r>
            <a:r>
              <a:rPr spc="-10"/>
              <a:t>London</a:t>
            </a:r>
          </a:p>
        </p:txBody>
      </p:sp>
      <p:sp>
        <p:nvSpPr>
          <p:cNvPr id="17412" name="object 3">
            <a:extLst>
              <a:ext uri="{FF2B5EF4-FFF2-40B4-BE49-F238E27FC236}">
                <a16:creationId xmlns:a16="http://schemas.microsoft.com/office/drawing/2014/main" id="{D373BAB2-586A-4E56-A80F-BB05920C4E3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2739" y="1143000"/>
            <a:ext cx="8297862" cy="45550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marL="357188" indent="-344488">
              <a:tabLst>
                <a:tab pos="358775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815975" indent="-346075">
              <a:tabLst>
                <a:tab pos="358775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tabLst>
                <a:tab pos="358775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tabLst>
                <a:tab pos="358775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tabLst>
                <a:tab pos="358775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58775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58775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58775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58775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Executive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Dean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-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400" dirty="0">
                <a:solidFill>
                  <a:srgbClr val="00305B"/>
                </a:solidFill>
                <a:latin typeface="Arial" panose="020B0604020202020204" pitchFamily="34" charset="0"/>
              </a:rPr>
              <a:t>Professor Joshua </a:t>
            </a:r>
            <a:r>
              <a:rPr lang="en-GB" sz="2400" dirty="0" err="1">
                <a:solidFill>
                  <a:srgbClr val="00305B"/>
                </a:solidFill>
                <a:latin typeface="Arial" panose="020B0604020202020204" pitchFamily="34" charset="0"/>
              </a:rPr>
              <a:t>Castellino</a:t>
            </a:r>
            <a:endParaRPr lang="en-US" altLang="en-US" sz="2400" dirty="0">
              <a:solidFill>
                <a:srgbClr val="00305B"/>
              </a:solidFill>
              <a:latin typeface="Arial" panose="020B0604020202020204" pitchFamily="34" charset="0"/>
            </a:endParaRPr>
          </a:p>
          <a:p>
            <a:pPr eaLnBrk="1" hangingPunct="1">
              <a:spcBef>
                <a:spcPts val="1188"/>
              </a:spcBef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Departments:</a:t>
            </a:r>
            <a:endParaRPr lang="en-US" altLang="en-US" sz="2400" dirty="0">
              <a:latin typeface="Arial" panose="020B0604020202020204" pitchFamily="34" charset="0"/>
            </a:endParaRPr>
          </a:p>
          <a:p>
            <a:pPr lvl="1" eaLnBrk="1" hangingPunct="1">
              <a:spcBef>
                <a:spcPts val="1200"/>
              </a:spcBef>
              <a:buClr>
                <a:srgbClr val="BC0E34"/>
              </a:buClr>
              <a:buFont typeface="Wingdings" panose="05000000000000000000" pitchFamily="2" charset="2"/>
              <a:buChar char=""/>
            </a:pP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Education</a:t>
            </a:r>
            <a:endParaRPr lang="en-US" altLang="en-US" sz="2400" dirty="0">
              <a:latin typeface="Arial" panose="020B0604020202020204" pitchFamily="34" charset="0"/>
            </a:endParaRPr>
          </a:p>
          <a:p>
            <a:pPr lvl="1" eaLnBrk="1" hangingPunct="1">
              <a:spcBef>
                <a:spcPts val="1200"/>
              </a:spcBef>
              <a:buClr>
                <a:srgbClr val="BC0E34"/>
              </a:buClr>
              <a:buFont typeface="Wingdings" panose="05000000000000000000" pitchFamily="2" charset="2"/>
              <a:buChar char=""/>
            </a:pP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Arts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and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Humanities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(English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and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Creative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Writing,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Theatre,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Music,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Film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and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TV,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Games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Design)</a:t>
            </a:r>
            <a:endParaRPr lang="en-US" altLang="en-US" sz="2400" dirty="0">
              <a:latin typeface="Arial" panose="020B0604020202020204" pitchFamily="34" charset="0"/>
            </a:endParaRPr>
          </a:p>
          <a:p>
            <a:pPr lvl="1" eaLnBrk="1" hangingPunct="1">
              <a:spcBef>
                <a:spcPts val="1275"/>
              </a:spcBef>
              <a:buClr>
                <a:srgbClr val="BC0E34"/>
              </a:buClr>
              <a:buFont typeface="Wingdings" panose="05000000000000000000" pitchFamily="2" charset="2"/>
              <a:buChar char=""/>
            </a:pP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Social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and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Political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Sciences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(Politics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&amp;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History,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Journalism,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Anthropology,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Sociology,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Media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and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Communications,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Global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Challenges)</a:t>
            </a:r>
            <a:endParaRPr lang="en-US" altLang="en-US" sz="2400" dirty="0">
              <a:latin typeface="Arial" panose="020B0604020202020204" pitchFamily="34" charset="0"/>
            </a:endParaRPr>
          </a:p>
          <a:p>
            <a:pPr lvl="1" eaLnBrk="1" hangingPunct="1">
              <a:spcBef>
                <a:spcPts val="1138"/>
              </a:spcBef>
              <a:buClr>
                <a:srgbClr val="BC0E34"/>
              </a:buClr>
              <a:buFont typeface="Wingdings" panose="05000000000000000000" pitchFamily="2" charset="2"/>
              <a:buChar char=""/>
            </a:pP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Brunel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Law</a:t>
            </a:r>
            <a:r>
              <a:rPr lang="en-US" altLang="en-US" sz="24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305B"/>
                </a:solidFill>
                <a:latin typeface="Arial" panose="020B0604020202020204" pitchFamily="34" charset="0"/>
              </a:rPr>
              <a:t>School</a:t>
            </a:r>
            <a:endParaRPr lang="en-US" altLang="en-US" sz="2400" dirty="0">
              <a:latin typeface="Arial" panose="020B0604020202020204" pitchFamily="34" charset="0"/>
            </a:endParaRPr>
          </a:p>
          <a:p>
            <a:pPr marL="12700" indent="0" eaLnBrk="1" hangingPunct="1">
              <a:spcBef>
                <a:spcPts val="1188"/>
              </a:spcBef>
              <a:buClr>
                <a:srgbClr val="FF0000"/>
              </a:buClr>
            </a:pPr>
            <a:endParaRPr lang="en-US" altLang="en-US" sz="20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object 2">
            <a:extLst>
              <a:ext uri="{FF2B5EF4-FFF2-40B4-BE49-F238E27FC236}">
                <a16:creationId xmlns:a16="http://schemas.microsoft.com/office/drawing/2014/main" id="{C6CBE959-057C-45EE-A134-34186CF2B7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3688" y="357188"/>
            <a:ext cx="8556625" cy="410690"/>
          </a:xfrm>
        </p:spPr>
        <p:txBody>
          <a:bodyPr/>
          <a:lstStyle/>
          <a:p>
            <a:pPr marL="12700" eaLnBrk="1" hangingPunct="1">
              <a:lnSpc>
                <a:spcPts val="3350"/>
              </a:lnSpc>
            </a:pP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>
                <a:latin typeface="Arial" panose="020B0604020202020204" pitchFamily="34" charset="0"/>
                <a:cs typeface="Arial" panose="020B0604020202020204" pitchFamily="34" charset="0"/>
              </a:rPr>
              <a:t>Brunel Business School (BBS)</a:t>
            </a:r>
            <a:endParaRPr lang="en-US" alt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object 4">
            <a:extLst>
              <a:ext uri="{FF2B5EF4-FFF2-40B4-BE49-F238E27FC236}">
                <a16:creationId xmlns:a16="http://schemas.microsoft.com/office/drawing/2014/main" id="{5069EB2C-D355-4646-82C8-A570E4E5E21E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 vert="horz" rtlCol="0"/>
          <a:lstStyle/>
          <a:p>
            <a:pPr>
              <a:defRPr/>
            </a:pPr>
            <a:r>
              <a:t>Brunel</a:t>
            </a:r>
            <a:r>
              <a:rPr>
                <a:latin typeface="Times New Roman"/>
                <a:cs typeface="Times New Roman"/>
              </a:rPr>
              <a:t>  </a:t>
            </a:r>
            <a:r>
              <a:rPr spc="-5"/>
              <a:t>Un</a:t>
            </a:r>
            <a:r>
              <a:rPr spc="5"/>
              <a:t>i</a:t>
            </a:r>
            <a:r>
              <a:rPr spc="-10"/>
              <a:t>v</a:t>
            </a:r>
            <a:r>
              <a:t>er</a:t>
            </a:r>
            <a:r>
              <a:rPr spc="-10"/>
              <a:t>s</a:t>
            </a:r>
            <a:r>
              <a:t>i</a:t>
            </a:r>
            <a:r>
              <a:rPr spc="-5"/>
              <a:t>ty</a:t>
            </a:r>
            <a:r>
              <a:rPr>
                <a:latin typeface="Times New Roman"/>
                <a:cs typeface="Times New Roman"/>
              </a:rPr>
              <a:t> </a:t>
            </a:r>
            <a:r>
              <a:rPr spc="-90">
                <a:latin typeface="Times New Roman"/>
                <a:cs typeface="Times New Roman"/>
              </a:rPr>
              <a:t> </a:t>
            </a:r>
            <a:r>
              <a:rPr spc="-10"/>
              <a:t>London</a:t>
            </a:r>
          </a:p>
        </p:txBody>
      </p:sp>
      <p:sp>
        <p:nvSpPr>
          <p:cNvPr id="17412" name="object 3">
            <a:extLst>
              <a:ext uri="{FF2B5EF4-FFF2-40B4-BE49-F238E27FC236}">
                <a16:creationId xmlns:a16="http://schemas.microsoft.com/office/drawing/2014/main" id="{D373BAB2-586A-4E56-A80F-BB05920C4E3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2738" y="1143000"/>
            <a:ext cx="8066087" cy="51706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marL="357188" indent="-344488">
              <a:tabLst>
                <a:tab pos="358775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815975" indent="-346075">
              <a:tabLst>
                <a:tab pos="358775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tabLst>
                <a:tab pos="358775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tabLst>
                <a:tab pos="358775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tabLst>
                <a:tab pos="358775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58775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58775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58775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58775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US" altLang="en-US" sz="2800" dirty="0">
                <a:solidFill>
                  <a:srgbClr val="00305B"/>
                </a:solidFill>
                <a:latin typeface="Arial" panose="020B0604020202020204" pitchFamily="34" charset="0"/>
              </a:rPr>
              <a:t>Executive</a:t>
            </a:r>
            <a:r>
              <a:rPr lang="en-US" altLang="en-US" sz="28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>
                <a:solidFill>
                  <a:srgbClr val="00305B"/>
                </a:solidFill>
                <a:latin typeface="Arial" panose="020B0604020202020204" pitchFamily="34" charset="0"/>
              </a:rPr>
              <a:t>Dean</a:t>
            </a:r>
            <a:r>
              <a:rPr lang="en-US" altLang="en-US" sz="28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>
                <a:solidFill>
                  <a:srgbClr val="00305B"/>
                </a:solidFill>
                <a:latin typeface="Arial" panose="020B0604020202020204" pitchFamily="34" charset="0"/>
              </a:rPr>
              <a:t>-</a:t>
            </a:r>
            <a:r>
              <a:rPr lang="en-US" altLang="en-US" sz="2800" dirty="0">
                <a:solidFill>
                  <a:srgbClr val="0030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800" dirty="0">
                <a:solidFill>
                  <a:srgbClr val="00305B"/>
                </a:solidFill>
                <a:latin typeface="Arial" panose="020B0604020202020204" pitchFamily="34" charset="0"/>
              </a:rPr>
              <a:t>Professor Danae </a:t>
            </a:r>
            <a:r>
              <a:rPr lang="en-GB" sz="2800" dirty="0" err="1">
                <a:solidFill>
                  <a:srgbClr val="00305B"/>
                </a:solidFill>
                <a:latin typeface="Arial" panose="020B0604020202020204" pitchFamily="34" charset="0"/>
              </a:rPr>
              <a:t>Manika</a:t>
            </a:r>
            <a:endParaRPr lang="en-US" altLang="en-US" sz="2800" dirty="0">
              <a:solidFill>
                <a:srgbClr val="00305B"/>
              </a:solidFill>
              <a:latin typeface="Arial" panose="020B0604020202020204" pitchFamily="34" charset="0"/>
            </a:endParaRPr>
          </a:p>
          <a:p>
            <a:pPr eaLnBrk="1" hangingPunct="1">
              <a:spcBef>
                <a:spcPts val="1188"/>
              </a:spcBef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US" altLang="en-US" sz="2800" dirty="0">
                <a:solidFill>
                  <a:srgbClr val="00305B"/>
                </a:solidFill>
                <a:latin typeface="Arial" panose="020B0604020202020204" pitchFamily="34" charset="0"/>
              </a:rPr>
              <a:t>Departments:</a:t>
            </a:r>
            <a:endParaRPr lang="en-US" altLang="en-US" sz="2800" dirty="0">
              <a:latin typeface="Arial" panose="020B0604020202020204" pitchFamily="34" charset="0"/>
            </a:endParaRPr>
          </a:p>
          <a:p>
            <a:pPr lvl="1" eaLnBrk="1" hangingPunct="1">
              <a:spcBef>
                <a:spcPts val="1200"/>
              </a:spcBef>
              <a:buClr>
                <a:srgbClr val="BC0E34"/>
              </a:buClr>
              <a:buFont typeface="Wingdings" panose="05000000000000000000" pitchFamily="2" charset="2"/>
              <a:buChar char=""/>
            </a:pPr>
            <a:r>
              <a:rPr lang="en-GB" sz="2800" dirty="0">
                <a:solidFill>
                  <a:srgbClr val="00305B"/>
                </a:solidFill>
                <a:latin typeface="Arial" panose="020B0604020202020204" pitchFamily="34" charset="0"/>
              </a:rPr>
              <a:t>Department of Economics, Finance and Accounting </a:t>
            </a:r>
          </a:p>
          <a:p>
            <a:pPr lvl="1" eaLnBrk="1" hangingPunct="1">
              <a:spcBef>
                <a:spcPts val="1200"/>
              </a:spcBef>
              <a:buClr>
                <a:srgbClr val="BC0E34"/>
              </a:buClr>
              <a:buFont typeface="Wingdings" panose="05000000000000000000" pitchFamily="2" charset="2"/>
              <a:buChar char=""/>
            </a:pPr>
            <a:r>
              <a:rPr lang="en-GB" sz="2800" dirty="0">
                <a:solidFill>
                  <a:srgbClr val="00305B"/>
                </a:solidFill>
                <a:latin typeface="Arial" panose="020B0604020202020204" pitchFamily="34" charset="0"/>
              </a:rPr>
              <a:t>Department of Business Analytics and Marketing </a:t>
            </a:r>
          </a:p>
          <a:p>
            <a:pPr lvl="1" eaLnBrk="1" hangingPunct="1">
              <a:spcBef>
                <a:spcPts val="1200"/>
              </a:spcBef>
              <a:buClr>
                <a:srgbClr val="BC0E34"/>
              </a:buClr>
              <a:buFont typeface="Wingdings" panose="05000000000000000000" pitchFamily="2" charset="2"/>
              <a:buChar char=""/>
            </a:pPr>
            <a:r>
              <a:rPr lang="en-GB" sz="2800" dirty="0">
                <a:solidFill>
                  <a:srgbClr val="00305B"/>
                </a:solidFill>
                <a:latin typeface="Arial" panose="020B0604020202020204" pitchFamily="34" charset="0"/>
              </a:rPr>
              <a:t>Department of Strategy, Entrepreneurship and Management </a:t>
            </a:r>
          </a:p>
          <a:p>
            <a:pPr lvl="1" eaLnBrk="1" hangingPunct="1">
              <a:spcBef>
                <a:spcPts val="1200"/>
              </a:spcBef>
              <a:buClr>
                <a:srgbClr val="BC0E34"/>
              </a:buClr>
              <a:buFont typeface="Wingdings" panose="05000000000000000000" pitchFamily="2" charset="2"/>
              <a:buChar char=""/>
            </a:pPr>
            <a:endParaRPr lang="en-US" altLang="en-US" sz="2800" dirty="0">
              <a:latin typeface="Arial" panose="020B0604020202020204" pitchFamily="34" charset="0"/>
            </a:endParaRPr>
          </a:p>
          <a:p>
            <a:pPr marL="12700" indent="0" eaLnBrk="1" hangingPunct="1">
              <a:spcBef>
                <a:spcPts val="1188"/>
              </a:spcBef>
              <a:buClr>
                <a:srgbClr val="FF0000"/>
              </a:buClr>
            </a:pPr>
            <a:endParaRPr lang="en-US" altLang="en-US" sz="2400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63152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17999</TotalTime>
  <Words>3737</Words>
  <Application>Microsoft Office PowerPoint</Application>
  <PresentationFormat>On-screen Show (4:3)</PresentationFormat>
  <Paragraphs>419</Paragraphs>
  <Slides>60</Slides>
  <Notes>60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60</vt:i4>
      </vt:variant>
    </vt:vector>
  </HeadingPairs>
  <TitlesOfParts>
    <vt:vector size="65" baseType="lpstr">
      <vt:lpstr>Arial</vt:lpstr>
      <vt:lpstr>Calibri</vt:lpstr>
      <vt:lpstr>Times New Roman</vt:lpstr>
      <vt:lpstr>Wingdings</vt:lpstr>
      <vt:lpstr>Office Theme</vt:lpstr>
      <vt:lpstr>PowerPoint Presentation</vt:lpstr>
      <vt:lpstr>Aims for the Session</vt:lpstr>
      <vt:lpstr>Brunel University of London</vt:lpstr>
      <vt:lpstr>Brunel’s Student Population</vt:lpstr>
      <vt:lpstr>Brunel 2030</vt:lpstr>
      <vt:lpstr>University Structure</vt:lpstr>
      <vt:lpstr>Colleges</vt:lpstr>
      <vt:lpstr>College of Arts, Law and Social Sciences (CALSS)</vt:lpstr>
      <vt:lpstr> Brunel Business School (BBS)</vt:lpstr>
      <vt:lpstr>College of Engineering, Design and Physical Sciences (CEDPS)</vt:lpstr>
      <vt:lpstr>College of Health, Medicine and Life Sciences (CHMLS)</vt:lpstr>
      <vt:lpstr>Brunel Pathway College (BPC)</vt:lpstr>
      <vt:lpstr>Research</vt:lpstr>
      <vt:lpstr>Academic Leadership within Colleges</vt:lpstr>
      <vt:lpstr>Academic and Student Administration</vt:lpstr>
      <vt:lpstr>Senate Regulations</vt:lpstr>
      <vt:lpstr>Policies and other Key Documents</vt:lpstr>
      <vt:lpstr>Key Contacts for External Examiners</vt:lpstr>
      <vt:lpstr>PowerPoint Presentation</vt:lpstr>
      <vt:lpstr>Brunel Programmes</vt:lpstr>
      <vt:lpstr>Programme Structure</vt:lpstr>
      <vt:lpstr>Programme Structure Continued</vt:lpstr>
      <vt:lpstr>PowerPoint Presentation</vt:lpstr>
      <vt:lpstr>Assessment of Students</vt:lpstr>
      <vt:lpstr>Internal Moderation</vt:lpstr>
      <vt:lpstr>External Moderation/Examining</vt:lpstr>
      <vt:lpstr>External Moderation/Examining Continued</vt:lpstr>
      <vt:lpstr>External Moderation/Examining Continued</vt:lpstr>
      <vt:lpstr>External Moderation/Examining Continued</vt:lpstr>
      <vt:lpstr>External Moderation/Examining Continued</vt:lpstr>
      <vt:lpstr>PowerPoint Presentation</vt:lpstr>
      <vt:lpstr>Guidelines for Conducting External Moderation of Student Work</vt:lpstr>
      <vt:lpstr>External Benchmarks for External Examining</vt:lpstr>
      <vt:lpstr>PowerPoint Presentation</vt:lpstr>
      <vt:lpstr>Panels of Examiners</vt:lpstr>
      <vt:lpstr>Panels of Examiners Continued</vt:lpstr>
      <vt:lpstr>Panels of Examiners Continued</vt:lpstr>
      <vt:lpstr>Boards of Examiners</vt:lpstr>
      <vt:lpstr>Boards of Examiners Continued</vt:lpstr>
      <vt:lpstr>Boards of Examiners Continued</vt:lpstr>
      <vt:lpstr>Boards of Examiners Continued</vt:lpstr>
      <vt:lpstr>PowerPoint Presentation</vt:lpstr>
      <vt:lpstr>Brunel Regulations</vt:lpstr>
      <vt:lpstr>Progression of Students</vt:lpstr>
      <vt:lpstr>Progression of Students</vt:lpstr>
      <vt:lpstr>Undergraduate Award Criteria (‘E’ grade is no longer a limiter to Degree classification in new Senate Regulations 2024)</vt:lpstr>
      <vt:lpstr>Awarding of Students</vt:lpstr>
      <vt:lpstr>Reassessment of Students</vt:lpstr>
      <vt:lpstr>Extenuating Circumstances</vt:lpstr>
      <vt:lpstr>PowerPoint Presentation</vt:lpstr>
      <vt:lpstr>Annual Report - Timescales</vt:lpstr>
      <vt:lpstr>Annual Report – Focus of Report</vt:lpstr>
      <vt:lpstr>Annual Report – Guidance</vt:lpstr>
      <vt:lpstr>Annual Report – Guidance</vt:lpstr>
      <vt:lpstr>Annual Report – Submitting the Report</vt:lpstr>
      <vt:lpstr>Scrutiny of External Examiner Reports</vt:lpstr>
      <vt:lpstr>Accessing University Systems</vt:lpstr>
      <vt:lpstr>Further support resources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Online2PDF.com</dc:creator>
  <cp:lastModifiedBy>Mandhir Gill (Staff)</cp:lastModifiedBy>
  <cp:revision>54</cp:revision>
  <dcterms:created xsi:type="dcterms:W3CDTF">2024-10-24T01:30:38Z</dcterms:created>
  <dcterms:modified xsi:type="dcterms:W3CDTF">2025-04-30T10:43:14Z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2024-10-24T00:00:00Z</vt:filetime>
  </property>
  <property fmtid="{D5CDD505-2E9C-101B-9397-08002B2CF9AE}" pid="3" name="LastSaved">
    <vt:filetime>2024-10-23T00:00:00Z</vt:filetime>
  </property>
</Properties>
</file>