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7"/>
  </p:notesMasterIdLst>
  <p:handoutMasterIdLst>
    <p:handoutMasterId r:id="rId18"/>
  </p:handoutMasterIdLst>
  <p:sldIdLst>
    <p:sldId id="350" r:id="rId3"/>
    <p:sldId id="355" r:id="rId4"/>
    <p:sldId id="356" r:id="rId5"/>
    <p:sldId id="361" r:id="rId6"/>
    <p:sldId id="359" r:id="rId7"/>
    <p:sldId id="362" r:id="rId8"/>
    <p:sldId id="364" r:id="rId9"/>
    <p:sldId id="363" r:id="rId10"/>
    <p:sldId id="368" r:id="rId11"/>
    <p:sldId id="369" r:id="rId12"/>
    <p:sldId id="370" r:id="rId13"/>
    <p:sldId id="371" r:id="rId14"/>
    <p:sldId id="372" r:id="rId15"/>
    <p:sldId id="373" r:id="rId16"/>
  </p:sldIdLst>
  <p:sldSz cx="9144000" cy="6858000" type="screen4x3"/>
  <p:notesSz cx="6797675" cy="987425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Bookman Old Style" pitchFamily="-65" charset="0"/>
        <a:ea typeface="ＭＳ Ｐゴシック" pitchFamily="-65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Bookman Old Style" pitchFamily="-65" charset="0"/>
        <a:ea typeface="ＭＳ Ｐゴシック" pitchFamily="-65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Bookman Old Style" pitchFamily="-65" charset="0"/>
        <a:ea typeface="ＭＳ Ｐゴシック" pitchFamily="-65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Bookman Old Style" pitchFamily="-65" charset="0"/>
        <a:ea typeface="ＭＳ Ｐゴシック" pitchFamily="-65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Bookman Old Style" pitchFamily="-65" charset="0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Bookman Old Style" pitchFamily="-65" charset="0"/>
        <a:ea typeface="ＭＳ Ｐゴシック" pitchFamily="-65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Bookman Old Style" pitchFamily="-65" charset="0"/>
        <a:ea typeface="ＭＳ Ｐゴシック" pitchFamily="-65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Bookman Old Style" pitchFamily="-65" charset="0"/>
        <a:ea typeface="ＭＳ Ｐゴシック" pitchFamily="-65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Bookman Old Style" pitchFamily="-65" charset="0"/>
        <a:ea typeface="ＭＳ Ｐゴシック" pitchFamily="-65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7AF"/>
    <a:srgbClr val="ABFFAB"/>
    <a:srgbClr val="009900"/>
    <a:srgbClr val="FF9F9F"/>
    <a:srgbClr val="0066FF"/>
    <a:srgbClr val="33CCFF"/>
    <a:srgbClr val="FF6600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9123" autoAdjust="0"/>
  </p:normalViewPr>
  <p:slideViewPr>
    <p:cSldViewPr snapToGrid="0" snapToObjects="1">
      <p:cViewPr varScale="1">
        <p:scale>
          <a:sx n="56" d="100"/>
          <a:sy n="56" d="100"/>
        </p:scale>
        <p:origin x="-92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75" d="100"/>
          <a:sy n="75" d="100"/>
        </p:scale>
        <p:origin x="-1254" y="-60"/>
      </p:cViewPr>
      <p:guideLst>
        <p:guide orient="horz" pos="3111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5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l" defTabSz="908050">
              <a:defRPr sz="1200">
                <a:latin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7" y="0"/>
            <a:ext cx="2945659" cy="495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defTabSz="908050">
              <a:defRPr sz="1200">
                <a:latin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824"/>
            <a:ext cx="2945659" cy="495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l" defTabSz="908050">
              <a:defRPr sz="1200">
                <a:latin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7" y="9378824"/>
            <a:ext cx="2945659" cy="495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>
                <a:latin typeface="Times New Roman" pitchFamily="-65" charset="0"/>
              </a:defRPr>
            </a:lvl1pPr>
          </a:lstStyle>
          <a:p>
            <a:pPr>
              <a:defRPr/>
            </a:pPr>
            <a:fld id="{EEB59638-E905-4D13-A8AE-FC9517BD2F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3233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5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l" defTabSz="908050">
              <a:defRPr sz="1200">
                <a:latin typeface="Comic Sans MS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7" y="0"/>
            <a:ext cx="2945659" cy="495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defTabSz="908050">
              <a:defRPr sz="1200">
                <a:latin typeface="Comic Sans MS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3450" y="741363"/>
            <a:ext cx="493395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931" y="4690270"/>
            <a:ext cx="4981814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824"/>
            <a:ext cx="2945659" cy="495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l" defTabSz="908050">
              <a:defRPr sz="1200">
                <a:latin typeface="Comic Sans MS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7" y="9378824"/>
            <a:ext cx="2945659" cy="495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>
                <a:latin typeface="Comic Sans MS" pitchFamily="-65" charset="0"/>
              </a:defRPr>
            </a:lvl1pPr>
          </a:lstStyle>
          <a:p>
            <a:pPr>
              <a:defRPr/>
            </a:pPr>
            <a:fld id="{E6D72D74-25FD-4A07-BEDF-E6E445A2D5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3491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F9669-05E1-43F5-9AF6-F20C3F647753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F9669-05E1-43F5-9AF6-F20C3F647753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F9669-05E1-43F5-9AF6-F20C3F647753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F9669-05E1-43F5-9AF6-F20C3F647753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F9669-05E1-43F5-9AF6-F20C3F647753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F9669-05E1-43F5-9AF6-F20C3F647753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F9669-05E1-43F5-9AF6-F20C3F647753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F9669-05E1-43F5-9AF6-F20C3F647753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F9669-05E1-43F5-9AF6-F20C3F647753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F9669-05E1-43F5-9AF6-F20C3F647753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F9669-05E1-43F5-9AF6-F20C3F647753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F9669-05E1-43F5-9AF6-F20C3F647753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F9669-05E1-43F5-9AF6-F20C3F647753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1F9669-05E1-43F5-9AF6-F20C3F647753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04D78-BEF5-4DFB-AEE7-24798609AA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61526-B487-459C-B171-8237F86A5A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F7986-32BF-4F01-8E88-97C6E38D54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1AAD6-5282-4667-B848-1287B66DB2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C20AD-678B-4B8A-A050-190EBADE48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3D051-E139-4D0C-B6C7-97035AFB15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05A6BF-9BA1-4DD7-AA8E-CBC18F4E70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9E6D4-1F8E-4AC5-A704-09F58489A4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0F852-FFF6-43C6-AE1F-DF2EA510E2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0" y="0"/>
            <a:ext cx="39211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7A645-4ED3-4716-ADC6-437AE749FC6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E1158-0542-412D-A452-D1ED7282DC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C9778-77DD-4326-8F2E-D5B4D33B0F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9BE6A-9D8C-4414-9A4B-ED7E82ED61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BDFC9-B881-4D95-9A26-0084D50687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86D67-A2A2-4EFC-96CC-0E4FBF2AD7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1F20B-31DE-4127-A4A5-B848728CDB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87057-030A-4577-83FB-8FD75BD45D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9A320-13BA-47F0-A0A5-8F8439630C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22188-B3B7-45BD-879D-A269C2326E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037388" y="6526213"/>
            <a:ext cx="2101850" cy="314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2E4E4-647E-4129-B1BA-42E059E8F2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8EF60-4F10-4F20-AE00-58EF5B6407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F343B-FBF1-4357-A971-032A72E2C6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77050" y="6308725"/>
            <a:ext cx="2101850" cy="3143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987675" y="623728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Times New Roman" pitchFamily="-65" charset="0"/>
              </a:defRPr>
            </a:lvl1pPr>
          </a:lstStyle>
          <a:p>
            <a:pPr>
              <a:defRPr/>
            </a:pPr>
            <a:fld id="{450B978C-7815-4FDD-9783-8817D767A00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62" r:id="rId7"/>
    <p:sldLayoutId id="2147483758" r:id="rId8"/>
    <p:sldLayoutId id="2147483759" r:id="rId9"/>
    <p:sldLayoutId id="2147483760" r:id="rId10"/>
    <p:sldLayoutId id="214748376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65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65" charset="0"/>
          <a:ea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65" charset="0"/>
          <a:ea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65" charset="0"/>
          <a:ea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65" charset="0"/>
          <a:ea typeface="ＭＳ Ｐゴシック" pitchFamily="-65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65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65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65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6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48513" y="6464300"/>
            <a:ext cx="198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 smtClean="0"/>
              <a:t>01Introduction</a:t>
            </a:r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-1447799" y="3421062"/>
            <a:ext cx="6858000" cy="15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3726657" y="3429794"/>
            <a:ext cx="6858000" cy="142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2124075" y="0"/>
            <a:ext cx="0" cy="68580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138596" y="391921"/>
            <a:ext cx="5040313" cy="10156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6000" dirty="0" smtClean="0"/>
              <a:t>Introduction</a:t>
            </a:r>
            <a:endParaRPr lang="en-GB" sz="6000" dirty="0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7164388" y="-26988"/>
            <a:ext cx="0" cy="68580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2124075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552" y="1988079"/>
            <a:ext cx="5486400" cy="4067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2124075" y="0"/>
            <a:ext cx="0" cy="68580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124075" y="7938"/>
            <a:ext cx="5040313" cy="63094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endParaRPr lang="en-GB" b="1" dirty="0"/>
          </a:p>
          <a:p>
            <a:pPr algn="l">
              <a:spcBef>
                <a:spcPct val="50000"/>
              </a:spcBef>
            </a:pPr>
            <a:endParaRPr lang="en-GB" b="1" dirty="0" smtClean="0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7425640" y="-26988"/>
            <a:ext cx="0" cy="68580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1688655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73320" y="6878"/>
            <a:ext cx="5591846" cy="661719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GB" sz="1600" b="1" dirty="0" smtClean="0"/>
              <a:t>Techniques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What is a call back? How is it used?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What is an Error Handler? </a:t>
            </a:r>
            <a:r>
              <a:rPr lang="en-GB" sz="1600" dirty="0"/>
              <a:t>How is it used?</a:t>
            </a:r>
            <a:endParaRPr lang="en-GB" sz="1600" dirty="0" smtClean="0"/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b="1" dirty="0" smtClean="0"/>
              <a:t>jQuery</a:t>
            </a:r>
            <a:endParaRPr lang="en-GB" sz="1600" b="1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err="1" smtClean="0"/>
              <a:t>Javascript</a:t>
            </a:r>
            <a:r>
              <a:rPr lang="en-GB" sz="1600" dirty="0" smtClean="0"/>
              <a:t> library – simplified manipulation of the DOM.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Eases asynchronous updating of the page.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Cross browser – allows author to concentrate on content. (no need to worry about OS/browser)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Uses CSS selectors to access nodes in the DOM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 smtClean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Added functionality – in addition  to loaded() state for the page there is ready() state.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Potentially faster response of the page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Ease the create and handling of </a:t>
            </a:r>
            <a:r>
              <a:rPr lang="en-GB" sz="1600" b="1" dirty="0" smtClean="0"/>
              <a:t>Events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b="1" dirty="0" smtClean="0"/>
              <a:t>Events</a:t>
            </a:r>
            <a:r>
              <a:rPr lang="en-GB" sz="1600" dirty="0" smtClean="0"/>
              <a:t> what are they and how are the used.</a:t>
            </a:r>
            <a:endParaRPr lang="en-GB" sz="1600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6906" y="6615927"/>
            <a:ext cx="1326995" cy="203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6000" rIns="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65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9pPr>
          </a:lstStyle>
          <a:p>
            <a:pPr algn="l" eaLnBrk="1" hangingPunct="1"/>
            <a:fld id="{450B978C-7815-4FDD-9783-8817D767A00E}" type="slidenum">
              <a:rPr lang="en-GB" sz="1200" b="1" kern="0" smtClean="0">
                <a:latin typeface="Bookman Old Style" pitchFamily="18" charset="0"/>
              </a:rPr>
              <a:pPr algn="l" eaLnBrk="1" hangingPunct="1"/>
              <a:t>10</a:t>
            </a:fld>
            <a:r>
              <a:rPr lang="en-GB" sz="1200" kern="0" smtClean="0"/>
              <a:t> </a:t>
            </a: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endParaRPr lang="en-GB" sz="1200" kern="0" dirty="0" smtClean="0">
              <a:latin typeface="Bookman Old Style" pitchFamily="-65" charset="0"/>
            </a:endParaRPr>
          </a:p>
        </p:txBody>
      </p:sp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514848" y="6162714"/>
            <a:ext cx="1617717" cy="668299"/>
          </a:xfrm>
        </p:spPr>
        <p:txBody>
          <a:bodyPr/>
          <a:lstStyle/>
          <a:p>
            <a:pPr>
              <a:defRPr/>
            </a:pPr>
            <a:endParaRPr lang="en-GB" dirty="0" smtClean="0"/>
          </a:p>
          <a:p>
            <a:pPr>
              <a:defRPr/>
            </a:pPr>
            <a:r>
              <a:rPr lang="en-GB" dirty="0" smtClean="0"/>
              <a:t>Revision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19305" y="355892"/>
            <a:ext cx="13269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    1/4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3175" y="817674"/>
            <a:ext cx="13269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    1/4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8465" y="6307131"/>
            <a:ext cx="13269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    1/4</a:t>
            </a:r>
          </a:p>
        </p:txBody>
      </p:sp>
    </p:spTree>
    <p:extLst>
      <p:ext uri="{BB962C8B-B14F-4D97-AF65-F5344CB8AC3E}">
        <p14:creationId xmlns:p14="http://schemas.microsoft.com/office/powerpoint/2010/main" val="401078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2124075" y="0"/>
            <a:ext cx="0" cy="68580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124075" y="7938"/>
            <a:ext cx="5040313" cy="63094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endParaRPr lang="en-GB" b="1" dirty="0"/>
          </a:p>
          <a:p>
            <a:pPr algn="l">
              <a:spcBef>
                <a:spcPct val="50000"/>
              </a:spcBef>
            </a:pPr>
            <a:endParaRPr lang="en-GB" b="1" dirty="0" smtClean="0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7425640" y="-26988"/>
            <a:ext cx="0" cy="68580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1688655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73320" y="6878"/>
            <a:ext cx="5591846" cy="513986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GB" sz="1600" b="1" dirty="0" smtClean="0"/>
              <a:t>jQuery</a:t>
            </a:r>
          </a:p>
          <a:p>
            <a:pPr algn="l" eaLnBrk="1" hangingPunct="1">
              <a:spcBef>
                <a:spcPct val="50000"/>
              </a:spcBef>
            </a:pPr>
            <a:endParaRPr lang="en-GB" sz="1600" b="1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Objects …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/>
              <a:t>	</a:t>
            </a:r>
            <a:r>
              <a:rPr lang="en-GB" sz="1600" dirty="0" smtClean="0"/>
              <a:t>content creation “on the fly”</a:t>
            </a:r>
          </a:p>
          <a:p>
            <a:pPr algn="l" eaLnBrk="1" hangingPunct="1">
              <a:spcBef>
                <a:spcPct val="50000"/>
              </a:spcBef>
            </a:pPr>
            <a:endParaRPr lang="en-GB" sz="1600" b="1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Modification page appearance in response to events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Navigation via selectors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b="1" dirty="0" smtClean="0"/>
              <a:t>jQuery plugins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What are they – were are they used?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b="1" dirty="0" smtClean="0"/>
              <a:t>jQuery UI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What and why?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6906" y="6615927"/>
            <a:ext cx="1326995" cy="203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6000" rIns="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65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9pPr>
          </a:lstStyle>
          <a:p>
            <a:pPr algn="l" eaLnBrk="1" hangingPunct="1"/>
            <a:fld id="{450B978C-7815-4FDD-9783-8817D767A00E}" type="slidenum">
              <a:rPr lang="en-GB" sz="1200" b="1" kern="0" smtClean="0">
                <a:latin typeface="Bookman Old Style" pitchFamily="18" charset="0"/>
              </a:rPr>
              <a:pPr algn="l" eaLnBrk="1" hangingPunct="1"/>
              <a:t>11</a:t>
            </a:fld>
            <a:r>
              <a:rPr lang="en-GB" sz="1200" kern="0" smtClean="0"/>
              <a:t> </a:t>
            </a: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endParaRPr lang="en-GB" sz="1200" kern="0" dirty="0" smtClean="0">
              <a:latin typeface="Bookman Old Style" pitchFamily="-65" charset="0"/>
            </a:endParaRPr>
          </a:p>
        </p:txBody>
      </p:sp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514848" y="6162714"/>
            <a:ext cx="1617717" cy="668299"/>
          </a:xfrm>
        </p:spPr>
        <p:txBody>
          <a:bodyPr/>
          <a:lstStyle/>
          <a:p>
            <a:pPr>
              <a:defRPr/>
            </a:pPr>
            <a:endParaRPr lang="en-GB" dirty="0" smtClean="0"/>
          </a:p>
          <a:p>
            <a:pPr>
              <a:defRPr/>
            </a:pPr>
            <a:r>
              <a:rPr lang="en-GB" dirty="0" smtClean="0"/>
              <a:t>Revision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39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2124075" y="0"/>
            <a:ext cx="0" cy="68580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124075" y="7938"/>
            <a:ext cx="5040313" cy="63094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endParaRPr lang="en-GB" b="1" dirty="0"/>
          </a:p>
          <a:p>
            <a:pPr algn="l">
              <a:spcBef>
                <a:spcPct val="50000"/>
              </a:spcBef>
            </a:pPr>
            <a:endParaRPr lang="en-GB" b="1" dirty="0" smtClean="0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7425640" y="-26988"/>
            <a:ext cx="0" cy="68580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1688655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73320" y="6878"/>
            <a:ext cx="5591846" cy="58785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GB" sz="1600" b="1" dirty="0" smtClean="0"/>
              <a:t>Unobtrusive java</a:t>
            </a:r>
          </a:p>
          <a:p>
            <a:pPr algn="l" eaLnBrk="1" hangingPunct="1">
              <a:spcBef>
                <a:spcPct val="50000"/>
              </a:spcBef>
            </a:pPr>
            <a:endParaRPr lang="en-GB" sz="1600" b="1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What is it?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i="1" dirty="0" smtClean="0"/>
              <a:t>Usability</a:t>
            </a:r>
            <a:endParaRPr lang="en-GB" sz="1600" i="1" dirty="0"/>
          </a:p>
          <a:p>
            <a:pPr algn="l" eaLnBrk="1" hangingPunct="1">
              <a:spcBef>
                <a:spcPct val="50000"/>
              </a:spcBef>
            </a:pPr>
            <a:r>
              <a:rPr lang="en-GB" sz="1600" i="1" dirty="0"/>
              <a:t>Graceful Degradation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i="1" dirty="0"/>
              <a:t>Accessibility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i="1" dirty="0" smtClean="0"/>
              <a:t>Separation</a:t>
            </a:r>
          </a:p>
          <a:p>
            <a:pPr algn="l" eaLnBrk="1" hangingPunct="1">
              <a:spcBef>
                <a:spcPct val="50000"/>
              </a:spcBef>
            </a:pPr>
            <a:endParaRPr lang="en-GB" sz="1600" i="1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What are they and how are they achieved?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Separation of  content, behaviour and appearance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Weak coupling – high cohesion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Name space and name collisions</a:t>
            </a:r>
            <a:endParaRPr lang="en-GB" sz="1600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6906" y="6615927"/>
            <a:ext cx="1326995" cy="203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6000" rIns="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65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9pPr>
          </a:lstStyle>
          <a:p>
            <a:pPr algn="l" eaLnBrk="1" hangingPunct="1"/>
            <a:fld id="{450B978C-7815-4FDD-9783-8817D767A00E}" type="slidenum">
              <a:rPr lang="en-GB" sz="1200" b="1" kern="0" smtClean="0">
                <a:latin typeface="Bookman Old Style" pitchFamily="18" charset="0"/>
              </a:rPr>
              <a:pPr algn="l" eaLnBrk="1" hangingPunct="1"/>
              <a:t>12</a:t>
            </a:fld>
            <a:r>
              <a:rPr lang="en-GB" sz="1200" kern="0" smtClean="0"/>
              <a:t> </a:t>
            </a: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endParaRPr lang="en-GB" sz="1200" kern="0" dirty="0" smtClean="0">
              <a:latin typeface="Bookman Old Style" pitchFamily="-65" charset="0"/>
            </a:endParaRPr>
          </a:p>
        </p:txBody>
      </p:sp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514848" y="6162714"/>
            <a:ext cx="1617717" cy="668299"/>
          </a:xfrm>
        </p:spPr>
        <p:txBody>
          <a:bodyPr/>
          <a:lstStyle/>
          <a:p>
            <a:pPr>
              <a:defRPr/>
            </a:pPr>
            <a:endParaRPr lang="en-GB" dirty="0" smtClean="0"/>
          </a:p>
          <a:p>
            <a:pPr>
              <a:defRPr/>
            </a:pPr>
            <a:r>
              <a:rPr lang="en-GB" dirty="0" smtClean="0"/>
              <a:t>Revision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73101" y="3802710"/>
            <a:ext cx="1473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These are general  coding development rules. Can be asked about together or along with other topics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9306" y="1938331"/>
            <a:ext cx="13269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Q &lt; 1</a:t>
            </a:r>
          </a:p>
        </p:txBody>
      </p:sp>
    </p:spTree>
    <p:extLst>
      <p:ext uri="{BB962C8B-B14F-4D97-AF65-F5344CB8AC3E}">
        <p14:creationId xmlns:p14="http://schemas.microsoft.com/office/powerpoint/2010/main" val="234181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2124075" y="0"/>
            <a:ext cx="0" cy="68580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124075" y="7938"/>
            <a:ext cx="5040313" cy="63094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endParaRPr lang="en-GB" b="1" dirty="0"/>
          </a:p>
          <a:p>
            <a:pPr algn="l">
              <a:spcBef>
                <a:spcPct val="50000"/>
              </a:spcBef>
            </a:pPr>
            <a:endParaRPr lang="en-GB" b="1" dirty="0" smtClean="0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7425640" y="-26988"/>
            <a:ext cx="0" cy="68580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1688655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73320" y="6878"/>
            <a:ext cx="5591846" cy="181588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GB" sz="1600" b="1" dirty="0" smtClean="0"/>
              <a:t>jQuery mobile</a:t>
            </a:r>
          </a:p>
          <a:p>
            <a:pPr algn="l" eaLnBrk="1" hangingPunct="1">
              <a:spcBef>
                <a:spcPct val="50000"/>
              </a:spcBef>
            </a:pPr>
            <a:endParaRPr lang="en-GB" sz="1600" b="1" dirty="0" smtClean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Data-roles – what are they and what are their uses?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endParaRPr lang="en-GB" sz="1600" dirty="0" smtClean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6906" y="6615927"/>
            <a:ext cx="1326995" cy="203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6000" rIns="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65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9pPr>
          </a:lstStyle>
          <a:p>
            <a:pPr algn="l" eaLnBrk="1" hangingPunct="1"/>
            <a:fld id="{450B978C-7815-4FDD-9783-8817D767A00E}" type="slidenum">
              <a:rPr lang="en-GB" sz="1200" b="1" kern="0" smtClean="0">
                <a:latin typeface="Bookman Old Style" pitchFamily="18" charset="0"/>
              </a:rPr>
              <a:pPr algn="l" eaLnBrk="1" hangingPunct="1"/>
              <a:t>13</a:t>
            </a:fld>
            <a:r>
              <a:rPr lang="en-GB" sz="1200" kern="0" smtClean="0"/>
              <a:t> </a:t>
            </a: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endParaRPr lang="en-GB" sz="1200" kern="0" dirty="0" smtClean="0">
              <a:latin typeface="Bookman Old Style" pitchFamily="-65" charset="0"/>
            </a:endParaRPr>
          </a:p>
        </p:txBody>
      </p:sp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514848" y="6162714"/>
            <a:ext cx="1617717" cy="668299"/>
          </a:xfrm>
        </p:spPr>
        <p:txBody>
          <a:bodyPr/>
          <a:lstStyle/>
          <a:p>
            <a:pPr>
              <a:defRPr/>
            </a:pPr>
            <a:endParaRPr lang="en-GB" dirty="0" smtClean="0"/>
          </a:p>
          <a:p>
            <a:pPr>
              <a:defRPr/>
            </a:pPr>
            <a:r>
              <a:rPr lang="en-GB" dirty="0" smtClean="0"/>
              <a:t>Revision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324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2124075" y="0"/>
            <a:ext cx="0" cy="68580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124075" y="7938"/>
            <a:ext cx="5040313" cy="63094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endParaRPr lang="en-GB" b="1" dirty="0"/>
          </a:p>
          <a:p>
            <a:pPr algn="l">
              <a:spcBef>
                <a:spcPct val="50000"/>
              </a:spcBef>
            </a:pPr>
            <a:endParaRPr lang="en-GB" b="1" dirty="0" smtClean="0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7425640" y="-26988"/>
            <a:ext cx="0" cy="68580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1688655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73320" y="6878"/>
            <a:ext cx="5591846" cy="63709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The side notes are my comments about what things are suitable for a question.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b="1" dirty="0" smtClean="0"/>
              <a:t>Questions will normally ask about a concept.</a:t>
            </a:r>
            <a:endParaRPr lang="en-GB" sz="1600" dirty="0" smtClean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sz="1600" dirty="0" smtClean="0"/>
              <a:t>Clear description will be a pass</a:t>
            </a:r>
          </a:p>
          <a:p>
            <a:pPr marL="285750" indent="-285750" algn="l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sz="1600" dirty="0" smtClean="0"/>
              <a:t>Demonstration that you are aware of the importance and can access advantages and disadvantages takes it to an A.</a:t>
            </a:r>
            <a:endParaRPr lang="en-GB" sz="1600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sz="1600" dirty="0" smtClean="0"/>
              <a:t>Integrating into a context </a:t>
            </a:r>
          </a:p>
          <a:p>
            <a:pPr marL="285750" indent="-285750" algn="l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i="1" dirty="0" smtClean="0"/>
              <a:t>“What is unobtrusive java and why is it important”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I will not consider it necessary to describe in detail what I expect.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i="1" dirty="0" smtClean="0"/>
              <a:t>What are the principles of unobtrusive java? Describe what each one means? Explain how each of these principles help to ensure that the pages are </a:t>
            </a:r>
            <a:r>
              <a:rPr lang="en-GB" sz="1600" i="1" dirty="0" smtClean="0">
                <a:solidFill>
                  <a:srgbClr val="FF0000"/>
                </a:solidFill>
              </a:rPr>
              <a:t>usable</a:t>
            </a:r>
            <a:r>
              <a:rPr lang="en-GB" sz="1600" i="1" dirty="0" smtClean="0"/>
              <a:t>, </a:t>
            </a:r>
            <a:r>
              <a:rPr lang="en-GB" sz="1600" i="1" dirty="0" smtClean="0">
                <a:solidFill>
                  <a:srgbClr val="FF0000"/>
                </a:solidFill>
              </a:rPr>
              <a:t>respond rapidly </a:t>
            </a:r>
            <a:r>
              <a:rPr lang="en-GB" sz="1600" i="1" dirty="0" smtClean="0"/>
              <a:t>to user input and and that the site is </a:t>
            </a:r>
            <a:r>
              <a:rPr lang="en-GB" sz="1600" i="1" dirty="0" smtClean="0">
                <a:solidFill>
                  <a:srgbClr val="FF0000"/>
                </a:solidFill>
              </a:rPr>
              <a:t>easy to maintain and upgrade</a:t>
            </a:r>
            <a:r>
              <a:rPr lang="en-GB" sz="1600" i="1" dirty="0" smtClean="0"/>
              <a:t>” 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6906" y="6615927"/>
            <a:ext cx="1326995" cy="203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6000" rIns="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65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9pPr>
          </a:lstStyle>
          <a:p>
            <a:pPr algn="l" eaLnBrk="1" hangingPunct="1"/>
            <a:fld id="{450B978C-7815-4FDD-9783-8817D767A00E}" type="slidenum">
              <a:rPr lang="en-GB" sz="1200" b="1" kern="0" smtClean="0">
                <a:latin typeface="Bookman Old Style" pitchFamily="18" charset="0"/>
              </a:rPr>
              <a:pPr algn="l" eaLnBrk="1" hangingPunct="1"/>
              <a:t>14</a:t>
            </a:fld>
            <a:r>
              <a:rPr lang="en-GB" sz="1200" kern="0" smtClean="0"/>
              <a:t> </a:t>
            </a: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endParaRPr lang="en-GB" sz="1200" kern="0" dirty="0" smtClean="0">
              <a:latin typeface="Bookman Old Style" pitchFamily="-65" charset="0"/>
            </a:endParaRPr>
          </a:p>
        </p:txBody>
      </p:sp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514848" y="6162714"/>
            <a:ext cx="1617717" cy="668299"/>
          </a:xfrm>
        </p:spPr>
        <p:txBody>
          <a:bodyPr/>
          <a:lstStyle/>
          <a:p>
            <a:pPr>
              <a:defRPr/>
            </a:pPr>
            <a:endParaRPr lang="en-GB" dirty="0" smtClean="0"/>
          </a:p>
          <a:p>
            <a:pPr>
              <a:defRPr/>
            </a:pPr>
            <a:r>
              <a:rPr lang="en-GB" dirty="0" smtClean="0"/>
              <a:t>Revision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7497914" y="3633377"/>
            <a:ext cx="161771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 smtClean="0"/>
              <a:t>Part of the exam is for you to structure your knowledge into a coherent answer. So I don’t give you the frame to fill in the pieces</a:t>
            </a:r>
          </a:p>
        </p:txBody>
      </p:sp>
    </p:spTree>
    <p:extLst>
      <p:ext uri="{BB962C8B-B14F-4D97-AF65-F5344CB8AC3E}">
        <p14:creationId xmlns:p14="http://schemas.microsoft.com/office/powerpoint/2010/main" val="182828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2124075" y="0"/>
            <a:ext cx="0" cy="68580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124075" y="7938"/>
            <a:ext cx="5040313" cy="63094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endParaRPr lang="en-GB" b="1" dirty="0"/>
          </a:p>
          <a:p>
            <a:pPr algn="l">
              <a:spcBef>
                <a:spcPct val="50000"/>
              </a:spcBef>
            </a:pPr>
            <a:endParaRPr lang="en-GB" b="1" dirty="0" smtClean="0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7425640" y="-26988"/>
            <a:ext cx="0" cy="68580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1688655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46710" y="5666"/>
            <a:ext cx="5591846" cy="5509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GB" sz="1600" b="1" dirty="0" smtClean="0"/>
              <a:t>How do mobile devices differ from desktop?</a:t>
            </a:r>
          </a:p>
          <a:p>
            <a:pPr algn="l"/>
            <a:endParaRPr lang="en-GB" sz="1600" b="1" dirty="0"/>
          </a:p>
          <a:p>
            <a:pPr algn="l"/>
            <a:r>
              <a:rPr lang="en-GB" sz="1600" dirty="0" smtClean="0"/>
              <a:t>Heterogeneous; Small screen; Interaction;  Power;</a:t>
            </a:r>
          </a:p>
          <a:p>
            <a:pPr algn="l"/>
            <a:r>
              <a:rPr lang="en-GB" sz="1600" dirty="0" smtClean="0"/>
              <a:t>Intermittent; Location aware; sensors; operated on the move</a:t>
            </a:r>
          </a:p>
          <a:p>
            <a:pPr algn="l"/>
            <a:endParaRPr lang="en-GB" sz="1600" dirty="0"/>
          </a:p>
          <a:p>
            <a:pPr algn="l"/>
            <a:r>
              <a:rPr lang="en-GB" sz="1600" b="1" dirty="0" smtClean="0"/>
              <a:t>Components</a:t>
            </a:r>
            <a:endParaRPr lang="en-GB" sz="1600" b="1" dirty="0"/>
          </a:p>
          <a:p>
            <a:pPr algn="l"/>
            <a:r>
              <a:rPr lang="en-GB" sz="1600" dirty="0" smtClean="0"/>
              <a:t>Operators, Networks, Devices, Operating Systems</a:t>
            </a:r>
          </a:p>
          <a:p>
            <a:pPr algn="l"/>
            <a:r>
              <a:rPr lang="en-GB" sz="1600" dirty="0" smtClean="0"/>
              <a:t>Application Frameworks: open v </a:t>
            </a:r>
            <a:r>
              <a:rPr lang="en-GB" sz="1600" dirty="0" err="1" smtClean="0"/>
              <a:t>proprietarty</a:t>
            </a:r>
            <a:endParaRPr lang="en-GB" sz="1600" dirty="0" smtClean="0"/>
          </a:p>
          <a:p>
            <a:pPr algn="l"/>
            <a:endParaRPr lang="en-GB" sz="1600" dirty="0"/>
          </a:p>
          <a:p>
            <a:pPr algn="l"/>
            <a:r>
              <a:rPr lang="en-GB" sz="1600" b="1" dirty="0"/>
              <a:t>Web apps v native apps</a:t>
            </a:r>
          </a:p>
          <a:p>
            <a:pPr algn="l"/>
            <a:r>
              <a:rPr lang="en-GB" sz="1600" dirty="0"/>
              <a:t>What is the difference?</a:t>
            </a:r>
          </a:p>
          <a:p>
            <a:pPr algn="l"/>
            <a:r>
              <a:rPr lang="en-GB" sz="1600" dirty="0" smtClean="0"/>
              <a:t>Why </a:t>
            </a:r>
            <a:r>
              <a:rPr lang="en-GB" sz="1600" dirty="0"/>
              <a:t>as a developer would you choose one or the other</a:t>
            </a:r>
            <a:r>
              <a:rPr lang="en-GB" sz="1600" dirty="0" smtClean="0"/>
              <a:t>?				See Lecture 1</a:t>
            </a:r>
            <a:endParaRPr lang="en-GB" sz="1600" dirty="0"/>
          </a:p>
          <a:p>
            <a:pPr algn="l"/>
            <a:endParaRPr lang="en-GB" sz="1600" b="1" dirty="0" smtClean="0"/>
          </a:p>
          <a:p>
            <a:pPr algn="l"/>
            <a:endParaRPr lang="en-GB" sz="1600" b="1" dirty="0"/>
          </a:p>
          <a:p>
            <a:pPr algn="l"/>
            <a:r>
              <a:rPr lang="en-GB" sz="1600" b="1" dirty="0" err="1" smtClean="0"/>
              <a:t>Markup</a:t>
            </a:r>
            <a:r>
              <a:rPr lang="en-GB" sz="1600" b="1" dirty="0" smtClean="0"/>
              <a:t>, Presentation &amp; Actions</a:t>
            </a:r>
          </a:p>
          <a:p>
            <a:pPr algn="l"/>
            <a:r>
              <a:rPr lang="en-GB" sz="1600" dirty="0"/>
              <a:t>h</a:t>
            </a:r>
            <a:r>
              <a:rPr lang="en-GB" sz="1600" dirty="0" smtClean="0"/>
              <a:t>tml5 CSS </a:t>
            </a:r>
            <a:r>
              <a:rPr lang="en-GB" sz="1600" dirty="0" err="1" smtClean="0"/>
              <a:t>Javascript</a:t>
            </a:r>
            <a:endParaRPr lang="en-GB" sz="1600" dirty="0" smtClean="0"/>
          </a:p>
          <a:p>
            <a:pPr algn="l"/>
            <a:r>
              <a:rPr lang="en-GB" sz="1600" dirty="0" smtClean="0"/>
              <a:t>External v Internal files. Differences. Advantages/Disadvantages. Performance implications</a:t>
            </a:r>
            <a:endParaRPr lang="en-GB" sz="1600" dirty="0"/>
          </a:p>
          <a:p>
            <a:pPr algn="l"/>
            <a:endParaRPr lang="en-GB" sz="1600" dirty="0" smtClean="0"/>
          </a:p>
          <a:p>
            <a:pPr algn="l"/>
            <a:endParaRPr lang="en-GB" sz="1600" dirty="0" smtClean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6906" y="6615927"/>
            <a:ext cx="1326995" cy="203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6000" rIns="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65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9pPr>
          </a:lstStyle>
          <a:p>
            <a:pPr algn="l" eaLnBrk="1" hangingPunct="1"/>
            <a:fld id="{450B978C-7815-4FDD-9783-8817D767A00E}" type="slidenum">
              <a:rPr lang="en-GB" sz="1200" b="1" kern="0" smtClean="0">
                <a:latin typeface="Bookman Old Style" pitchFamily="18" charset="0"/>
              </a:rPr>
              <a:pPr algn="l" eaLnBrk="1" hangingPunct="1"/>
              <a:t>2</a:t>
            </a:fld>
            <a:r>
              <a:rPr lang="en-GB" sz="1200" kern="0" smtClean="0"/>
              <a:t> </a:t>
            </a: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endParaRPr lang="en-GB" sz="1200" kern="0" dirty="0" smtClean="0">
              <a:latin typeface="Bookman Old Style" pitchFamily="-65" charset="0"/>
            </a:endParaRPr>
          </a:p>
        </p:txBody>
      </p:sp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514848" y="6162714"/>
            <a:ext cx="1617717" cy="668299"/>
          </a:xfrm>
        </p:spPr>
        <p:txBody>
          <a:bodyPr/>
          <a:lstStyle/>
          <a:p>
            <a:pPr>
              <a:defRPr/>
            </a:pPr>
            <a:endParaRPr lang="en-GB" dirty="0" smtClean="0"/>
          </a:p>
          <a:p>
            <a:pPr>
              <a:defRPr/>
            </a:pPr>
            <a:r>
              <a:rPr lang="en-GB" dirty="0" smtClean="0"/>
              <a:t>Revision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83839" y="130890"/>
            <a:ext cx="13269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    1/3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66905" y="2757177"/>
            <a:ext cx="13269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    1/3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83839" y="4230377"/>
            <a:ext cx="13269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    1/2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488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2124075" y="0"/>
            <a:ext cx="0" cy="68580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124075" y="7938"/>
            <a:ext cx="5040313" cy="63094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endParaRPr lang="en-GB" b="1" dirty="0"/>
          </a:p>
          <a:p>
            <a:pPr algn="l">
              <a:spcBef>
                <a:spcPct val="50000"/>
              </a:spcBef>
            </a:pPr>
            <a:endParaRPr lang="en-GB" b="1" dirty="0" smtClean="0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7425640" y="-26988"/>
            <a:ext cx="0" cy="68580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1688655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46710" y="5666"/>
            <a:ext cx="5591846" cy="624786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endParaRPr lang="en-GB" sz="1600" b="1" dirty="0" smtClean="0"/>
          </a:p>
          <a:p>
            <a:pPr algn="l"/>
            <a:r>
              <a:rPr lang="en-GB" sz="1600" b="1" dirty="0" smtClean="0"/>
              <a:t>D</a:t>
            </a:r>
            <a:r>
              <a:rPr lang="en-GB" sz="1600" dirty="0" smtClean="0"/>
              <a:t>ocument </a:t>
            </a:r>
            <a:r>
              <a:rPr lang="en-GB" sz="1600" b="1" dirty="0"/>
              <a:t>O</a:t>
            </a:r>
            <a:r>
              <a:rPr lang="en-GB" sz="1600" dirty="0"/>
              <a:t>bject </a:t>
            </a:r>
            <a:r>
              <a:rPr lang="en-GB" sz="1600" b="1" dirty="0"/>
              <a:t>M</a:t>
            </a:r>
            <a:r>
              <a:rPr lang="en-GB" sz="1600" dirty="0"/>
              <a:t>odel</a:t>
            </a:r>
          </a:p>
          <a:p>
            <a:pPr algn="l"/>
            <a:r>
              <a:rPr lang="en-GB" sz="1600" dirty="0" smtClean="0"/>
              <a:t>What is it? Why is it used? Graphical representation</a:t>
            </a:r>
          </a:p>
          <a:p>
            <a:pPr algn="l"/>
            <a:r>
              <a:rPr lang="en-GB" sz="1600" dirty="0" smtClean="0"/>
              <a:t>Child, parent, sibling, node</a:t>
            </a:r>
            <a:r>
              <a:rPr lang="en-GB" sz="1600" dirty="0" smtClean="0"/>
              <a:t>. Programmatic access  to the web page</a:t>
            </a:r>
            <a:endParaRPr lang="en-GB" sz="1600" dirty="0" smtClean="0"/>
          </a:p>
          <a:p>
            <a:pPr algn="l"/>
            <a:endParaRPr lang="en-GB" sz="1600" dirty="0"/>
          </a:p>
          <a:p>
            <a:pPr algn="l"/>
            <a:r>
              <a:rPr lang="en-GB" sz="1600" dirty="0" smtClean="0"/>
              <a:t>How do you use the DOM to modify the contents of a web page using </a:t>
            </a:r>
            <a:r>
              <a:rPr lang="en-GB" sz="1600" dirty="0" err="1" smtClean="0"/>
              <a:t>Javascript</a:t>
            </a:r>
            <a:r>
              <a:rPr lang="en-GB" sz="1600" dirty="0" smtClean="0"/>
              <a:t> or jQuery</a:t>
            </a:r>
          </a:p>
          <a:p>
            <a:pPr algn="l"/>
            <a:r>
              <a:rPr lang="en-GB" sz="1600" dirty="0" smtClean="0"/>
              <a:t>What is walking the tree? Breadth first and depth first</a:t>
            </a:r>
          </a:p>
          <a:p>
            <a:pPr algn="l"/>
            <a:endParaRPr lang="en-GB" sz="1600" dirty="0" smtClean="0"/>
          </a:p>
          <a:p>
            <a:pPr algn="l"/>
            <a:endParaRPr lang="en-GB" sz="1600" dirty="0"/>
          </a:p>
          <a:p>
            <a:pPr algn="l"/>
            <a:r>
              <a:rPr lang="en-GB" sz="1600" dirty="0"/>
              <a:t>h2 {</a:t>
            </a:r>
            <a:r>
              <a:rPr lang="en-GB" sz="1600" b="1" dirty="0">
                <a:solidFill>
                  <a:srgbClr val="FF0000"/>
                </a:solidFill>
              </a:rPr>
              <a:t>font-size</a:t>
            </a:r>
            <a:r>
              <a:rPr lang="en-GB" sz="1600" dirty="0"/>
              <a:t>:</a:t>
            </a:r>
            <a:r>
              <a:rPr lang="en-GB" sz="1600" b="1" dirty="0">
                <a:solidFill>
                  <a:srgbClr val="0070C0"/>
                </a:solidFill>
              </a:rPr>
              <a:t>16px</a:t>
            </a:r>
            <a:r>
              <a:rPr lang="en-GB" sz="1600" dirty="0"/>
              <a:t>; </a:t>
            </a:r>
            <a:r>
              <a:rPr lang="en-GB" sz="1600" b="1" dirty="0" err="1">
                <a:solidFill>
                  <a:srgbClr val="FF0000"/>
                </a:solidFill>
              </a:rPr>
              <a:t>font-family</a:t>
            </a:r>
            <a:r>
              <a:rPr lang="en-GB" sz="1600" dirty="0" err="1"/>
              <a:t>:</a:t>
            </a:r>
            <a:r>
              <a:rPr lang="en-GB" sz="1600" b="1" dirty="0" err="1">
                <a:solidFill>
                  <a:srgbClr val="0070C0"/>
                </a:solidFill>
              </a:rPr>
              <a:t>verdana</a:t>
            </a:r>
            <a:r>
              <a:rPr lang="en-GB" sz="1600" dirty="0"/>
              <a:t>;}</a:t>
            </a:r>
          </a:p>
          <a:p>
            <a:pPr algn="l"/>
            <a:endParaRPr lang="en-GB" sz="1600" dirty="0" smtClean="0"/>
          </a:p>
          <a:p>
            <a:pPr algn="l"/>
            <a:endParaRPr lang="en-GB" sz="1600" dirty="0"/>
          </a:p>
          <a:p>
            <a:pPr algn="l"/>
            <a:endParaRPr lang="en-GB" sz="1600" dirty="0" smtClean="0"/>
          </a:p>
          <a:p>
            <a:pPr algn="l"/>
            <a:endParaRPr lang="en-GB" sz="1600" dirty="0"/>
          </a:p>
          <a:p>
            <a:pPr algn="l"/>
            <a:endParaRPr lang="en-GB" sz="1600" dirty="0" smtClean="0"/>
          </a:p>
          <a:p>
            <a:pPr algn="l"/>
            <a:endParaRPr lang="en-GB" sz="1600" dirty="0"/>
          </a:p>
          <a:p>
            <a:pPr algn="l"/>
            <a:endParaRPr lang="en-GB" sz="1600" dirty="0" smtClean="0"/>
          </a:p>
          <a:p>
            <a:pPr algn="l"/>
            <a:endParaRPr lang="en-GB" sz="1600" dirty="0"/>
          </a:p>
          <a:p>
            <a:pPr algn="l"/>
            <a:endParaRPr lang="en-GB" sz="1600" dirty="0" smtClean="0"/>
          </a:p>
          <a:p>
            <a:pPr algn="l"/>
            <a:endParaRPr lang="en-GB" sz="1600" dirty="0" smtClean="0"/>
          </a:p>
          <a:p>
            <a:pPr algn="l"/>
            <a:r>
              <a:rPr lang="en-GB" sz="1600" dirty="0" err="1"/>
              <a:t>property:value</a:t>
            </a:r>
            <a:r>
              <a:rPr lang="en-GB" sz="1600" dirty="0"/>
              <a:t> pairs. Use in CSS and jQuery</a:t>
            </a:r>
            <a:endParaRPr lang="en-GB" sz="1600" dirty="0"/>
          </a:p>
          <a:p>
            <a:pPr algn="l"/>
            <a:endParaRPr lang="en-GB" sz="1600" dirty="0" smtClean="0"/>
          </a:p>
          <a:p>
            <a:pPr algn="l"/>
            <a:endParaRPr lang="en-GB" sz="1600" dirty="0" smtClean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6906" y="6615927"/>
            <a:ext cx="1326995" cy="203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6000" rIns="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65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9pPr>
          </a:lstStyle>
          <a:p>
            <a:pPr algn="l" eaLnBrk="1" hangingPunct="1"/>
            <a:fld id="{450B978C-7815-4FDD-9783-8817D767A00E}" type="slidenum">
              <a:rPr lang="en-GB" sz="1200" b="1" kern="0" smtClean="0">
                <a:latin typeface="Bookman Old Style" pitchFamily="18" charset="0"/>
              </a:rPr>
              <a:pPr algn="l" eaLnBrk="1" hangingPunct="1"/>
              <a:t>3</a:t>
            </a:fld>
            <a:r>
              <a:rPr lang="en-GB" sz="1200" kern="0" smtClean="0"/>
              <a:t> </a:t>
            </a: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endParaRPr lang="en-GB" sz="1200" kern="0" dirty="0" smtClean="0">
              <a:latin typeface="Bookman Old Style" pitchFamily="-65" charset="0"/>
            </a:endParaRPr>
          </a:p>
        </p:txBody>
      </p:sp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514848" y="6162714"/>
            <a:ext cx="1617717" cy="668299"/>
          </a:xfrm>
        </p:spPr>
        <p:txBody>
          <a:bodyPr/>
          <a:lstStyle/>
          <a:p>
            <a:pPr>
              <a:defRPr/>
            </a:pPr>
            <a:endParaRPr lang="en-GB" dirty="0" smtClean="0"/>
          </a:p>
          <a:p>
            <a:pPr>
              <a:defRPr/>
            </a:pPr>
            <a:r>
              <a:rPr lang="en-GB" dirty="0" smtClean="0"/>
              <a:t>Revision</a:t>
            </a:r>
            <a:endParaRPr lang="en-GB" dirty="0"/>
          </a:p>
        </p:txBody>
      </p:sp>
      <p:sp>
        <p:nvSpPr>
          <p:cNvPr id="10" name="Oval 9"/>
          <p:cNvSpPr/>
          <p:nvPr/>
        </p:nvSpPr>
        <p:spPr bwMode="auto">
          <a:xfrm>
            <a:off x="1834979" y="3949261"/>
            <a:ext cx="1322173" cy="502723"/>
          </a:xfrm>
          <a:prstGeom prst="ellipse">
            <a:avLst/>
          </a:prstGeom>
          <a:solidFill>
            <a:srgbClr val="FFC000">
              <a:alpha val="5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rPr>
              <a:t>selector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3525795" y="4703345"/>
            <a:ext cx="1322173" cy="502723"/>
          </a:xfrm>
          <a:prstGeom prst="ellipse">
            <a:avLst/>
          </a:prstGeom>
          <a:solidFill>
            <a:srgbClr val="FFC000">
              <a:alpha val="5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rPr>
              <a:t>property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5341036" y="3860094"/>
            <a:ext cx="1322173" cy="502723"/>
          </a:xfrm>
          <a:prstGeom prst="ellipse">
            <a:avLst/>
          </a:prstGeom>
          <a:solidFill>
            <a:srgbClr val="FFC000">
              <a:alpha val="5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rPr>
              <a:t>value</a:t>
            </a:r>
          </a:p>
        </p:txBody>
      </p:sp>
      <p:cxnSp>
        <p:nvCxnSpPr>
          <p:cNvPr id="15" name="Straight Arrow Connector 14"/>
          <p:cNvCxnSpPr>
            <a:stCxn id="10" idx="0"/>
          </p:cNvCxnSpPr>
          <p:nvPr/>
        </p:nvCxnSpPr>
        <p:spPr bwMode="auto">
          <a:xfrm flipH="1" flipV="1">
            <a:off x="2409568" y="3205401"/>
            <a:ext cx="86498" cy="74386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12" idx="0"/>
          </p:cNvCxnSpPr>
          <p:nvPr/>
        </p:nvCxnSpPr>
        <p:spPr bwMode="auto">
          <a:xfrm flipH="1" flipV="1">
            <a:off x="2977978" y="3205401"/>
            <a:ext cx="1208904" cy="149794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stCxn id="12" idx="0"/>
          </p:cNvCxnSpPr>
          <p:nvPr/>
        </p:nvCxnSpPr>
        <p:spPr bwMode="auto">
          <a:xfrm flipV="1">
            <a:off x="4186882" y="3205401"/>
            <a:ext cx="493068" cy="149794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3" idx="2"/>
          </p:cNvCxnSpPr>
          <p:nvPr/>
        </p:nvCxnSpPr>
        <p:spPr bwMode="auto">
          <a:xfrm flipH="1" flipV="1">
            <a:off x="3756454" y="3205401"/>
            <a:ext cx="1584582" cy="906055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 flipV="1">
            <a:off x="5684108" y="3205401"/>
            <a:ext cx="197708" cy="65469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66906" y="501924"/>
            <a:ext cx="13269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    ½ to 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345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2124075" y="0"/>
            <a:ext cx="0" cy="68580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124075" y="7938"/>
            <a:ext cx="5040313" cy="63094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endParaRPr lang="en-GB" b="1" dirty="0"/>
          </a:p>
          <a:p>
            <a:pPr algn="l">
              <a:spcBef>
                <a:spcPct val="50000"/>
              </a:spcBef>
            </a:pPr>
            <a:endParaRPr lang="en-GB" b="1" dirty="0" smtClean="0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7425640" y="-26988"/>
            <a:ext cx="0" cy="68580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1688655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46710" y="5666"/>
            <a:ext cx="5591846" cy="83099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endParaRPr lang="en-GB" sz="1600" dirty="0"/>
          </a:p>
          <a:p>
            <a:pPr algn="l"/>
            <a:endParaRPr lang="en-GB" sz="1600" dirty="0" smtClean="0"/>
          </a:p>
          <a:p>
            <a:pPr algn="l"/>
            <a:endParaRPr lang="en-GB" sz="1600" dirty="0" smtClean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6906" y="6615927"/>
            <a:ext cx="1326995" cy="203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6000" rIns="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65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9pPr>
          </a:lstStyle>
          <a:p>
            <a:pPr algn="l" eaLnBrk="1" hangingPunct="1"/>
            <a:fld id="{450B978C-7815-4FDD-9783-8817D767A00E}" type="slidenum">
              <a:rPr lang="en-GB" sz="1200" b="1" kern="0" smtClean="0">
                <a:latin typeface="Bookman Old Style" pitchFamily="18" charset="0"/>
              </a:rPr>
              <a:pPr algn="l" eaLnBrk="1" hangingPunct="1"/>
              <a:t>4</a:t>
            </a:fld>
            <a:r>
              <a:rPr lang="en-GB" sz="1200" kern="0" smtClean="0"/>
              <a:t> </a:t>
            </a: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endParaRPr lang="en-GB" sz="1200" kern="0" dirty="0" smtClean="0">
              <a:latin typeface="Bookman Old Style" pitchFamily="-65" charset="0"/>
            </a:endParaRPr>
          </a:p>
        </p:txBody>
      </p:sp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514848" y="6162714"/>
            <a:ext cx="1617717" cy="668299"/>
          </a:xfrm>
        </p:spPr>
        <p:txBody>
          <a:bodyPr/>
          <a:lstStyle/>
          <a:p>
            <a:pPr>
              <a:defRPr/>
            </a:pPr>
            <a:endParaRPr lang="en-GB" dirty="0" smtClean="0"/>
          </a:p>
          <a:p>
            <a:pPr>
              <a:defRPr/>
            </a:pPr>
            <a:r>
              <a:rPr lang="en-GB" dirty="0" smtClean="0"/>
              <a:t>Revision</a:t>
            </a: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058" y="75670"/>
            <a:ext cx="4629150" cy="2533650"/>
          </a:xfrm>
          <a:prstGeom prst="rect">
            <a:avLst/>
          </a:prstGeom>
        </p:spPr>
      </p:pic>
      <p:cxnSp>
        <p:nvCxnSpPr>
          <p:cNvPr id="12" name="Straight Arrow Connector 11"/>
          <p:cNvCxnSpPr>
            <a:endCxn id="10" idx="1"/>
          </p:cNvCxnSpPr>
          <p:nvPr/>
        </p:nvCxnSpPr>
        <p:spPr bwMode="auto">
          <a:xfrm flipV="1">
            <a:off x="1426579" y="1342495"/>
            <a:ext cx="801479" cy="15388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1528176" y="1453466"/>
            <a:ext cx="801479" cy="37533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1528176" y="1453466"/>
            <a:ext cx="801479" cy="86384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flipH="1" flipV="1">
            <a:off x="5561556" y="703991"/>
            <a:ext cx="2081409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13360" y="1299577"/>
            <a:ext cx="111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nodes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42965" y="550103"/>
            <a:ext cx="111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root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34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2124075" y="0"/>
            <a:ext cx="0" cy="68580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124075" y="7938"/>
            <a:ext cx="5040313" cy="63094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endParaRPr lang="en-GB" b="1" dirty="0"/>
          </a:p>
          <a:p>
            <a:pPr algn="l">
              <a:spcBef>
                <a:spcPct val="50000"/>
              </a:spcBef>
            </a:pPr>
            <a:endParaRPr lang="en-GB" b="1" dirty="0" smtClean="0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7425640" y="-26988"/>
            <a:ext cx="0" cy="68580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1688655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46710" y="22599"/>
            <a:ext cx="5591846" cy="427809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endParaRPr lang="en-GB" sz="1600" dirty="0"/>
          </a:p>
          <a:p>
            <a:pPr algn="l"/>
            <a:endParaRPr lang="en-GB" sz="1600" dirty="0" smtClean="0"/>
          </a:p>
          <a:p>
            <a:pPr algn="l"/>
            <a:r>
              <a:rPr lang="en-GB" sz="1600" b="1" dirty="0" smtClean="0"/>
              <a:t>Design</a:t>
            </a:r>
            <a:endParaRPr lang="en-GB" sz="1600" dirty="0" smtClean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Write </a:t>
            </a:r>
            <a:r>
              <a:rPr lang="en-GB" sz="1600" dirty="0"/>
              <a:t>use cases … stories about user interactions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/>
              <a:t>Break the stories down into a set of features; and the paths between them.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/>
              <a:t>Look at feature set and extract commonalities.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/>
              <a:t>Decide on a implementation schedule for </a:t>
            </a:r>
            <a:r>
              <a:rPr lang="en-GB" sz="1600" dirty="0" smtClean="0"/>
              <a:t>features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err="1" smtClean="0"/>
              <a:t>Javascript</a:t>
            </a:r>
            <a:r>
              <a:rPr lang="en-GB" sz="1600" dirty="0" smtClean="0"/>
              <a:t> -  files. “minified” for rapid </a:t>
            </a:r>
            <a:r>
              <a:rPr lang="en-GB" sz="1600" dirty="0" err="1" smtClean="0"/>
              <a:t>downline</a:t>
            </a:r>
            <a:endParaRPr lang="en-GB" sz="1600" dirty="0" smtClean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CDNs – what are they and why are they </a:t>
            </a:r>
            <a:r>
              <a:rPr lang="en-GB" sz="1600" dirty="0" err="1" smtClean="0"/>
              <a:t>usefull</a:t>
            </a: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/>
            <a:endParaRPr lang="en-GB" sz="1600" dirty="0" smtClean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6906" y="6615927"/>
            <a:ext cx="1326995" cy="203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6000" rIns="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65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9pPr>
          </a:lstStyle>
          <a:p>
            <a:pPr algn="l" eaLnBrk="1" hangingPunct="1"/>
            <a:fld id="{450B978C-7815-4FDD-9783-8817D767A00E}" type="slidenum">
              <a:rPr lang="en-GB" sz="1200" b="1" kern="0" smtClean="0">
                <a:latin typeface="Bookman Old Style" pitchFamily="18" charset="0"/>
              </a:rPr>
              <a:pPr algn="l" eaLnBrk="1" hangingPunct="1"/>
              <a:t>5</a:t>
            </a:fld>
            <a:r>
              <a:rPr lang="en-GB" sz="1200" kern="0" smtClean="0"/>
              <a:t> </a:t>
            </a: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endParaRPr lang="en-GB" sz="1200" kern="0" dirty="0" smtClean="0">
              <a:latin typeface="Bookman Old Style" pitchFamily="-65" charset="0"/>
            </a:endParaRPr>
          </a:p>
        </p:txBody>
      </p:sp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514848" y="6162714"/>
            <a:ext cx="1617717" cy="668299"/>
          </a:xfrm>
        </p:spPr>
        <p:txBody>
          <a:bodyPr/>
          <a:lstStyle/>
          <a:p>
            <a:pPr>
              <a:defRPr/>
            </a:pPr>
            <a:endParaRPr lang="en-GB" dirty="0" smtClean="0"/>
          </a:p>
          <a:p>
            <a:pPr>
              <a:defRPr/>
            </a:pPr>
            <a:r>
              <a:rPr lang="en-GB" dirty="0" smtClean="0"/>
              <a:t>Revision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151570" y="3078904"/>
            <a:ext cx="13269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    1/4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998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2124075" y="0"/>
            <a:ext cx="0" cy="68580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124075" y="7938"/>
            <a:ext cx="5040313" cy="63094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endParaRPr lang="en-GB" b="1" dirty="0"/>
          </a:p>
          <a:p>
            <a:pPr algn="l">
              <a:spcBef>
                <a:spcPct val="50000"/>
              </a:spcBef>
            </a:pPr>
            <a:endParaRPr lang="en-GB" b="1" dirty="0" smtClean="0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7425640" y="-26988"/>
            <a:ext cx="0" cy="68580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1688655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73320" y="6878"/>
            <a:ext cx="5591846" cy="674030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GB" sz="1600" b="1" dirty="0" smtClean="0"/>
              <a:t>Responsive </a:t>
            </a:r>
            <a:r>
              <a:rPr lang="en-GB" sz="1600" b="1" dirty="0"/>
              <a:t>web sites</a:t>
            </a:r>
          </a:p>
          <a:p>
            <a:pPr algn="l"/>
            <a:endParaRPr lang="en-GB" sz="1600" dirty="0"/>
          </a:p>
          <a:p>
            <a:pPr algn="l"/>
            <a:r>
              <a:rPr lang="en-GB" sz="1600" dirty="0" smtClean="0"/>
              <a:t>What is meant by a responsive web site?</a:t>
            </a:r>
          </a:p>
          <a:p>
            <a:pPr algn="l"/>
            <a:r>
              <a:rPr lang="en-GB" sz="1600" dirty="0" smtClean="0"/>
              <a:t>Why are they needed?</a:t>
            </a:r>
          </a:p>
          <a:p>
            <a:pPr algn="l"/>
            <a:endParaRPr lang="en-GB" sz="1600" dirty="0"/>
          </a:p>
          <a:p>
            <a:pPr algn="l"/>
            <a:r>
              <a:rPr lang="en-GB" sz="1600" b="1" dirty="0" smtClean="0"/>
              <a:t>How do we implement them?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b="1" dirty="0"/>
              <a:t>Screen size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/>
              <a:t>Resizes the content to size (</a:t>
            </a:r>
            <a:r>
              <a:rPr lang="en-GB" sz="1600" b="1" dirty="0"/>
              <a:t>not </a:t>
            </a:r>
            <a:r>
              <a:rPr lang="en-GB" sz="1600" dirty="0"/>
              <a:t>be introducing scroll)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CSS viewport tags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Media- queries </a:t>
            </a:r>
            <a:r>
              <a:rPr lang="en-GB" sz="1600" dirty="0"/>
              <a:t>when resizing is not </a:t>
            </a:r>
            <a:r>
              <a:rPr lang="en-GB" sz="1600" dirty="0" smtClean="0"/>
              <a:t>sufficient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b="1" dirty="0" smtClean="0"/>
              <a:t>	</a:t>
            </a:r>
            <a:r>
              <a:rPr lang="en-GB" sz="1600" i="1" dirty="0" smtClean="0"/>
              <a:t>Fluid </a:t>
            </a:r>
            <a:r>
              <a:rPr lang="en-GB" sz="1600" i="1" dirty="0"/>
              <a:t>layout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	Resizes </a:t>
            </a:r>
            <a:r>
              <a:rPr lang="en-GB" sz="1600" dirty="0"/>
              <a:t>the viewport to screen size 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b="1" dirty="0" smtClean="0"/>
              <a:t>Fonts</a:t>
            </a:r>
            <a:endParaRPr lang="en-GB" sz="1600" b="1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/>
              <a:t>Size fixed relative to layout – not absolutely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b="1" dirty="0" smtClean="0"/>
              <a:t>Images</a:t>
            </a:r>
            <a:endParaRPr lang="en-GB" sz="1600" b="1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/>
              <a:t>Size fixed relative to layout – not absolutely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b="1" dirty="0" smtClean="0"/>
              <a:t>	</a:t>
            </a:r>
            <a:r>
              <a:rPr lang="en-GB" sz="1600" i="1" dirty="0" smtClean="0"/>
              <a:t>Flexible </a:t>
            </a:r>
            <a:r>
              <a:rPr lang="en-GB" sz="1600" i="1" dirty="0"/>
              <a:t>Images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/>
              <a:t>Optimise for screen size  - and bandwidth</a:t>
            </a:r>
          </a:p>
          <a:p>
            <a:pPr algn="l"/>
            <a:endParaRPr lang="en-GB" sz="1600" dirty="0" smtClean="0"/>
          </a:p>
          <a:p>
            <a:pPr algn="l"/>
            <a:r>
              <a:rPr lang="en-GB" sz="1600" dirty="0" smtClean="0"/>
              <a:t>Use </a:t>
            </a:r>
            <a:r>
              <a:rPr lang="en-GB" sz="1600" b="1" dirty="0" err="1" smtClean="0"/>
              <a:t>em</a:t>
            </a:r>
            <a:r>
              <a:rPr lang="en-GB" sz="1600" dirty="0" smtClean="0"/>
              <a:t> – why and what is it.  </a:t>
            </a:r>
            <a:endParaRPr lang="en-GB" sz="1600" dirty="0"/>
          </a:p>
          <a:p>
            <a:pPr algn="l"/>
            <a:endParaRPr lang="en-GB" sz="1600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6906" y="6615927"/>
            <a:ext cx="1326995" cy="203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6000" rIns="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65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9pPr>
          </a:lstStyle>
          <a:p>
            <a:pPr algn="l" eaLnBrk="1" hangingPunct="1"/>
            <a:fld id="{450B978C-7815-4FDD-9783-8817D767A00E}" type="slidenum">
              <a:rPr lang="en-GB" sz="1200" b="1" kern="0" smtClean="0">
                <a:latin typeface="Bookman Old Style" pitchFamily="18" charset="0"/>
              </a:rPr>
              <a:pPr algn="l" eaLnBrk="1" hangingPunct="1"/>
              <a:t>6</a:t>
            </a:fld>
            <a:r>
              <a:rPr lang="en-GB" sz="1200" kern="0" smtClean="0"/>
              <a:t> </a:t>
            </a: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endParaRPr lang="en-GB" sz="1200" kern="0" dirty="0" smtClean="0">
              <a:latin typeface="Bookman Old Style" pitchFamily="-65" charset="0"/>
            </a:endParaRPr>
          </a:p>
        </p:txBody>
      </p:sp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514848" y="6162714"/>
            <a:ext cx="1617717" cy="668299"/>
          </a:xfrm>
        </p:spPr>
        <p:txBody>
          <a:bodyPr/>
          <a:lstStyle/>
          <a:p>
            <a:pPr>
              <a:defRPr/>
            </a:pPr>
            <a:endParaRPr lang="en-GB" dirty="0" smtClean="0"/>
          </a:p>
          <a:p>
            <a:pPr>
              <a:defRPr/>
            </a:pPr>
            <a:r>
              <a:rPr lang="en-GB" dirty="0" smtClean="0"/>
              <a:t>Revision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66906" y="331103"/>
            <a:ext cx="13269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    1/4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66906" y="3228137"/>
            <a:ext cx="13269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    ½ to 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213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2124075" y="0"/>
            <a:ext cx="0" cy="68580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124075" y="7938"/>
            <a:ext cx="5040313" cy="63094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endParaRPr lang="en-GB" b="1" dirty="0"/>
          </a:p>
          <a:p>
            <a:pPr algn="l">
              <a:spcBef>
                <a:spcPct val="50000"/>
              </a:spcBef>
            </a:pPr>
            <a:endParaRPr lang="en-GB" b="1" dirty="0" smtClean="0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7425640" y="-26988"/>
            <a:ext cx="0" cy="68580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1688655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73320" y="6878"/>
            <a:ext cx="5591846" cy="30469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GB" sz="1600" b="1" dirty="0" smtClean="0"/>
              <a:t>Responsive </a:t>
            </a:r>
            <a:r>
              <a:rPr lang="en-GB" sz="1600" b="1" dirty="0"/>
              <a:t>web sites</a:t>
            </a:r>
          </a:p>
          <a:p>
            <a:pPr algn="l"/>
            <a:r>
              <a:rPr lang="en-GB" sz="1600" dirty="0" smtClean="0"/>
              <a:t>Normalize or reset the style sheet – why and how.  </a:t>
            </a:r>
            <a:endParaRPr lang="en-GB" sz="1600" dirty="0"/>
          </a:p>
          <a:p>
            <a:pPr algn="l"/>
            <a:endParaRPr lang="en-GB" sz="1600" dirty="0" smtClean="0"/>
          </a:p>
          <a:p>
            <a:pPr algn="l"/>
            <a:r>
              <a:rPr lang="en-GB" sz="1600" b="1" dirty="0" smtClean="0"/>
              <a:t>Media queries</a:t>
            </a:r>
          </a:p>
          <a:p>
            <a:pPr algn="l"/>
            <a:r>
              <a:rPr lang="en-GB" sz="1600" dirty="0" smtClean="0"/>
              <a:t>Format and use from the assignment</a:t>
            </a:r>
          </a:p>
          <a:p>
            <a:pPr algn="l"/>
            <a:endParaRPr lang="en-GB" sz="1600" dirty="0"/>
          </a:p>
          <a:p>
            <a:pPr algn="l"/>
            <a:r>
              <a:rPr lang="en-GB" sz="1600" b="1" dirty="0" smtClean="0"/>
              <a:t>Images</a:t>
            </a:r>
          </a:p>
          <a:p>
            <a:pPr algn="l"/>
            <a:r>
              <a:rPr lang="en-GB" sz="1600" dirty="0" smtClean="0"/>
              <a:t>Can be loaded at one size and displayed at many.</a:t>
            </a:r>
          </a:p>
          <a:p>
            <a:pPr algn="l"/>
            <a:r>
              <a:rPr lang="en-GB" sz="1600" dirty="0" smtClean="0"/>
              <a:t>Wastes bandwidth – poor response – may not look good.</a:t>
            </a:r>
          </a:p>
          <a:p>
            <a:pPr algn="l"/>
            <a:endParaRPr lang="en-GB" sz="1600" dirty="0"/>
          </a:p>
          <a:p>
            <a:pPr algn="l"/>
            <a:r>
              <a:rPr lang="en-GB" sz="1600" dirty="0" smtClean="0"/>
              <a:t>Alternate images for different sizes</a:t>
            </a:r>
            <a:endParaRPr lang="en-GB" sz="1600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6906" y="6615927"/>
            <a:ext cx="1326995" cy="203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6000" rIns="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65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9pPr>
          </a:lstStyle>
          <a:p>
            <a:pPr algn="l" eaLnBrk="1" hangingPunct="1"/>
            <a:fld id="{450B978C-7815-4FDD-9783-8817D767A00E}" type="slidenum">
              <a:rPr lang="en-GB" sz="1200" b="1" kern="0" smtClean="0">
                <a:latin typeface="Bookman Old Style" pitchFamily="18" charset="0"/>
              </a:rPr>
              <a:pPr algn="l" eaLnBrk="1" hangingPunct="1"/>
              <a:t>7</a:t>
            </a:fld>
            <a:r>
              <a:rPr lang="en-GB" sz="1200" kern="0" smtClean="0"/>
              <a:t> </a:t>
            </a: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endParaRPr lang="en-GB" sz="1200" kern="0" dirty="0" smtClean="0">
              <a:latin typeface="Bookman Old Style" pitchFamily="-65" charset="0"/>
            </a:endParaRPr>
          </a:p>
        </p:txBody>
      </p:sp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514848" y="6162714"/>
            <a:ext cx="1617717" cy="668299"/>
          </a:xfrm>
        </p:spPr>
        <p:txBody>
          <a:bodyPr/>
          <a:lstStyle/>
          <a:p>
            <a:pPr>
              <a:defRPr/>
            </a:pPr>
            <a:endParaRPr lang="en-GB" dirty="0" smtClean="0"/>
          </a:p>
          <a:p>
            <a:pPr>
              <a:defRPr/>
            </a:pPr>
            <a:r>
              <a:rPr lang="en-GB" dirty="0" smtClean="0"/>
              <a:t>Revision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66906" y="856026"/>
            <a:ext cx="13269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    1/4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66906" y="1939738"/>
            <a:ext cx="13269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    1/4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447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2124075" y="0"/>
            <a:ext cx="0" cy="68580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124075" y="7938"/>
            <a:ext cx="5040313" cy="63094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endParaRPr lang="en-GB" b="1" dirty="0"/>
          </a:p>
          <a:p>
            <a:pPr algn="l">
              <a:spcBef>
                <a:spcPct val="50000"/>
              </a:spcBef>
            </a:pPr>
            <a:endParaRPr lang="en-GB" b="1" dirty="0" smtClean="0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7425640" y="-26988"/>
            <a:ext cx="0" cy="68580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1688655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73320" y="6878"/>
            <a:ext cx="5591846" cy="513986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GB" sz="1600" b="1" dirty="0" smtClean="0"/>
              <a:t>Local </a:t>
            </a:r>
            <a:r>
              <a:rPr lang="en-GB" sz="1600" b="1" dirty="0"/>
              <a:t>storage</a:t>
            </a:r>
            <a:r>
              <a:rPr lang="en-GB" sz="1600" dirty="0"/>
              <a:t> </a:t>
            </a:r>
            <a:endParaRPr lang="en-GB" sz="1600" b="1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/>
              <a:t>Cookies </a:t>
            </a:r>
            <a:r>
              <a:rPr lang="en-GB" sz="1600" dirty="0" smtClean="0"/>
              <a:t>&lt;  4kb. Exchanged server and client</a:t>
            </a: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W3C </a:t>
            </a:r>
            <a:r>
              <a:rPr lang="en-GB" sz="1600" dirty="0"/>
              <a:t>recommends 5Mb of storage space / web site.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A </a:t>
            </a:r>
            <a:r>
              <a:rPr lang="en-GB" sz="1600" dirty="0"/>
              <a:t>server can only access the space which has been allocated to its web pages.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i="1" dirty="0" smtClean="0"/>
              <a:t>Useful </a:t>
            </a:r>
            <a:r>
              <a:rPr lang="en-GB" sz="1600" i="1" dirty="0"/>
              <a:t>for offline operation</a:t>
            </a:r>
            <a:r>
              <a:rPr lang="en-GB" sz="1600" i="1" dirty="0" smtClean="0"/>
              <a:t>.</a:t>
            </a:r>
          </a:p>
          <a:p>
            <a:pPr algn="l" eaLnBrk="1" hangingPunct="1">
              <a:spcBef>
                <a:spcPct val="50000"/>
              </a:spcBef>
            </a:pPr>
            <a:endParaRPr lang="en-GB" sz="1600" i="1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Should check if local storage is supported </a:t>
            </a:r>
          </a:p>
          <a:p>
            <a:pPr algn="l">
              <a:spcBef>
                <a:spcPct val="50000"/>
              </a:spcBef>
            </a:pPr>
            <a:r>
              <a:rPr lang="en-GB" sz="1600" dirty="0" smtClean="0"/>
              <a:t>Storage </a:t>
            </a:r>
            <a:r>
              <a:rPr lang="en-GB" sz="1600" dirty="0"/>
              <a:t>is the form of a (key, value) pair</a:t>
            </a:r>
            <a:r>
              <a:rPr lang="en-GB" sz="1600" dirty="0" smtClean="0"/>
              <a:t>.</a:t>
            </a:r>
          </a:p>
          <a:p>
            <a:pPr algn="l">
              <a:spcBef>
                <a:spcPct val="50000"/>
              </a:spcBef>
            </a:pPr>
            <a:r>
              <a:rPr lang="en-GB" sz="1600" dirty="0" smtClean="0"/>
              <a:t>Only strings stored</a:t>
            </a:r>
          </a:p>
          <a:p>
            <a:pPr algn="l">
              <a:spcBef>
                <a:spcPct val="50000"/>
              </a:spcBef>
            </a:pPr>
            <a:endParaRPr lang="en-GB" sz="1600" dirty="0"/>
          </a:p>
          <a:p>
            <a:pPr algn="l">
              <a:spcBef>
                <a:spcPct val="50000"/>
              </a:spcBef>
            </a:pPr>
            <a:r>
              <a:rPr lang="en-GB" sz="1600" dirty="0" smtClean="0"/>
              <a:t>JSON – communication to server – building and interpreting </a:t>
            </a: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endParaRPr lang="en-GB" sz="1600" dirty="0" smtClean="0"/>
          </a:p>
          <a:p>
            <a:pPr algn="l"/>
            <a:endParaRPr lang="en-GB" sz="1600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6906" y="6615927"/>
            <a:ext cx="1326995" cy="203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6000" rIns="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65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9pPr>
          </a:lstStyle>
          <a:p>
            <a:pPr algn="l" eaLnBrk="1" hangingPunct="1"/>
            <a:fld id="{450B978C-7815-4FDD-9783-8817D767A00E}" type="slidenum">
              <a:rPr lang="en-GB" sz="1200" b="1" kern="0" smtClean="0">
                <a:latin typeface="Bookman Old Style" pitchFamily="18" charset="0"/>
              </a:rPr>
              <a:pPr algn="l" eaLnBrk="1" hangingPunct="1"/>
              <a:t>8</a:t>
            </a:fld>
            <a:r>
              <a:rPr lang="en-GB" sz="1200" kern="0" smtClean="0"/>
              <a:t> </a:t>
            </a: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endParaRPr lang="en-GB" sz="1200" kern="0" dirty="0" smtClean="0">
              <a:latin typeface="Bookman Old Style" pitchFamily="-65" charset="0"/>
            </a:endParaRPr>
          </a:p>
        </p:txBody>
      </p:sp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514848" y="6162714"/>
            <a:ext cx="1617717" cy="668299"/>
          </a:xfrm>
        </p:spPr>
        <p:txBody>
          <a:bodyPr/>
          <a:lstStyle/>
          <a:p>
            <a:pPr>
              <a:defRPr/>
            </a:pPr>
            <a:endParaRPr lang="en-GB" dirty="0" smtClean="0"/>
          </a:p>
          <a:p>
            <a:pPr>
              <a:defRPr/>
            </a:pPr>
            <a:r>
              <a:rPr lang="en-GB" dirty="0" smtClean="0"/>
              <a:t>Revision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7514849" y="1618011"/>
            <a:ext cx="15490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Code needs to be conceptually correct. Trivial syntactic errors </a:t>
            </a:r>
            <a:r>
              <a:rPr lang="en-GB" dirty="0"/>
              <a:t>a</a:t>
            </a:r>
            <a:r>
              <a:rPr lang="en-GB" dirty="0" smtClean="0"/>
              <a:t>re not important.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9306" y="1770411"/>
            <a:ext cx="132699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    1/3</a:t>
            </a:r>
          </a:p>
          <a:p>
            <a:endParaRPr lang="en-GB" dirty="0"/>
          </a:p>
          <a:p>
            <a:r>
              <a:rPr lang="en-GB" dirty="0" smtClean="0"/>
              <a:t>More if asked to write code to store or retrieve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540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2124075" y="0"/>
            <a:ext cx="0" cy="68580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124075" y="7938"/>
            <a:ext cx="5040313" cy="63094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endParaRPr lang="en-GB" b="1" dirty="0"/>
          </a:p>
          <a:p>
            <a:pPr algn="l">
              <a:spcBef>
                <a:spcPct val="50000"/>
              </a:spcBef>
            </a:pPr>
            <a:endParaRPr lang="en-GB" b="1" dirty="0" smtClean="0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7425640" y="-26988"/>
            <a:ext cx="0" cy="68580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1688655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73320" y="6878"/>
            <a:ext cx="5591846" cy="624786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GB" sz="1600" b="1" dirty="0" smtClean="0"/>
              <a:t>Feature detection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Web pages should not fail – they should detect any problem. Inform user and back out gracefully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Browser based – keep a list of browsers/OS/versions with all the features supported</a:t>
            </a:r>
          </a:p>
          <a:p>
            <a:pPr algn="l">
              <a:spcBef>
                <a:spcPct val="50000"/>
              </a:spcBef>
            </a:pPr>
            <a:r>
              <a:rPr lang="en-GB" sz="1600" dirty="0" smtClean="0"/>
              <a:t>User agent string </a:t>
            </a:r>
            <a:r>
              <a:rPr lang="en-GB" sz="1600" dirty="0"/>
              <a:t>$_SERVER[‘HTTP_USER_AGENT</a:t>
            </a:r>
            <a:r>
              <a:rPr lang="en-GB" sz="1600" dirty="0" smtClean="0"/>
              <a:t>’]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 smtClean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Check if any features you want are supported.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Library of calls for instance </a:t>
            </a:r>
            <a:r>
              <a:rPr lang="en-GB" sz="1600" dirty="0" err="1" smtClean="0"/>
              <a:t>Modenizr</a:t>
            </a:r>
            <a:r>
              <a:rPr lang="en-GB" sz="1600" dirty="0" smtClean="0"/>
              <a:t> – cross platform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 smtClean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What sort of things can you check</a:t>
            </a:r>
          </a:p>
          <a:p>
            <a:pPr algn="l" eaLnBrk="1" hangingPunct="1">
              <a:spcBef>
                <a:spcPct val="50000"/>
              </a:spcBef>
            </a:pPr>
            <a:r>
              <a:rPr lang="en-GB" sz="1600" dirty="0"/>
              <a:t>	</a:t>
            </a:r>
            <a:r>
              <a:rPr lang="en-GB" sz="1600" dirty="0" smtClean="0"/>
              <a:t>local storage; </a:t>
            </a:r>
            <a:r>
              <a:rPr lang="en-GB" sz="1600" dirty="0" err="1" smtClean="0"/>
              <a:t>geolocation</a:t>
            </a:r>
            <a:r>
              <a:rPr lang="en-GB" sz="1600" dirty="0" smtClean="0"/>
              <a:t>;  …..</a:t>
            </a:r>
          </a:p>
          <a:p>
            <a:pPr algn="l" eaLnBrk="1" hangingPunct="1">
              <a:spcBef>
                <a:spcPct val="50000"/>
              </a:spcBef>
            </a:pP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r>
              <a:rPr lang="en-GB" sz="1600" dirty="0" smtClean="0"/>
              <a:t>Advantages and disadvantages</a:t>
            </a:r>
            <a:endParaRPr lang="en-GB" sz="1600" dirty="0"/>
          </a:p>
          <a:p>
            <a:pPr algn="l" eaLnBrk="1" hangingPunct="1">
              <a:spcBef>
                <a:spcPct val="50000"/>
              </a:spcBef>
            </a:pPr>
            <a:endParaRPr lang="en-GB" sz="1600" dirty="0" smtClean="0"/>
          </a:p>
          <a:p>
            <a:pPr algn="l"/>
            <a:endParaRPr lang="en-GB" sz="1600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6906" y="6615927"/>
            <a:ext cx="1326995" cy="203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6000" rIns="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65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  <a:ea typeface="ＭＳ Ｐゴシック" pitchFamily="-65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65" charset="0"/>
              </a:defRPr>
            </a:lvl9pPr>
          </a:lstStyle>
          <a:p>
            <a:pPr algn="l" eaLnBrk="1" hangingPunct="1"/>
            <a:fld id="{450B978C-7815-4FDD-9783-8817D767A00E}" type="slidenum">
              <a:rPr lang="en-GB" sz="1200" b="1" kern="0" smtClean="0">
                <a:latin typeface="Bookman Old Style" pitchFamily="18" charset="0"/>
              </a:rPr>
              <a:pPr algn="l" eaLnBrk="1" hangingPunct="1"/>
              <a:t>9</a:t>
            </a:fld>
            <a:r>
              <a:rPr lang="en-GB" sz="1200" kern="0" smtClean="0"/>
              <a:t> </a:t>
            </a: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r>
              <a:rPr lang="en-GB" sz="1200" kern="0" smtClean="0">
                <a:latin typeface="Bookman Old Style" pitchFamily="-65" charset="0"/>
              </a:rPr>
              <a:t/>
            </a:r>
            <a:br>
              <a:rPr lang="en-GB" sz="1200" kern="0" smtClean="0">
                <a:latin typeface="Bookman Old Style" pitchFamily="-65" charset="0"/>
              </a:rPr>
            </a:br>
            <a:endParaRPr lang="en-GB" sz="1200" kern="0" dirty="0" smtClean="0">
              <a:latin typeface="Bookman Old Style" pitchFamily="-65" charset="0"/>
            </a:endParaRPr>
          </a:p>
        </p:txBody>
      </p:sp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514848" y="6162714"/>
            <a:ext cx="1617717" cy="668299"/>
          </a:xfrm>
        </p:spPr>
        <p:txBody>
          <a:bodyPr/>
          <a:lstStyle/>
          <a:p>
            <a:pPr>
              <a:defRPr/>
            </a:pPr>
            <a:endParaRPr lang="en-GB" dirty="0" smtClean="0"/>
          </a:p>
          <a:p>
            <a:pPr>
              <a:defRPr/>
            </a:pPr>
            <a:r>
              <a:rPr lang="en-GB" dirty="0" smtClean="0"/>
              <a:t>Revision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19306" y="1770411"/>
            <a:ext cx="13269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    1/3</a:t>
            </a:r>
          </a:p>
        </p:txBody>
      </p:sp>
    </p:spTree>
    <p:extLst>
      <p:ext uri="{BB962C8B-B14F-4D97-AF65-F5344CB8AC3E}">
        <p14:creationId xmlns:p14="http://schemas.microsoft.com/office/powerpoint/2010/main" val="316146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Bookman Old Style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Bookman Old Style" pitchFamily="-65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46377</TotalTime>
  <Words>868</Words>
  <Application>Microsoft Office PowerPoint</Application>
  <PresentationFormat>On-screen Show (4:3)</PresentationFormat>
  <Paragraphs>245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Default Design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Brunel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Kyberd</dc:creator>
  <cp:lastModifiedBy>Paul</cp:lastModifiedBy>
  <cp:revision>374</cp:revision>
  <cp:lastPrinted>2013-12-09T09:30:12Z</cp:lastPrinted>
  <dcterms:created xsi:type="dcterms:W3CDTF">2006-07-25T14:10:28Z</dcterms:created>
  <dcterms:modified xsi:type="dcterms:W3CDTF">2014-03-30T09:38:30Z</dcterms:modified>
</cp:coreProperties>
</file>